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6" r:id="rId2"/>
    <p:sldId id="267" r:id="rId3"/>
    <p:sldId id="284" r:id="rId4"/>
    <p:sldId id="288" r:id="rId5"/>
    <p:sldId id="287" r:id="rId6"/>
    <p:sldId id="285" r:id="rId7"/>
    <p:sldId id="289" r:id="rId8"/>
    <p:sldId id="286" r:id="rId9"/>
    <p:sldId id="290" r:id="rId10"/>
    <p:sldId id="277" r:id="rId11"/>
  </p:sldIdLst>
  <p:sldSz cx="9144000" cy="6858000" type="screen4x3"/>
  <p:notesSz cx="6858000" cy="9296400"/>
  <p:embeddedFontLst>
    <p:embeddedFont>
      <p:font typeface="SimSun" panose="02010600030101010101" pitchFamily="2" charset="-122"/>
      <p:regular r:id="rId14"/>
    </p:embeddedFont>
    <p:embeddedFont>
      <p:font typeface="MS PGothic" panose="020B0600070205080204" pitchFamily="34" charset="-128"/>
      <p:regular r:id="rId15"/>
    </p:embeddedFont>
    <p:embeddedFont>
      <p:font typeface="SimSun" panose="02010600030101010101" pitchFamily="2" charset="-122"/>
      <p:regular r:id="rId14"/>
    </p:embeddedFont>
    <p:embeddedFont>
      <p:font typeface="MS PGothic" panose="020B0600070205080204" pitchFamily="34" charset="-128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58487-8CF6-48D8-A2DD-E8537B1E481A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C20FA-6A11-40D9-A6DB-FB8C4ACF5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78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3CDCC-ADAF-4388-8ACD-87CCF777C6AB}" type="datetimeFigureOut">
              <a:rPr lang="en-US" smtClean="0"/>
              <a:pPr/>
              <a:t>1/26/2015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6D187-075F-4E4F-9AF9-C2DE75165B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smtClean="0">
              <a:ea typeface="SimSun" pitchFamily="2" charset="-122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F8A113F-623D-404B-8AB1-56B1F1B866E3}" type="slidenum">
              <a:rPr lang="en-US" altLang="zh-CN" smtClean="0">
                <a:latin typeface="Arial" charset="0"/>
              </a:rPr>
              <a:pPr>
                <a:defRPr/>
              </a:pPr>
              <a:t>1</a:t>
            </a:fld>
            <a:endParaRPr lang="en-US" altLang="zh-CN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26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5C9B9-3830-48BE-9625-2B7674DD82FE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17E01-8766-4190-9D6A-948B9F0E086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C4067-06ED-493B-B568-998B521B27F8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1240F-2D1B-42D4-8525-E3E65237C3B6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DC80F-68C9-423B-B0AF-30EEDDC47A05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CAF80-1B0F-41C0-A6E2-1CBEFE74D292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320C4-DE34-4E2D-84B9-84DD5CFB6276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DB9A8-5E93-4958-8093-E2F2D87C7B36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49068-9B50-4DC8-9660-05E4D5A4E713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D3DBE-A71C-4F96-A383-F189257FC297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D9210-F50A-41D4-BF90-625052DECE87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7289-273B-4735-A9F1-9F167364E3AD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icture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DEE9-D084-43CC-A612-9C10A8BB87F6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03013-3EDC-4951-BB67-2E330D61E86C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4C82-D8C3-4F09-8EF9-97B22AD8A4D7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6F6C6-EB6B-4C42-9BB3-0D2853EF8ED4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85CE-6234-4F99-9ACB-0A029082FAA5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35DA4-C8BE-43B5-9F93-86FE2EE5B0E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AEC0F-A3E3-46DA-BF17-365D8744DB3E}" type="datetimeFigureOut">
              <a:rPr lang="en-US" altLang="zh-CN"/>
              <a:pPr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D6509-A092-4044-8107-4EB56BE5D419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SimSun" pitchFamily="2" charset="-122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29F5D2-8B8E-4AF9-AAAD-29B6F3FA36B7}" type="datetimeFigureOut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1/26/2015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SimSun" pitchFamily="2" charset="-122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CCCA8-9A40-4B02-9785-18EDADF943DF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trosurf.com/luxorion/Documents/aurore-8sep02-stevoss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27781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55000">
                <a:schemeClr val="tx2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zh-CN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437356" y="1099931"/>
            <a:ext cx="8269288" cy="63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Developing a Space Weather Capability in your Region – Training to Utilize the WMO Space Weather Product Portal</a:t>
            </a:r>
            <a:endParaRPr lang="en-US" altLang="zh-CN" sz="3200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3102085" y="5225069"/>
            <a:ext cx="5705584" cy="108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rgbClr val="FFFFFF"/>
                </a:solidFill>
                <a:ea typeface="SimSun" pitchFamily="2" charset="-122"/>
              </a:rPr>
              <a:t>Terry </a:t>
            </a: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Onsager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Physicist – U.S. National Weather Service, Space Weather Prediction Center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rgbClr val="FFFFFF"/>
                </a:solidFill>
                <a:ea typeface="SimSun" pitchFamily="2" charset="-122"/>
              </a:rPr>
              <a:t>Director </a:t>
            </a: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– International Space Environment Service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rgbClr val="FFFFFF"/>
                </a:solidFill>
                <a:ea typeface="SimSun" pitchFamily="2" charset="-122"/>
              </a:rPr>
              <a:t>Terry.Onsager@noaa.gov </a:t>
            </a:r>
            <a:endParaRPr lang="en-US" altLang="zh-CN" sz="1400" dirty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30724" name="Picture 8" descr="NO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218113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81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7174" name="Picture 9" descr="SpWeatherWkBannerPl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25"/>
            <a:ext cx="9144000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070225" y="323850"/>
            <a:ext cx="41354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Main </a:t>
            </a:r>
            <a:r>
              <a:rPr lang="en-US" sz="2800" dirty="0" smtClean="0">
                <a:solidFill>
                  <a:srgbClr val="FFFFFF"/>
                </a:solidFill>
              </a:rPr>
              <a:t>Topics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3805553" y="2366768"/>
            <a:ext cx="4809853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0988" indent="-280988">
              <a:spcAft>
                <a:spcPts val="18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WMO Space Weather Product Portal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0988" indent="-280988">
              <a:spcAft>
                <a:spcPts val="18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Training on the use of portal products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6" descr="airplane"/>
          <p:cNvPicPr>
            <a:picLocks noChangeAspect="1" noChangeArrowheads="1"/>
          </p:cNvPicPr>
          <p:nvPr/>
        </p:nvPicPr>
        <p:blipFill>
          <a:blip r:embed="rId2" cstate="print"/>
          <a:srcRect l="8118" r="3648"/>
          <a:stretch>
            <a:fillRect/>
          </a:stretch>
        </p:blipFill>
        <p:spPr bwMode="auto">
          <a:xfrm>
            <a:off x="3384550" y="4641850"/>
            <a:ext cx="2401888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9" descr="aurore-8sep02-stevoss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4704" r="10085"/>
          <a:stretch>
            <a:fillRect/>
          </a:stretch>
        </p:blipFill>
        <p:spPr bwMode="auto">
          <a:xfrm>
            <a:off x="6283325" y="4641850"/>
            <a:ext cx="2273300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5" descr="satellite-collision_in_space.jpg"/>
          <p:cNvPicPr>
            <a:picLocks noChangeAspect="1"/>
          </p:cNvPicPr>
          <p:nvPr/>
        </p:nvPicPr>
        <p:blipFill>
          <a:blip r:embed="rId5" cstate="print"/>
          <a:srcRect l="11429" r="2286"/>
          <a:stretch>
            <a:fillRect/>
          </a:stretch>
        </p:blipFill>
        <p:spPr bwMode="auto">
          <a:xfrm>
            <a:off x="471488" y="4640263"/>
            <a:ext cx="2465387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6" cstate="print"/>
          <a:srcRect l="7874" r="28119"/>
          <a:stretch>
            <a:fillRect/>
          </a:stretch>
        </p:blipFill>
        <p:spPr bwMode="auto">
          <a:xfrm>
            <a:off x="457200" y="1714500"/>
            <a:ext cx="24892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 txBox="1">
            <a:spLocks/>
          </p:cNvSpPr>
          <p:nvPr/>
        </p:nvSpPr>
        <p:spPr bwMode="auto">
          <a:xfrm>
            <a:off x="2500313" y="293688"/>
            <a:ext cx="658018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rgbClr val="FFFFFF"/>
                </a:solidFill>
                <a:latin typeface="+mn-lt"/>
                <a:ea typeface="MS PGothic" panose="020B0600070205080204" pitchFamily="34" charset="-128"/>
              </a:rPr>
              <a:t>WMO</a:t>
            </a:r>
            <a:r>
              <a:rPr lang="en-US" altLang="en-US" sz="2800" b="0" dirty="0">
                <a:solidFill>
                  <a:srgbClr val="FFFFFF"/>
                </a:solidFill>
                <a:ea typeface="MS PGothic" panose="020B0600070205080204" pitchFamily="34" charset="-128"/>
              </a:rPr>
              <a:t> Space Weather Product Portal</a:t>
            </a:r>
          </a:p>
        </p:txBody>
      </p:sp>
      <p:sp>
        <p:nvSpPr>
          <p:cNvPr id="111619" name="TextBox 2"/>
          <p:cNvSpPr txBox="1">
            <a:spLocks noChangeArrowheads="1"/>
          </p:cNvSpPr>
          <p:nvPr/>
        </p:nvSpPr>
        <p:spPr bwMode="auto">
          <a:xfrm>
            <a:off x="236538" y="2707237"/>
            <a:ext cx="4975225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1313" indent="-341313" eaLnBrk="0" hangingPunct="0"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111125" algn="l"/>
              </a:tabLs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1800" b="0" dirty="0">
                <a:solidFill>
                  <a:srgbClr val="000000"/>
                </a:solidFill>
                <a:cs typeface="Arial" panose="020B0604020202020204" pitchFamily="34" charset="0"/>
              </a:rPr>
              <a:t>	•	Enhance awareness of available products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1800" b="0" dirty="0">
                <a:solidFill>
                  <a:srgbClr val="000000"/>
                </a:solidFill>
                <a:cs typeface="Arial" panose="020B0604020202020204" pitchFamily="34" charset="0"/>
              </a:rPr>
              <a:t>	•	Enable use by partners at no cost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1800" b="0" dirty="0">
                <a:solidFill>
                  <a:srgbClr val="000000"/>
                </a:solidFill>
                <a:cs typeface="Arial" panose="020B0604020202020204" pitchFamily="34" charset="0"/>
              </a:rPr>
              <a:t>	•	Increase global participation in space weather services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1800" b="0" dirty="0">
                <a:solidFill>
                  <a:srgbClr val="000000"/>
                </a:solidFill>
                <a:cs typeface="Arial" panose="020B0604020202020204" pitchFamily="34" charset="0"/>
              </a:rPr>
              <a:t>	•	Facilitate </a:t>
            </a:r>
            <a:r>
              <a:rPr lang="en-US" altLang="en-US" sz="1800" b="0" dirty="0" err="1">
                <a:solidFill>
                  <a:srgbClr val="000000"/>
                </a:solidFill>
                <a:cs typeface="Arial" panose="020B0604020202020204" pitchFamily="34" charset="0"/>
              </a:rPr>
              <a:t>intercomparison</a:t>
            </a:r>
            <a:r>
              <a:rPr lang="en-US" altLang="en-US" sz="1800" b="0" dirty="0">
                <a:solidFill>
                  <a:srgbClr val="000000"/>
                </a:solidFill>
                <a:cs typeface="Arial" panose="020B0604020202020204" pitchFamily="34" charset="0"/>
              </a:rPr>
              <a:t> and coordination of </a:t>
            </a:r>
            <a:r>
              <a:rPr lang="en-US" altLang="en-US" sz="1800" b="0" dirty="0" smtClean="0">
                <a:solidFill>
                  <a:srgbClr val="000000"/>
                </a:solidFill>
                <a:cs typeface="Arial" panose="020B0604020202020204" pitchFamily="34" charset="0"/>
              </a:rPr>
              <a:t>products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1800" b="0" dirty="0" smtClean="0">
                <a:solidFill>
                  <a:srgbClr val="000000"/>
                </a:solidFill>
                <a:cs typeface="Arial" panose="020B0604020202020204" pitchFamily="34" charset="0"/>
              </a:rPr>
              <a:t>	•</a:t>
            </a:r>
            <a:r>
              <a:rPr lang="en-US" altLang="en-US" sz="1800" b="0" dirty="0">
                <a:solidFill>
                  <a:srgbClr val="000000"/>
                </a:solidFill>
                <a:cs typeface="Arial" panose="020B0604020202020204" pitchFamily="34" charset="0"/>
              </a:rPr>
              <a:t>	</a:t>
            </a:r>
            <a:r>
              <a:rPr lang="en-US" alt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Training under development for new users</a:t>
            </a:r>
            <a:endParaRPr lang="en-US" altLang="en-US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UN_logo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1325" y="5888038"/>
            <a:ext cx="8509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</p:pic>
      <p:sp>
        <p:nvSpPr>
          <p:cNvPr id="111621" name="TextBox 5"/>
          <p:cNvSpPr txBox="1">
            <a:spLocks noChangeArrowheads="1"/>
          </p:cNvSpPr>
          <p:nvPr/>
        </p:nvSpPr>
        <p:spPr bwMode="auto">
          <a:xfrm>
            <a:off x="231775" y="1779588"/>
            <a:ext cx="4781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Nine countries now contribute space weather products on the portal</a:t>
            </a:r>
          </a:p>
        </p:txBody>
      </p:sp>
      <p:sp>
        <p:nvSpPr>
          <p:cNvPr id="111623" name="TextBox 7"/>
          <p:cNvSpPr txBox="1">
            <a:spLocks noChangeArrowheads="1"/>
          </p:cNvSpPr>
          <p:nvPr/>
        </p:nvSpPr>
        <p:spPr bwMode="auto">
          <a:xfrm>
            <a:off x="650163" y="6124575"/>
            <a:ext cx="715902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0000"/>
                </a:solidFill>
                <a:cs typeface="Arial" panose="020B0604020202020204" pitchFamily="34" charset="0"/>
              </a:rPr>
              <a:t>http://www.wmo-sat.info/product-access-guide/theme/space-weather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593" y="1821628"/>
            <a:ext cx="3473697" cy="35002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249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" b="2506"/>
          <a:stretch/>
        </p:blipFill>
        <p:spPr>
          <a:xfrm>
            <a:off x="1303283" y="1555146"/>
            <a:ext cx="6638406" cy="5302854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70225" y="323850"/>
            <a:ext cx="41354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Course Menu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66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t="318" b="2435"/>
          <a:stretch/>
        </p:blipFill>
        <p:spPr>
          <a:xfrm>
            <a:off x="840828" y="1613338"/>
            <a:ext cx="7483364" cy="5244662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70225" y="323850"/>
            <a:ext cx="41354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Training Overview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621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558" y="1218690"/>
            <a:ext cx="4812612" cy="53975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2091558" y="156178"/>
            <a:ext cx="658018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 dirty="0" smtClean="0">
                <a:solidFill>
                  <a:srgbClr val="FFFFFF"/>
                </a:solidFill>
                <a:latin typeface="+mn-lt"/>
                <a:ea typeface="MS PGothic" panose="020B0600070205080204" pitchFamily="34" charset="-128"/>
              </a:rPr>
              <a:t>Introduction to Space Weather Products and Services</a:t>
            </a:r>
            <a:endParaRPr lang="en-US" altLang="en-US" sz="2400" b="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073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46529"/>
            <a:ext cx="6642806" cy="5311471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70225" y="323850"/>
            <a:ext cx="41354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Space Weather Basics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62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1563056"/>
            <a:ext cx="7014670" cy="5294944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3067870" y="293688"/>
            <a:ext cx="4930501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0" dirty="0" smtClean="0">
                <a:solidFill>
                  <a:srgbClr val="FFFFFF"/>
                </a:solidFill>
                <a:latin typeface="+mn-lt"/>
                <a:ea typeface="MS PGothic" panose="020B0600070205080204" pitchFamily="34" charset="-128"/>
              </a:rPr>
              <a:t>Space Weather Product Tool</a:t>
            </a:r>
            <a:endParaRPr lang="en-US" altLang="en-US" sz="2800" b="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5530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18" y="1535814"/>
            <a:ext cx="6943560" cy="532218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3067870" y="293688"/>
            <a:ext cx="4930501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0" dirty="0" smtClean="0">
                <a:solidFill>
                  <a:srgbClr val="FFFFFF"/>
                </a:solidFill>
                <a:latin typeface="+mn-lt"/>
                <a:ea typeface="MS PGothic" panose="020B0600070205080204" pitchFamily="34" charset="-128"/>
              </a:rPr>
              <a:t>Customer Interaction Scenarios</a:t>
            </a:r>
            <a:endParaRPr lang="en-US" altLang="en-US" sz="2800" b="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02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 bwMode="auto">
          <a:xfrm>
            <a:off x="336334" y="1988224"/>
            <a:ext cx="8497789" cy="4233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8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The WMO Space Weather Product Portal allows widespread use of operational products and services from multiple forecast offices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Portal products can provide global context to assist forecast offices serving local customer needs</a:t>
            </a: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	Portal products can be a foundation for development of local products</a:t>
            </a: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Training is being developed to help new or expanding forecast offices benefit from available services</a:t>
            </a:r>
          </a:p>
          <a:p>
            <a:pPr marL="225425" indent="-225425">
              <a:spcBef>
                <a:spcPts val="1800"/>
              </a:spcBef>
              <a:defRPr/>
            </a:pP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485878" y="302587"/>
            <a:ext cx="53253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Summary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84</Words>
  <Application>Microsoft Office PowerPoint</Application>
  <PresentationFormat>On-screen Show (4:3)</PresentationFormat>
  <Paragraphs>28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SimSun</vt:lpstr>
      <vt:lpstr>MS PGothic</vt:lpstr>
      <vt:lpstr>SimSun</vt:lpstr>
      <vt:lpstr>MS PGothic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Terry.Onsager</dc:creator>
  <cp:lastModifiedBy>Terry Onsager</cp:lastModifiedBy>
  <cp:revision>71</cp:revision>
  <dcterms:created xsi:type="dcterms:W3CDTF">2014-02-04T21:39:11Z</dcterms:created>
  <dcterms:modified xsi:type="dcterms:W3CDTF">2015-01-26T23:00:05Z</dcterms:modified>
</cp:coreProperties>
</file>