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3" r:id="rId1"/>
  </p:sldMasterIdLst>
  <p:notesMasterIdLst>
    <p:notesMasterId r:id="rId11"/>
  </p:notesMasterIdLst>
  <p:handoutMasterIdLst>
    <p:handoutMasterId r:id="rId12"/>
  </p:handoutMasterIdLst>
  <p:sldIdLst>
    <p:sldId id="308" r:id="rId2"/>
    <p:sldId id="317" r:id="rId3"/>
    <p:sldId id="356" r:id="rId4"/>
    <p:sldId id="359" r:id="rId5"/>
    <p:sldId id="358" r:id="rId6"/>
    <p:sldId id="355" r:id="rId7"/>
    <p:sldId id="360" r:id="rId8"/>
    <p:sldId id="327" r:id="rId9"/>
    <p:sldId id="357" r:id="rId10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2132" autoAdjust="0"/>
  </p:normalViewPr>
  <p:slideViewPr>
    <p:cSldViewPr>
      <p:cViewPr>
        <p:scale>
          <a:sx n="70" d="100"/>
          <a:sy n="70" d="100"/>
        </p:scale>
        <p:origin x="-7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9A74F-41D5-40A2-8A37-8A2CE6F3EA82}" type="datetimeFigureOut">
              <a:rPr lang="en-GB" smtClean="0"/>
              <a:pPr/>
              <a:t>01/02/2015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A58A8-E14B-429D-8906-C3D6117E314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0582" tIns="45291" rIns="90582" bIns="4529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0582" tIns="45291" rIns="90582" bIns="4529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fld id="{1E02E666-6009-4E2D-A39A-D10CA4CA608D}" type="datetimeFigureOut">
              <a:rPr lang="en-US"/>
              <a:pPr>
                <a:defRPr/>
              </a:pPr>
              <a:t>2/1/2015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2950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82" tIns="45291" rIns="90582" bIns="4529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0582" tIns="45291" rIns="90582" bIns="4529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0582" tIns="45291" rIns="90582" bIns="4529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0582" tIns="45291" rIns="90582" bIns="4529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fld id="{619CE48D-D1D5-4C5C-A5FB-EA06F2668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F081F4-6BE5-4CB2-841F-67766F917AF1}" type="slidenum">
              <a:rPr lang="en-GB"/>
              <a:pPr/>
              <a:t>2</a:t>
            </a:fld>
            <a:endParaRPr lang="en-GB"/>
          </a:p>
        </p:txBody>
      </p:sp>
      <p:sp>
        <p:nvSpPr>
          <p:cNvPr id="1741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2488" y="742950"/>
            <a:ext cx="4965700" cy="3724275"/>
          </a:xfrm>
          <a:ln/>
        </p:spPr>
      </p:sp>
      <p:sp>
        <p:nvSpPr>
          <p:cNvPr id="17412" name="Notes Placeholder 2"/>
          <p:cNvSpPr>
            <a:spLocks noGrp="1"/>
          </p:cNvSpPr>
          <p:nvPr>
            <p:ph type="body" idx="1"/>
          </p:nvPr>
        </p:nvSpPr>
        <p:spPr>
          <a:xfrm>
            <a:off x="666599" y="4714122"/>
            <a:ext cx="5335893" cy="4468099"/>
          </a:xfrm>
          <a:noFill/>
          <a:ln/>
        </p:spPr>
        <p:txBody>
          <a:bodyPr lIns="91425" tIns="45713" rIns="91425" bIns="45713"/>
          <a:lstStyle/>
          <a:p>
            <a:pPr eaLnBrk="1" hangingPunct="1"/>
            <a:r>
              <a:rPr lang="en-US" smtClean="0"/>
              <a:t>Risk of significant event is greatest for 3 to 4 years around the solar max, but predominantly on the downslope from the max. BUT extreme events don’t necessarily occur around solar maximums</a:t>
            </a:r>
          </a:p>
        </p:txBody>
      </p:sp>
      <p:sp>
        <p:nvSpPr>
          <p:cNvPr id="17413" name="Slide Number Placeholder 3"/>
          <p:cNvSpPr txBox="1">
            <a:spLocks noGrp="1"/>
          </p:cNvSpPr>
          <p:nvPr/>
        </p:nvSpPr>
        <p:spPr bwMode="auto">
          <a:xfrm>
            <a:off x="3778424" y="9428244"/>
            <a:ext cx="2889108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 anchor="b"/>
          <a:lstStyle/>
          <a:p>
            <a:pPr algn="r" defTabSz="913483"/>
            <a:fld id="{B02CAA31-3D78-45D7-ABC9-4AF820D5F02E}" type="slidenum">
              <a:rPr lang="en-GB" sz="1100"/>
              <a:pPr algn="r" defTabSz="913483"/>
              <a:t>2</a:t>
            </a:fld>
            <a:endParaRPr lang="en-GB" sz="11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3578225"/>
            <a:ext cx="8591550" cy="20193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Section slide heading Arial 40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5645150"/>
            <a:ext cx="7896225" cy="66357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/>
              <a:t>Section slide subtitle heading Arial 20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773238"/>
            <a:ext cx="3390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773238"/>
            <a:ext cx="3390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347663"/>
            <a:ext cx="1733550" cy="6176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47663"/>
            <a:ext cx="5048250" cy="6176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47663"/>
            <a:ext cx="69342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773238"/>
            <a:ext cx="3390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95900" y="1773238"/>
            <a:ext cx="3390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52600" y="347663"/>
            <a:ext cx="6934200" cy="6176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47663"/>
            <a:ext cx="6934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Slide heading Arial 40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773238"/>
            <a:ext cx="6934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 Arial 24</a:t>
            </a:r>
          </a:p>
          <a:p>
            <a:pPr lvl="1"/>
            <a:r>
              <a:rPr lang="en-GB" smtClean="0"/>
              <a:t>Second level Arial 20</a:t>
            </a:r>
          </a:p>
          <a:p>
            <a:pPr lvl="2"/>
            <a:r>
              <a:rPr lang="en-GB" smtClean="0"/>
              <a:t>Third level Arial 20</a:t>
            </a:r>
          </a:p>
          <a:p>
            <a:pPr lvl="3"/>
            <a:r>
              <a:rPr lang="en-GB" smtClean="0"/>
              <a:t>Fourth level Arial 20</a:t>
            </a:r>
          </a:p>
          <a:p>
            <a:pPr lvl="4"/>
            <a:r>
              <a:rPr lang="en-GB" smtClean="0"/>
              <a:t>Fifth level Arial 20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" y="65532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defRPr sz="10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  <a:latin typeface="Arial" charset="0"/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</p:sldLayoutIdLst>
  <p:transition>
    <p:wip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9pPr>
    </p:titleStyle>
    <p:bodyStyle>
      <a:lvl1pPr marL="261938" indent="-261938" algn="l" rtl="0" eaLnBrk="0" fontAlgn="base" hangingPunct="0">
        <a:lnSpc>
          <a:spcPct val="90000"/>
        </a:lnSpc>
        <a:spcBef>
          <a:spcPct val="35000"/>
        </a:spcBef>
        <a:spcAft>
          <a:spcPct val="35000"/>
        </a:spcAft>
        <a:buChar char="•"/>
        <a:defRPr sz="2400">
          <a:solidFill>
            <a:srgbClr val="FFFFFF"/>
          </a:solidFill>
          <a:latin typeface="+mn-lt"/>
          <a:ea typeface="+mn-ea"/>
          <a:cs typeface="+mn-cs"/>
        </a:defRPr>
      </a:lvl1pPr>
      <a:lvl2pPr marL="623888" indent="-182563" algn="l" rtl="0" eaLnBrk="0" fontAlgn="base" hangingPunct="0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2pPr>
      <a:lvl3pPr marL="987425" indent="-184150" algn="l" rtl="0" eaLnBrk="0" fontAlgn="base" hangingPunct="0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3pPr>
      <a:lvl4pPr marL="1349375" indent="-182563" algn="l" rtl="0" eaLnBrk="0" fontAlgn="base" hangingPunct="0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4pPr>
      <a:lvl5pPr marL="1698625" indent="-169863" algn="l" rtl="0" eaLnBrk="0" fontAlgn="base" hangingPunct="0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5pPr>
      <a:lvl6pPr marL="2155825" indent="-169863" algn="l" rtl="0" fontAlgn="base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6pPr>
      <a:lvl7pPr marL="2613025" indent="-169863" algn="l" rtl="0" fontAlgn="base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7pPr>
      <a:lvl8pPr marL="3070225" indent="-169863" algn="l" rtl="0" fontAlgn="base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8pPr>
      <a:lvl9pPr marL="3527425" indent="-169863" algn="l" rtl="0" fontAlgn="base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ark.gibbs@metoffice.gov.uk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645024"/>
            <a:ext cx="8591550" cy="1304429"/>
          </a:xfrm>
        </p:spPr>
        <p:txBody>
          <a:bodyPr/>
          <a:lstStyle/>
          <a:p>
            <a:r>
              <a:rPr lang="en-GB" dirty="0" smtClean="0"/>
              <a:t>Space Weather -</a:t>
            </a:r>
            <a:br>
              <a:rPr lang="en-GB" dirty="0" smtClean="0"/>
            </a:br>
            <a:r>
              <a:rPr lang="en-GB" dirty="0" smtClean="0"/>
              <a:t>UK Activity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5229200"/>
            <a:ext cx="7896225" cy="936104"/>
          </a:xfrm>
        </p:spPr>
        <p:txBody>
          <a:bodyPr/>
          <a:lstStyle/>
          <a:p>
            <a:r>
              <a:rPr lang="en-GB" dirty="0" smtClean="0"/>
              <a:t>Mark Gibbs, Head of Space Weather</a:t>
            </a:r>
          </a:p>
          <a:p>
            <a:r>
              <a:rPr lang="en-GB" dirty="0" smtClean="0"/>
              <a:t>Met Office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GB"/>
              <a:t>© Crown copyright   Met Office</a:t>
            </a:r>
            <a:endParaRPr lang="en-GB" sz="1400">
              <a:latin typeface="Times" pitchFamily="18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47663"/>
            <a:ext cx="6934200" cy="993105"/>
          </a:xfrm>
        </p:spPr>
        <p:txBody>
          <a:bodyPr/>
          <a:lstStyle/>
          <a:p>
            <a:pPr eaLnBrk="1" hangingPunct="1"/>
            <a:r>
              <a:rPr lang="en-GB" dirty="0" smtClean="0"/>
              <a:t>Background</a:t>
            </a:r>
          </a:p>
        </p:txBody>
      </p:sp>
      <p:pic>
        <p:nvPicPr>
          <p:cNvPr id="81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80728"/>
            <a:ext cx="4449303" cy="347414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Picture 7" descr="P2260061.JPG"/>
          <p:cNvPicPr>
            <a:picLocks noChangeAspect="1"/>
          </p:cNvPicPr>
          <p:nvPr/>
        </p:nvPicPr>
        <p:blipFill>
          <a:blip r:embed="rId4" cstate="print"/>
          <a:srcRect t="28349" b="39101"/>
          <a:stretch>
            <a:fillRect/>
          </a:stretch>
        </p:blipFill>
        <p:spPr>
          <a:xfrm>
            <a:off x="0" y="4625754"/>
            <a:ext cx="9144000" cy="2232248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1" y="908720"/>
            <a:ext cx="258096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scales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2" cstate="print"/>
          <a:srcRect l="5451" t="10329" r="6351" b="2096"/>
          <a:stretch>
            <a:fillRect/>
          </a:stretch>
        </p:blipFill>
        <p:spPr bwMode="auto">
          <a:xfrm>
            <a:off x="179512" y="1506749"/>
            <a:ext cx="8964488" cy="535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 r="17263"/>
          <a:stretch>
            <a:fillRect/>
          </a:stretch>
        </p:blipFill>
        <p:spPr bwMode="auto">
          <a:xfrm>
            <a:off x="0" y="1844824"/>
            <a:ext cx="9144000" cy="4617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Public pages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5425" b="6107"/>
          <a:stretch>
            <a:fillRect/>
          </a:stretch>
        </p:blipFill>
        <p:spPr bwMode="auto">
          <a:xfrm>
            <a:off x="467543" y="2560780"/>
            <a:ext cx="3963706" cy="403657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6" name="Content Placeholder 4"/>
          <p:cNvPicPr>
            <a:picLocks noChangeAspect="1" noChangeArrowheads="1"/>
          </p:cNvPicPr>
          <p:nvPr/>
        </p:nvPicPr>
        <p:blipFill>
          <a:blip r:embed="rId2" cstate="print"/>
          <a:srcRect b="81509"/>
          <a:stretch>
            <a:fillRect/>
          </a:stretch>
        </p:blipFill>
        <p:spPr bwMode="auto">
          <a:xfrm>
            <a:off x="467544" y="1484784"/>
            <a:ext cx="3963704" cy="10901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764704"/>
            <a:ext cx="3555529" cy="581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pic>
        <p:nvPicPr>
          <p:cNvPr id="5" name="Picture 4" descr="SpaceWxEx140521_overview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0"/>
            <a:ext cx="5481527" cy="6858000"/>
          </a:xfrm>
          <a:prstGeom prst="rect">
            <a:avLst/>
          </a:prstGeom>
        </p:spPr>
      </p:pic>
      <p:pic>
        <p:nvPicPr>
          <p:cNvPr id="6" name="Picture 5" descr="SpaceWxEx140521_energy5-warning-icons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0"/>
            <a:ext cx="5136651" cy="6858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984776" cy="1143000"/>
          </a:xfrm>
        </p:spPr>
        <p:txBody>
          <a:bodyPr/>
          <a:lstStyle/>
          <a:p>
            <a:r>
              <a:rPr lang="en-GB" dirty="0" smtClean="0"/>
              <a:t>Public communication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23241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4"/>
          <p:cNvSpPr>
            <a:spLocks noGrp="1"/>
          </p:cNvSpPr>
          <p:nvPr>
            <p:ph idx="1"/>
          </p:nvPr>
        </p:nvSpPr>
        <p:spPr>
          <a:xfrm>
            <a:off x="2915816" y="1124744"/>
            <a:ext cx="5904656" cy="2232248"/>
          </a:xfrm>
        </p:spPr>
        <p:txBody>
          <a:bodyPr/>
          <a:lstStyle/>
          <a:p>
            <a:pPr marL="261938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Public want information</a:t>
            </a:r>
          </a:p>
          <a:p>
            <a:pPr marL="719138" lvl="1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become informed</a:t>
            </a:r>
          </a:p>
          <a:p>
            <a:pPr marL="261938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Don’t want to be told only when the ‘big one’ is coming</a:t>
            </a:r>
          </a:p>
          <a:p>
            <a:pPr marL="261938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Information from trusted source</a:t>
            </a: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628800"/>
            <a:ext cx="5867400" cy="301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5976664" cy="40671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Content Placeholder 4"/>
          <p:cNvSpPr>
            <a:spLocks noGrp="1"/>
          </p:cNvSpPr>
          <p:nvPr>
            <p:ph idx="1"/>
          </p:nvPr>
        </p:nvSpPr>
        <p:spPr>
          <a:xfrm>
            <a:off x="971600" y="3789040"/>
            <a:ext cx="7416824" cy="2088232"/>
          </a:xfrm>
        </p:spPr>
        <p:txBody>
          <a:bodyPr/>
          <a:lstStyle/>
          <a:p>
            <a:pPr marL="261938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Cross-government communications workshop</a:t>
            </a:r>
          </a:p>
          <a:p>
            <a:pPr marL="719138" lvl="1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Within government</a:t>
            </a:r>
          </a:p>
          <a:p>
            <a:pPr marL="719138" lvl="1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Public communications</a:t>
            </a:r>
          </a:p>
          <a:p>
            <a:pPr marL="261938" indent="-261938">
              <a:spcBef>
                <a:spcPts val="600"/>
              </a:spcBef>
              <a:spcAft>
                <a:spcPts val="600"/>
              </a:spcAft>
              <a:buChar char="•"/>
            </a:pPr>
            <a:r>
              <a:rPr lang="en-GB" dirty="0" smtClean="0"/>
              <a:t>Joint UK / US workshop on </a:t>
            </a:r>
            <a:r>
              <a:rPr lang="en-GB" smtClean="0"/>
              <a:t>public communication</a:t>
            </a:r>
            <a:endParaRPr lang="en-GB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work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99592" y="1700808"/>
            <a:ext cx="4187552" cy="4751387"/>
          </a:xfrm>
        </p:spPr>
        <p:txBody>
          <a:bodyPr/>
          <a:lstStyle/>
          <a:p>
            <a:r>
              <a:rPr lang="en-GB" dirty="0" smtClean="0"/>
              <a:t>Socio-economic study</a:t>
            </a:r>
          </a:p>
          <a:p>
            <a:pPr lvl="1"/>
            <a:r>
              <a:rPr lang="en-GB" dirty="0" smtClean="0"/>
              <a:t>Cost of space weather</a:t>
            </a:r>
          </a:p>
          <a:p>
            <a:pPr lvl="1"/>
            <a:r>
              <a:rPr lang="en-GB" dirty="0" smtClean="0"/>
              <a:t>Benefits of forecasts</a:t>
            </a:r>
          </a:p>
          <a:p>
            <a:pPr lvl="1"/>
            <a:r>
              <a:rPr lang="en-GB" dirty="0" smtClean="0"/>
              <a:t>Benefits of monitoring assets</a:t>
            </a:r>
          </a:p>
          <a:p>
            <a:r>
              <a:rPr lang="en-GB" dirty="0" smtClean="0"/>
              <a:t>Developing off-Sun-Earth satellite proposal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573016"/>
            <a:ext cx="3611042" cy="310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Mark.gibbs@metoffice.gov.uk</a:t>
            </a:r>
            <a:endParaRPr lang="en-GB" dirty="0" smtClean="0"/>
          </a:p>
          <a:p>
            <a:r>
              <a:rPr lang="en-GB" dirty="0" smtClean="0"/>
              <a:t>Phone: 07867 501404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Services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08248" y="6553200"/>
            <a:ext cx="2895600" cy="228600"/>
          </a:xfrm>
        </p:spPr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© Crown copyright   Met Office</a:t>
            </a:r>
            <a:endParaRPr lang="en-GB" sz="1400">
              <a:solidFill>
                <a:srgbClr val="FFFFFF"/>
              </a:solidFill>
              <a:latin typeface="Times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055" r="2707" b="12071"/>
          <a:stretch>
            <a:fillRect/>
          </a:stretch>
        </p:blipFill>
        <p:spPr bwMode="auto">
          <a:xfrm>
            <a:off x="107504" y="908720"/>
            <a:ext cx="4680520" cy="565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154"/>
          <a:stretch>
            <a:fillRect/>
          </a:stretch>
        </p:blipFill>
        <p:spPr bwMode="auto">
          <a:xfrm>
            <a:off x="4680776" y="908720"/>
            <a:ext cx="4427728" cy="56886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25" y="908720"/>
            <a:ext cx="900799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cientific_template">
  <a:themeElements>
    <a:clrScheme name="scientific_template 14">
      <a:dk1>
        <a:srgbClr val="808080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ED2939"/>
      </a:accent2>
      <a:accent3>
        <a:srgbClr val="AAAAAA"/>
      </a:accent3>
      <a:accent4>
        <a:srgbClr val="DADADA"/>
      </a:accent4>
      <a:accent5>
        <a:srgbClr val="DAEDEF"/>
      </a:accent5>
      <a:accent6>
        <a:srgbClr val="D72433"/>
      </a:accent6>
      <a:hlink>
        <a:srgbClr val="009999"/>
      </a:hlink>
      <a:folHlink>
        <a:srgbClr val="B9DB0E"/>
      </a:folHlink>
    </a:clrScheme>
    <a:fontScheme name="scientific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cientifi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tifi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tifi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tifi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tifi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tifi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13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ED293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D72433"/>
        </a:accent6>
        <a:hlink>
          <a:srgbClr val="009999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tific_template 14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ED293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D72433"/>
        </a:accent6>
        <a:hlink>
          <a:srgbClr val="009999"/>
        </a:hlink>
        <a:folHlink>
          <a:srgbClr val="B9DB0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3247</TotalTime>
  <Words>158</Words>
  <Application>Microsoft Office PowerPoint</Application>
  <PresentationFormat>On-screen Show (4:3)</PresentationFormat>
  <Paragraphs>35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scientific_template</vt:lpstr>
      <vt:lpstr>Space Weather - UK Activity</vt:lpstr>
      <vt:lpstr>Background</vt:lpstr>
      <vt:lpstr>Impact scales</vt:lpstr>
      <vt:lpstr>Public pages</vt:lpstr>
      <vt:lpstr>Slide 5</vt:lpstr>
      <vt:lpstr>Public communication</vt:lpstr>
      <vt:lpstr>Future work</vt:lpstr>
      <vt:lpstr>Slide 8</vt:lpstr>
      <vt:lpstr>Services</vt:lpstr>
    </vt:vector>
  </TitlesOfParts>
  <Company>Cabinet 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Khan, Monir - Cabinet Office [Restricted]</dc:creator>
  <cp:lastModifiedBy>Cheryl</cp:lastModifiedBy>
  <cp:revision>393</cp:revision>
  <dcterms:created xsi:type="dcterms:W3CDTF">2012-10-10T09:02:29Z</dcterms:created>
  <dcterms:modified xsi:type="dcterms:W3CDTF">2015-02-01T23:27:31Z</dcterms:modified>
</cp:coreProperties>
</file>