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1" r:id="rId1"/>
    <p:sldMasterId id="2147483708" r:id="rId2"/>
  </p:sldMasterIdLst>
  <p:notesMasterIdLst>
    <p:notesMasterId r:id="rId52"/>
  </p:notesMasterIdLst>
  <p:sldIdLst>
    <p:sldId id="345" r:id="rId3"/>
    <p:sldId id="715" r:id="rId4"/>
    <p:sldId id="716" r:id="rId5"/>
    <p:sldId id="717" r:id="rId6"/>
    <p:sldId id="578" r:id="rId7"/>
    <p:sldId id="579" r:id="rId8"/>
    <p:sldId id="720" r:id="rId9"/>
    <p:sldId id="718" r:id="rId10"/>
    <p:sldId id="679" r:id="rId11"/>
    <p:sldId id="680" r:id="rId12"/>
    <p:sldId id="719" r:id="rId13"/>
    <p:sldId id="721" r:id="rId14"/>
    <p:sldId id="730" r:id="rId15"/>
    <p:sldId id="725" r:id="rId16"/>
    <p:sldId id="726" r:id="rId17"/>
    <p:sldId id="727" r:id="rId18"/>
    <p:sldId id="728" r:id="rId19"/>
    <p:sldId id="729" r:id="rId20"/>
    <p:sldId id="731" r:id="rId21"/>
    <p:sldId id="732" r:id="rId22"/>
    <p:sldId id="738" r:id="rId23"/>
    <p:sldId id="739" r:id="rId24"/>
    <p:sldId id="737" r:id="rId25"/>
    <p:sldId id="742" r:id="rId26"/>
    <p:sldId id="743" r:id="rId27"/>
    <p:sldId id="757" r:id="rId28"/>
    <p:sldId id="758" r:id="rId29"/>
    <p:sldId id="759" r:id="rId30"/>
    <p:sldId id="768" r:id="rId31"/>
    <p:sldId id="762" r:id="rId32"/>
    <p:sldId id="766" r:id="rId33"/>
    <p:sldId id="770" r:id="rId34"/>
    <p:sldId id="620" r:id="rId35"/>
    <p:sldId id="771" r:id="rId36"/>
    <p:sldId id="772" r:id="rId37"/>
    <p:sldId id="777" r:id="rId38"/>
    <p:sldId id="773" r:id="rId39"/>
    <p:sldId id="774" r:id="rId40"/>
    <p:sldId id="776" r:id="rId41"/>
    <p:sldId id="778" r:id="rId42"/>
    <p:sldId id="779" r:id="rId43"/>
    <p:sldId id="769" r:id="rId44"/>
    <p:sldId id="614" r:id="rId45"/>
    <p:sldId id="616" r:id="rId46"/>
    <p:sldId id="615" r:id="rId47"/>
    <p:sldId id="617" r:id="rId48"/>
    <p:sldId id="632" r:id="rId49"/>
    <p:sldId id="618" r:id="rId50"/>
    <p:sldId id="77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66CC"/>
    <a:srgbClr val="3D25CF"/>
    <a:srgbClr val="008080"/>
    <a:srgbClr val="0099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23" autoAdjust="0"/>
  </p:normalViewPr>
  <p:slideViewPr>
    <p:cSldViewPr>
      <p:cViewPr varScale="1">
        <p:scale>
          <a:sx n="68" d="100"/>
          <a:sy n="68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4B98E94-FA8C-4499-A170-364FFFDD02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9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6910B-E5E8-AF47-81EE-95D682324275}" type="slidenum">
              <a:rPr lang="en-US"/>
              <a:pPr/>
              <a:t>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Precipit</a:t>
            </a:r>
            <a:r>
              <a:rPr lang="en-US" baseline="0" dirty="0" smtClean="0"/>
              <a:t>ation fields are smoothed using a user specified radius.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smoothed fields are then thresh-</a:t>
            </a:r>
            <a:r>
              <a:rPr lang="en-US" baseline="0" dirty="0" err="1" smtClean="0"/>
              <a:t>holded</a:t>
            </a:r>
            <a:r>
              <a:rPr lang="en-US" baseline="0" dirty="0" smtClean="0"/>
              <a:t> to form objects.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MODE then acts on the individual fields to merge objects into clusters, which in this case is done by using a second lower threshold – the rubber band and coloring indicate the merged clusters.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MODE then compares the objects and clusters between fields and calculates an interest value and matches based on these.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MODE compares gridded model data to gridded observations and can be used as a basis for development of diagnostic verification metrics</a:t>
            </a:r>
            <a:r>
              <a:rPr lang="en-US" baseline="0" dirty="0" smtClean="0"/>
              <a:t> that can provide quantitative measures </a:t>
            </a:r>
            <a:r>
              <a:rPr lang="en-US" baseline="0" smtClean="0"/>
              <a:t>of uncertainty.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C37BB-930F-7245-9C9A-17CAFF4F5B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7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9702" algn="l"/>
                <a:tab pos="899404" algn="l"/>
                <a:tab pos="1349106" algn="l"/>
                <a:tab pos="1798808" algn="l"/>
                <a:tab pos="2248510" algn="l"/>
                <a:tab pos="2698212" algn="l"/>
                <a:tab pos="3147913" algn="l"/>
                <a:tab pos="3597615" algn="l"/>
                <a:tab pos="4047317" algn="l"/>
                <a:tab pos="4497019" algn="l"/>
                <a:tab pos="4946721" algn="l"/>
                <a:tab pos="5396423" algn="l"/>
                <a:tab pos="5846125" algn="l"/>
                <a:tab pos="6295827" algn="l"/>
                <a:tab pos="6745529" algn="l"/>
                <a:tab pos="7195231" algn="l"/>
                <a:tab pos="7644933" algn="l"/>
                <a:tab pos="8094635" algn="l"/>
                <a:tab pos="8544336" algn="l"/>
                <a:tab pos="8994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49702" algn="l"/>
                <a:tab pos="899404" algn="l"/>
                <a:tab pos="1349106" algn="l"/>
                <a:tab pos="1798808" algn="l"/>
                <a:tab pos="2248510" algn="l"/>
                <a:tab pos="2698212" algn="l"/>
                <a:tab pos="3147913" algn="l"/>
                <a:tab pos="3597615" algn="l"/>
                <a:tab pos="4047317" algn="l"/>
                <a:tab pos="4497019" algn="l"/>
                <a:tab pos="4946721" algn="l"/>
                <a:tab pos="5396423" algn="l"/>
                <a:tab pos="5846125" algn="l"/>
                <a:tab pos="6295827" algn="l"/>
                <a:tab pos="6745529" algn="l"/>
                <a:tab pos="7195231" algn="l"/>
                <a:tab pos="7644933" algn="l"/>
                <a:tab pos="8094635" algn="l"/>
                <a:tab pos="8544336" algn="l"/>
                <a:tab pos="8994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49702" algn="l"/>
                <a:tab pos="899404" algn="l"/>
                <a:tab pos="1349106" algn="l"/>
                <a:tab pos="1798808" algn="l"/>
                <a:tab pos="2248510" algn="l"/>
                <a:tab pos="2698212" algn="l"/>
                <a:tab pos="3147913" algn="l"/>
                <a:tab pos="3597615" algn="l"/>
                <a:tab pos="4047317" algn="l"/>
                <a:tab pos="4497019" algn="l"/>
                <a:tab pos="4946721" algn="l"/>
                <a:tab pos="5396423" algn="l"/>
                <a:tab pos="5846125" algn="l"/>
                <a:tab pos="6295827" algn="l"/>
                <a:tab pos="6745529" algn="l"/>
                <a:tab pos="7195231" algn="l"/>
                <a:tab pos="7644933" algn="l"/>
                <a:tab pos="8094635" algn="l"/>
                <a:tab pos="8544336" algn="l"/>
                <a:tab pos="8994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49702" algn="l"/>
                <a:tab pos="899404" algn="l"/>
                <a:tab pos="1349106" algn="l"/>
                <a:tab pos="1798808" algn="l"/>
                <a:tab pos="2248510" algn="l"/>
                <a:tab pos="2698212" algn="l"/>
                <a:tab pos="3147913" algn="l"/>
                <a:tab pos="3597615" algn="l"/>
                <a:tab pos="4047317" algn="l"/>
                <a:tab pos="4497019" algn="l"/>
                <a:tab pos="4946721" algn="l"/>
                <a:tab pos="5396423" algn="l"/>
                <a:tab pos="5846125" algn="l"/>
                <a:tab pos="6295827" algn="l"/>
                <a:tab pos="6745529" algn="l"/>
                <a:tab pos="7195231" algn="l"/>
                <a:tab pos="7644933" algn="l"/>
                <a:tab pos="8094635" algn="l"/>
                <a:tab pos="8544336" algn="l"/>
                <a:tab pos="8994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49702" algn="l"/>
                <a:tab pos="899404" algn="l"/>
                <a:tab pos="1349106" algn="l"/>
                <a:tab pos="1798808" algn="l"/>
                <a:tab pos="2248510" algn="l"/>
                <a:tab pos="2698212" algn="l"/>
                <a:tab pos="3147913" algn="l"/>
                <a:tab pos="3597615" algn="l"/>
                <a:tab pos="4047317" algn="l"/>
                <a:tab pos="4497019" algn="l"/>
                <a:tab pos="4946721" algn="l"/>
                <a:tab pos="5396423" algn="l"/>
                <a:tab pos="5846125" algn="l"/>
                <a:tab pos="6295827" algn="l"/>
                <a:tab pos="6745529" algn="l"/>
                <a:tab pos="7195231" algn="l"/>
                <a:tab pos="7644933" algn="l"/>
                <a:tab pos="8094635" algn="l"/>
                <a:tab pos="8544336" algn="l"/>
                <a:tab pos="8994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73361" indent="-224851" algn="ctr" defTabSz="4497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702" algn="l"/>
                <a:tab pos="899404" algn="l"/>
                <a:tab pos="1349106" algn="l"/>
                <a:tab pos="1798808" algn="l"/>
                <a:tab pos="2248510" algn="l"/>
                <a:tab pos="2698212" algn="l"/>
                <a:tab pos="3147913" algn="l"/>
                <a:tab pos="3597615" algn="l"/>
                <a:tab pos="4047317" algn="l"/>
                <a:tab pos="4497019" algn="l"/>
                <a:tab pos="4946721" algn="l"/>
                <a:tab pos="5396423" algn="l"/>
                <a:tab pos="5846125" algn="l"/>
                <a:tab pos="6295827" algn="l"/>
                <a:tab pos="6745529" algn="l"/>
                <a:tab pos="7195231" algn="l"/>
                <a:tab pos="7644933" algn="l"/>
                <a:tab pos="8094635" algn="l"/>
                <a:tab pos="8544336" algn="l"/>
                <a:tab pos="8994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23062" indent="-224851" algn="ctr" defTabSz="4497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702" algn="l"/>
                <a:tab pos="899404" algn="l"/>
                <a:tab pos="1349106" algn="l"/>
                <a:tab pos="1798808" algn="l"/>
                <a:tab pos="2248510" algn="l"/>
                <a:tab pos="2698212" algn="l"/>
                <a:tab pos="3147913" algn="l"/>
                <a:tab pos="3597615" algn="l"/>
                <a:tab pos="4047317" algn="l"/>
                <a:tab pos="4497019" algn="l"/>
                <a:tab pos="4946721" algn="l"/>
                <a:tab pos="5396423" algn="l"/>
                <a:tab pos="5846125" algn="l"/>
                <a:tab pos="6295827" algn="l"/>
                <a:tab pos="6745529" algn="l"/>
                <a:tab pos="7195231" algn="l"/>
                <a:tab pos="7644933" algn="l"/>
                <a:tab pos="8094635" algn="l"/>
                <a:tab pos="8544336" algn="l"/>
                <a:tab pos="8994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72764" indent="-224851" algn="ctr" defTabSz="4497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702" algn="l"/>
                <a:tab pos="899404" algn="l"/>
                <a:tab pos="1349106" algn="l"/>
                <a:tab pos="1798808" algn="l"/>
                <a:tab pos="2248510" algn="l"/>
                <a:tab pos="2698212" algn="l"/>
                <a:tab pos="3147913" algn="l"/>
                <a:tab pos="3597615" algn="l"/>
                <a:tab pos="4047317" algn="l"/>
                <a:tab pos="4497019" algn="l"/>
                <a:tab pos="4946721" algn="l"/>
                <a:tab pos="5396423" algn="l"/>
                <a:tab pos="5846125" algn="l"/>
                <a:tab pos="6295827" algn="l"/>
                <a:tab pos="6745529" algn="l"/>
                <a:tab pos="7195231" algn="l"/>
                <a:tab pos="7644933" algn="l"/>
                <a:tab pos="8094635" algn="l"/>
                <a:tab pos="8544336" algn="l"/>
                <a:tab pos="8994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22466" indent="-224851" algn="ctr" defTabSz="4497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702" algn="l"/>
                <a:tab pos="899404" algn="l"/>
                <a:tab pos="1349106" algn="l"/>
                <a:tab pos="1798808" algn="l"/>
                <a:tab pos="2248510" algn="l"/>
                <a:tab pos="2698212" algn="l"/>
                <a:tab pos="3147913" algn="l"/>
                <a:tab pos="3597615" algn="l"/>
                <a:tab pos="4047317" algn="l"/>
                <a:tab pos="4497019" algn="l"/>
                <a:tab pos="4946721" algn="l"/>
                <a:tab pos="5396423" algn="l"/>
                <a:tab pos="5846125" algn="l"/>
                <a:tab pos="6295827" algn="l"/>
                <a:tab pos="6745529" algn="l"/>
                <a:tab pos="7195231" algn="l"/>
                <a:tab pos="7644933" algn="l"/>
                <a:tab pos="8094635" algn="l"/>
                <a:tab pos="8544336" algn="l"/>
                <a:tab pos="8994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95B684D-F607-459E-B6B4-5931CE09B9D1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37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63860" y="8624881"/>
            <a:ext cx="2953615" cy="45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03" tIns="45324" rIns="91003" bIns="45324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450826-D433-47AE-B718-E8D77B931BDA}" type="slidenum">
              <a:rPr lang="en-GB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37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147156" y="681735"/>
            <a:ext cx="4526280" cy="340554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40" tIns="44970" rIns="89940" bIns="44970" anchor="ctr"/>
          <a:lstStyle/>
          <a:p>
            <a:endParaRPr lang="en-US" altLang="en-US"/>
          </a:p>
        </p:txBody>
      </p:sp>
      <p:sp>
        <p:nvSpPr>
          <p:cNvPr id="18437" name="Text Box 3"/>
          <p:cNvSpPr>
            <a:spLocks noGrp="1" noChangeArrowheads="1"/>
          </p:cNvSpPr>
          <p:nvPr>
            <p:ph type="body"/>
          </p:nvPr>
        </p:nvSpPr>
        <p:spPr>
          <a:xfrm>
            <a:off x="682683" y="4314005"/>
            <a:ext cx="5455227" cy="40872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43"/>
              </a:spcBef>
              <a:tabLst>
                <a:tab pos="0" algn="l"/>
                <a:tab pos="449702" algn="l"/>
                <a:tab pos="899404" algn="l"/>
                <a:tab pos="1349106" algn="l"/>
                <a:tab pos="1798808" algn="l"/>
                <a:tab pos="2248510" algn="l"/>
                <a:tab pos="2698212" algn="l"/>
                <a:tab pos="3147913" algn="l"/>
                <a:tab pos="3597615" algn="l"/>
                <a:tab pos="4047317" algn="l"/>
                <a:tab pos="4497019" algn="l"/>
                <a:tab pos="4946721" algn="l"/>
                <a:tab pos="5396423" algn="l"/>
                <a:tab pos="5846125" algn="l"/>
                <a:tab pos="6295827" algn="l"/>
                <a:tab pos="6745529" algn="l"/>
                <a:tab pos="7195231" algn="l"/>
                <a:tab pos="7644933" algn="l"/>
                <a:tab pos="8094635" algn="l"/>
                <a:tab pos="8544336" algn="l"/>
                <a:tab pos="8994038" algn="l"/>
              </a:tabLst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4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3885-DA89-49E7-9590-9DFC490496B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64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6013" y="674688"/>
            <a:ext cx="4502150" cy="3378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DAA540-EBD5-48E5-8AA2-A800DC2FE881}" type="slidenum">
              <a:rPr lang="en-US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7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DFDE0-7E87-4D0C-A795-403F4C50FDD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07BDF-82AA-C249-A934-A53F2DC50A4A}" type="slidenum">
              <a:rPr lang="en-US"/>
              <a:pPr/>
              <a:t>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56498-3735-8B4B-B181-43C981BEA241}" type="slidenum">
              <a:rPr lang="en-US"/>
              <a:pPr/>
              <a:t>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8AD32-4D21-1A4A-BB1B-932F251F285B}" type="slidenum">
              <a:rPr lang="en-US"/>
              <a:pPr/>
              <a:t>8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MET Tutorial 15 June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ECA35-FE63-4106-91DC-99D5467F3116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These are the geometric cases from the ICP – but you don’t need to mention that here.</a:t>
            </a:r>
          </a:p>
          <a:p>
            <a:pPr eaLnBrk="1" hangingPunct="1"/>
            <a:r>
              <a:rPr lang="en-US" dirty="0" smtClean="0"/>
              <a:t>Just say that these are artificial precipitation forecasts and observations.  The graphs are pretty self-explanatory.  </a:t>
            </a:r>
          </a:p>
          <a:p>
            <a:pPr eaLnBrk="1" hangingPunct="1"/>
            <a:r>
              <a:rPr lang="en-US" dirty="0" smtClean="0"/>
              <a:t>The upper left is the observed field, the others show various forecasts to be compared to the obs.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MET Tutorial 15 June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26247-83EB-45B9-9FD0-C887F9B292C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a summary of the “traditional” results for the artificial cases.  Basically all results point to Forecast 5 being the best.  </a:t>
            </a:r>
          </a:p>
          <a:p>
            <a:pPr eaLnBrk="1" hangingPunct="1"/>
            <a:r>
              <a:rPr lang="en-US" smtClean="0"/>
              <a:t>Whether Forecast 5 actually IS the best, of course, depends on the user.  But many users (I believe) would NOT prefer this forecast over Forecast 1 (i.e., part b in the graph)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is a summary of the types of spatial methods that are available.</a:t>
            </a:r>
          </a:p>
          <a:p>
            <a:r>
              <a:rPr lang="en-US" smtClean="0"/>
              <a:t>The 2 main categories are “filtering” and “displacement” methods</a:t>
            </a:r>
          </a:p>
          <a:p>
            <a:r>
              <a:rPr lang="en-US" smtClean="0"/>
              <a:t>Each of these can be further sub-divided into 2 categories, as shown above.</a:t>
            </a:r>
          </a:p>
          <a:p>
            <a:r>
              <a:rPr lang="en-US" smtClean="0"/>
              <a:t>More details on these categories are presented in the next slide, so you can go through this slide pretty quickly.</a:t>
            </a: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MET Tutorial 15 June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0FBAB-0E39-4FCB-AABE-763EB786B4D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MET Tutorial 15 June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9AEAD-A330-4141-9A3D-5C3986B1D97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19575" cy="3165475"/>
          </a:xfrm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552" y="4350013"/>
            <a:ext cx="4737600" cy="3512442"/>
          </a:xfrm>
          <a:noFill/>
          <a:ln/>
        </p:spPr>
        <p:txBody>
          <a:bodyPr/>
          <a:lstStyle/>
          <a:p>
            <a:pPr defTabSz="444636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ADBE900-7F80-8F42-B93F-1CC9DD72EAA7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772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457200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68580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295400" y="6248400"/>
            <a:ext cx="6781800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38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38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5416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864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1376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728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6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4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92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0" y="6629400"/>
            <a:ext cx="5638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48606" y="6477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76085D8-3C20-4EDF-A268-4801BE14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0972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17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74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  <a:p>
            <a:r>
              <a:rPr lang="en-US">
                <a:solidFill>
                  <a:srgbClr val="1F497D"/>
                </a:solidFill>
              </a:rPr>
              <a:t>Copyright 2009, University Corporation for Atmospheric Research, all rights reserved </a:t>
            </a:r>
          </a:p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Copyright 2014, University Corporation for Atmospheric Research, all rights reserved  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6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38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534400" y="6400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1BBDDAF-3FDD-4B6D-BA0D-8B5319809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828800" y="6629400"/>
            <a:ext cx="5638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638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38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629400"/>
            <a:ext cx="5638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638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248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  <p:sp>
        <p:nvSpPr>
          <p:cNvPr id="430120" name="Line 40"/>
          <p:cNvSpPr>
            <a:spLocks noChangeShapeType="1"/>
          </p:cNvSpPr>
          <p:nvPr userDrawn="1"/>
        </p:nvSpPr>
        <p:spPr bwMode="auto">
          <a:xfrm>
            <a:off x="533400" y="1066800"/>
            <a:ext cx="7543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0DCD-E053-47AD-A951-25BCFFF373F4}" type="datetimeFigureOut">
              <a:rPr lang="en-US" smtClean="0">
                <a:solidFill>
                  <a:srgbClr val="1F497D"/>
                </a:solidFill>
                <a:latin typeface="Perpetu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4/10/2015</a:t>
            </a:fld>
            <a:endParaRPr lang="en-US">
              <a:solidFill>
                <a:srgbClr val="1F497D"/>
              </a:solidFill>
              <a:latin typeface="Perpetua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F497D"/>
              </a:solidFill>
              <a:latin typeface="Perpetua"/>
              <a:ea typeface="+mn-e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459D80-F6AF-4590-8E73-2F013678FE4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center.org/met/user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mail.rap.ucar.edu/mailman/listinfo/vx-discus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457200"/>
            <a:ext cx="6781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smtClean="0"/>
              <a:t>State-of-the-art in (terrestrial) weather forecast verification</a:t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br>
              <a:rPr lang="en-US" sz="3600" dirty="0" smtClean="0"/>
            </a:br>
            <a:r>
              <a:rPr lang="en-US" sz="3600" dirty="0" smtClean="0"/>
              <a:t>tools and resources</a:t>
            </a:r>
            <a:endParaRPr lang="en-US" sz="36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599" y="2743200"/>
            <a:ext cx="8001001" cy="3733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600" dirty="0" smtClean="0"/>
              <a:t>Barbara Brown (bgb@ucar</a:t>
            </a:r>
            <a:r>
              <a:rPr lang="en-US" sz="2600" dirty="0" smtClean="0"/>
              <a:t>.edu)</a:t>
            </a:r>
            <a:r>
              <a:rPr lang="en-US" sz="2600" dirty="0" smtClean="0"/>
              <a:t> and </a:t>
            </a:r>
          </a:p>
          <a:p>
            <a:pPr algn="ctr"/>
            <a:r>
              <a:rPr lang="en-US" sz="2600" dirty="0" smtClean="0"/>
              <a:t>Tara Jensen (jensen@ucar.edu)</a:t>
            </a:r>
            <a:endParaRPr lang="en-US" sz="2600" dirty="0" smtClean="0"/>
          </a:p>
          <a:p>
            <a:pPr algn="ctr"/>
            <a:endParaRPr lang="en-US" sz="2200" i="1" dirty="0" smtClean="0"/>
          </a:p>
          <a:p>
            <a:pPr algn="ctr"/>
            <a:r>
              <a:rPr lang="en-US" sz="2200" i="1" dirty="0" smtClean="0"/>
              <a:t>Research </a:t>
            </a:r>
            <a:r>
              <a:rPr lang="en-US" sz="2200" i="1" dirty="0" smtClean="0"/>
              <a:t>Applications </a:t>
            </a:r>
            <a:r>
              <a:rPr lang="en-US" sz="2200" i="1" dirty="0" smtClean="0"/>
              <a:t>Laboratory</a:t>
            </a:r>
          </a:p>
          <a:p>
            <a:pPr algn="ctr"/>
            <a:r>
              <a:rPr lang="en-US" sz="2200" i="1" dirty="0" smtClean="0"/>
              <a:t>National Center for Atmospheric Research</a:t>
            </a:r>
          </a:p>
          <a:p>
            <a:pPr algn="ctr"/>
            <a:r>
              <a:rPr lang="en-US" sz="2200" i="1" dirty="0" smtClean="0"/>
              <a:t>Boulder CO USA</a:t>
            </a:r>
            <a:endParaRPr lang="en-US" sz="2200" i="1" dirty="0" smtClean="0"/>
          </a:p>
          <a:p>
            <a:pPr algn="ctr"/>
            <a:endParaRPr lang="en-US" sz="2000" dirty="0" smtClean="0"/>
          </a:p>
          <a:p>
            <a:pPr algn="ctr"/>
            <a:endParaRPr lang="en-US" sz="1800" dirty="0"/>
          </a:p>
          <a:p>
            <a:pPr algn="ctr"/>
            <a:endParaRPr lang="en-US" sz="1800" i="1" dirty="0" smtClean="0"/>
          </a:p>
          <a:p>
            <a:pPr algn="ctr"/>
            <a:r>
              <a:rPr lang="en-US" sz="2200" dirty="0" smtClean="0">
                <a:solidFill>
                  <a:srgbClr val="002060"/>
                </a:solidFill>
              </a:rPr>
              <a:t>ISES Forecast Verification Workshop</a:t>
            </a:r>
          </a:p>
          <a:p>
            <a:pPr algn="ctr"/>
            <a:r>
              <a:rPr lang="en-US" sz="2200" dirty="0" smtClean="0">
                <a:solidFill>
                  <a:srgbClr val="002060"/>
                </a:solidFill>
              </a:rPr>
              <a:t>Boulder, Colorado</a:t>
            </a:r>
          </a:p>
          <a:p>
            <a:pPr algn="ctr"/>
            <a:endParaRPr lang="en-US" sz="2200" dirty="0">
              <a:solidFill>
                <a:srgbClr val="002060"/>
              </a:solidFill>
            </a:endParaRPr>
          </a:p>
          <a:p>
            <a:pPr algn="ctr"/>
            <a:r>
              <a:rPr lang="en-US" sz="2200" dirty="0" smtClean="0">
                <a:solidFill>
                  <a:srgbClr val="002060"/>
                </a:solidFill>
              </a:rPr>
              <a:t>11 April 2015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4" name="Picture 3" descr="ncar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486400"/>
            <a:ext cx="165253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98120"/>
          <a:ext cx="7924800" cy="6583680"/>
        </p:xfrm>
        <a:graphic>
          <a:graphicData uri="http://schemas.openxmlformats.org/drawingml/2006/table">
            <a:tbl>
              <a:tblPr/>
              <a:tblGrid>
                <a:gridCol w="2207125"/>
                <a:gridCol w="3003248"/>
                <a:gridCol w="2714427"/>
              </a:tblGrid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Measure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Attribute evaluated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Comments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2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Probability forecasts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Brier score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Accuracy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Based on squared error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5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Resolution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Resolution (resolving different categories)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Compares forecast category climatologies to overall climatology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Reliability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Calibration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0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Skill score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Skill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Skill involves </a:t>
                      </a:r>
                      <a:r>
                        <a:rPr lang="en-US" sz="1800" i="1">
                          <a:latin typeface="Times New Roman"/>
                          <a:ea typeface="Calibri"/>
                          <a:cs typeface="Times New Roman"/>
                        </a:rPr>
                        <a:t>comparison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 of forecasts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90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Sharpness measure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Sharpness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Only considers distribution of forecasts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ROC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Discrimination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Ignores calibration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C/L Value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Value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Ignores calibration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2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Ensemble distribution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Rank histogram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Calibration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Can be misleading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Spread-skill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Calibration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Difficult to achieve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9476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CRPS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Accuracy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Squared difference between forecast and observed distributions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Analogous to MAE in limit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6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log p score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Accuracy</a:t>
                      </a: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Local score,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rewards 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for correct category; infinite if observed category has 0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density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1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0" y="2376486"/>
            <a:ext cx="3295656" cy="164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Diagrams for evaluating probability and ensemble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Probability forecasts</a:t>
            </a:r>
          </a:p>
          <a:p>
            <a:r>
              <a:rPr lang="en-US" dirty="0" smtClean="0"/>
              <a:t>Reliability (or attributes) diagram</a:t>
            </a:r>
          </a:p>
          <a:p>
            <a:r>
              <a:rPr lang="en-US" dirty="0" smtClean="0"/>
              <a:t>Sharpness</a:t>
            </a:r>
          </a:p>
          <a:p>
            <a:r>
              <a:rPr lang="en-US" dirty="0" smtClean="0"/>
              <a:t>Discrimination</a:t>
            </a:r>
          </a:p>
          <a:p>
            <a:r>
              <a:rPr lang="en-US" dirty="0" smtClean="0"/>
              <a:t>ROC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Ensemble forecasts</a:t>
            </a:r>
          </a:p>
          <a:p>
            <a:r>
              <a:rPr lang="en-US" dirty="0" smtClean="0"/>
              <a:t>Rank histogram</a:t>
            </a:r>
          </a:p>
          <a:p>
            <a:r>
              <a:rPr lang="en-US" dirty="0" smtClean="0"/>
              <a:t>(Spread-skill)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229" y="762000"/>
            <a:ext cx="220827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781800" y="3327400"/>
            <a:ext cx="2205037" cy="1930400"/>
            <a:chOff x="598" y="1999"/>
            <a:chExt cx="1560" cy="1322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179" y="3109"/>
              <a:ext cx="5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dirty="0">
                  <a:latin typeface="Arial" charset="0"/>
                </a:rPr>
                <a:t>forecast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809" y="2252"/>
              <a:ext cx="0" cy="8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878" y="2731"/>
              <a:ext cx="702" cy="380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81" y="629"/>
                </a:cxn>
                <a:cxn ang="0">
                  <a:pos x="141" y="590"/>
                </a:cxn>
                <a:cxn ang="0">
                  <a:pos x="183" y="524"/>
                </a:cxn>
                <a:cxn ang="0">
                  <a:pos x="222" y="422"/>
                </a:cxn>
                <a:cxn ang="0">
                  <a:pos x="258" y="260"/>
                </a:cxn>
                <a:cxn ang="0">
                  <a:pos x="285" y="134"/>
                </a:cxn>
                <a:cxn ang="0">
                  <a:pos x="324" y="41"/>
                </a:cxn>
                <a:cxn ang="0">
                  <a:pos x="375" y="5"/>
                </a:cxn>
                <a:cxn ang="0">
                  <a:pos x="429" y="8"/>
                </a:cxn>
                <a:cxn ang="0">
                  <a:pos x="471" y="41"/>
                </a:cxn>
                <a:cxn ang="0">
                  <a:pos x="516" y="125"/>
                </a:cxn>
                <a:cxn ang="0">
                  <a:pos x="570" y="347"/>
                </a:cxn>
                <a:cxn ang="0">
                  <a:pos x="621" y="539"/>
                </a:cxn>
                <a:cxn ang="0">
                  <a:pos x="669" y="608"/>
                </a:cxn>
                <a:cxn ang="0">
                  <a:pos x="738" y="629"/>
                </a:cxn>
                <a:cxn ang="0">
                  <a:pos x="771" y="632"/>
                </a:cxn>
              </a:cxnLst>
              <a:rect l="0" t="0" r="r" b="b"/>
              <a:pathLst>
                <a:path w="771" h="636">
                  <a:moveTo>
                    <a:pt x="0" y="635"/>
                  </a:moveTo>
                  <a:cubicBezTo>
                    <a:pt x="29" y="635"/>
                    <a:pt x="58" y="636"/>
                    <a:pt x="81" y="629"/>
                  </a:cubicBezTo>
                  <a:cubicBezTo>
                    <a:pt x="104" y="622"/>
                    <a:pt x="124" y="607"/>
                    <a:pt x="141" y="590"/>
                  </a:cubicBezTo>
                  <a:cubicBezTo>
                    <a:pt x="158" y="573"/>
                    <a:pt x="170" y="552"/>
                    <a:pt x="183" y="524"/>
                  </a:cubicBezTo>
                  <a:cubicBezTo>
                    <a:pt x="196" y="496"/>
                    <a:pt x="209" y="466"/>
                    <a:pt x="222" y="422"/>
                  </a:cubicBezTo>
                  <a:cubicBezTo>
                    <a:pt x="235" y="378"/>
                    <a:pt x="248" y="308"/>
                    <a:pt x="258" y="260"/>
                  </a:cubicBezTo>
                  <a:cubicBezTo>
                    <a:pt x="268" y="212"/>
                    <a:pt x="274" y="170"/>
                    <a:pt x="285" y="134"/>
                  </a:cubicBezTo>
                  <a:cubicBezTo>
                    <a:pt x="296" y="98"/>
                    <a:pt x="309" y="62"/>
                    <a:pt x="324" y="41"/>
                  </a:cubicBezTo>
                  <a:cubicBezTo>
                    <a:pt x="339" y="20"/>
                    <a:pt x="358" y="10"/>
                    <a:pt x="375" y="5"/>
                  </a:cubicBezTo>
                  <a:cubicBezTo>
                    <a:pt x="392" y="0"/>
                    <a:pt x="413" y="2"/>
                    <a:pt x="429" y="8"/>
                  </a:cubicBezTo>
                  <a:cubicBezTo>
                    <a:pt x="445" y="14"/>
                    <a:pt x="457" y="22"/>
                    <a:pt x="471" y="41"/>
                  </a:cubicBezTo>
                  <a:cubicBezTo>
                    <a:pt x="485" y="60"/>
                    <a:pt x="500" y="74"/>
                    <a:pt x="516" y="125"/>
                  </a:cubicBezTo>
                  <a:cubicBezTo>
                    <a:pt x="532" y="176"/>
                    <a:pt x="553" y="278"/>
                    <a:pt x="570" y="347"/>
                  </a:cubicBezTo>
                  <a:cubicBezTo>
                    <a:pt x="587" y="416"/>
                    <a:pt x="605" y="496"/>
                    <a:pt x="621" y="539"/>
                  </a:cubicBezTo>
                  <a:cubicBezTo>
                    <a:pt x="637" y="582"/>
                    <a:pt x="649" y="593"/>
                    <a:pt x="669" y="608"/>
                  </a:cubicBezTo>
                  <a:cubicBezTo>
                    <a:pt x="689" y="623"/>
                    <a:pt x="721" y="625"/>
                    <a:pt x="738" y="629"/>
                  </a:cubicBezTo>
                  <a:cubicBezTo>
                    <a:pt x="755" y="633"/>
                    <a:pt x="763" y="632"/>
                    <a:pt x="771" y="632"/>
                  </a:cubicBezTo>
                </a:path>
              </a:pathLst>
            </a:custGeom>
            <a:solidFill>
              <a:schemeClr val="tx2">
                <a:alpha val="3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233" y="2731"/>
              <a:ext cx="677" cy="380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81" y="629"/>
                </a:cxn>
                <a:cxn ang="0">
                  <a:pos x="141" y="590"/>
                </a:cxn>
                <a:cxn ang="0">
                  <a:pos x="183" y="524"/>
                </a:cxn>
                <a:cxn ang="0">
                  <a:pos x="222" y="422"/>
                </a:cxn>
                <a:cxn ang="0">
                  <a:pos x="258" y="260"/>
                </a:cxn>
                <a:cxn ang="0">
                  <a:pos x="285" y="134"/>
                </a:cxn>
                <a:cxn ang="0">
                  <a:pos x="324" y="41"/>
                </a:cxn>
                <a:cxn ang="0">
                  <a:pos x="375" y="5"/>
                </a:cxn>
                <a:cxn ang="0">
                  <a:pos x="429" y="8"/>
                </a:cxn>
                <a:cxn ang="0">
                  <a:pos x="471" y="41"/>
                </a:cxn>
                <a:cxn ang="0">
                  <a:pos x="516" y="125"/>
                </a:cxn>
                <a:cxn ang="0">
                  <a:pos x="570" y="347"/>
                </a:cxn>
                <a:cxn ang="0">
                  <a:pos x="621" y="539"/>
                </a:cxn>
                <a:cxn ang="0">
                  <a:pos x="669" y="608"/>
                </a:cxn>
                <a:cxn ang="0">
                  <a:pos x="738" y="629"/>
                </a:cxn>
                <a:cxn ang="0">
                  <a:pos x="771" y="632"/>
                </a:cxn>
              </a:cxnLst>
              <a:rect l="0" t="0" r="r" b="b"/>
              <a:pathLst>
                <a:path w="771" h="636">
                  <a:moveTo>
                    <a:pt x="0" y="635"/>
                  </a:moveTo>
                  <a:cubicBezTo>
                    <a:pt x="29" y="635"/>
                    <a:pt x="58" y="636"/>
                    <a:pt x="81" y="629"/>
                  </a:cubicBezTo>
                  <a:cubicBezTo>
                    <a:pt x="104" y="622"/>
                    <a:pt x="124" y="607"/>
                    <a:pt x="141" y="590"/>
                  </a:cubicBezTo>
                  <a:cubicBezTo>
                    <a:pt x="158" y="573"/>
                    <a:pt x="170" y="552"/>
                    <a:pt x="183" y="524"/>
                  </a:cubicBezTo>
                  <a:cubicBezTo>
                    <a:pt x="196" y="496"/>
                    <a:pt x="209" y="466"/>
                    <a:pt x="222" y="422"/>
                  </a:cubicBezTo>
                  <a:cubicBezTo>
                    <a:pt x="235" y="378"/>
                    <a:pt x="248" y="308"/>
                    <a:pt x="258" y="260"/>
                  </a:cubicBezTo>
                  <a:cubicBezTo>
                    <a:pt x="268" y="212"/>
                    <a:pt x="274" y="170"/>
                    <a:pt x="285" y="134"/>
                  </a:cubicBezTo>
                  <a:cubicBezTo>
                    <a:pt x="296" y="98"/>
                    <a:pt x="309" y="62"/>
                    <a:pt x="324" y="41"/>
                  </a:cubicBezTo>
                  <a:cubicBezTo>
                    <a:pt x="339" y="20"/>
                    <a:pt x="358" y="10"/>
                    <a:pt x="375" y="5"/>
                  </a:cubicBezTo>
                  <a:cubicBezTo>
                    <a:pt x="392" y="0"/>
                    <a:pt x="413" y="2"/>
                    <a:pt x="429" y="8"/>
                  </a:cubicBezTo>
                  <a:cubicBezTo>
                    <a:pt x="445" y="14"/>
                    <a:pt x="457" y="22"/>
                    <a:pt x="471" y="41"/>
                  </a:cubicBezTo>
                  <a:cubicBezTo>
                    <a:pt x="485" y="60"/>
                    <a:pt x="500" y="74"/>
                    <a:pt x="516" y="125"/>
                  </a:cubicBezTo>
                  <a:cubicBezTo>
                    <a:pt x="532" y="176"/>
                    <a:pt x="553" y="278"/>
                    <a:pt x="570" y="347"/>
                  </a:cubicBezTo>
                  <a:cubicBezTo>
                    <a:pt x="587" y="416"/>
                    <a:pt x="605" y="496"/>
                    <a:pt x="621" y="539"/>
                  </a:cubicBezTo>
                  <a:cubicBezTo>
                    <a:pt x="637" y="582"/>
                    <a:pt x="649" y="593"/>
                    <a:pt x="669" y="608"/>
                  </a:cubicBezTo>
                  <a:cubicBezTo>
                    <a:pt x="689" y="623"/>
                    <a:pt x="721" y="625"/>
                    <a:pt x="738" y="629"/>
                  </a:cubicBezTo>
                  <a:cubicBezTo>
                    <a:pt x="755" y="633"/>
                    <a:pt x="763" y="632"/>
                    <a:pt x="771" y="632"/>
                  </a:cubicBezTo>
                </a:path>
              </a:pathLst>
            </a:custGeom>
            <a:solidFill>
              <a:srgbClr val="C0504D">
                <a:alpha val="30000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C0504D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809" y="3111"/>
              <a:ext cx="1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-5400000">
              <a:off x="365" y="2560"/>
              <a:ext cx="6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frequency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769" y="1999"/>
              <a:ext cx="7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dirty="0">
                  <a:solidFill>
                    <a:schemeClr val="tx2"/>
                  </a:solidFill>
                  <a:latin typeface="Arial" charset="0"/>
                </a:rPr>
                <a:t>observed</a:t>
              </a:r>
            </a:p>
            <a:p>
              <a:pPr algn="ctr" eaLnBrk="1" hangingPunct="1"/>
              <a:r>
                <a:rPr lang="en-US" sz="1600" dirty="0">
                  <a:solidFill>
                    <a:schemeClr val="tx2"/>
                  </a:solidFill>
                  <a:latin typeface="Arial" charset="0"/>
                </a:rPr>
                <a:t>non-events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16" y="2001"/>
              <a:ext cx="64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dirty="0">
                  <a:solidFill>
                    <a:schemeClr val="accent2"/>
                  </a:solidFill>
                  <a:latin typeface="Arial" charset="0"/>
                </a:rPr>
                <a:t>observed</a:t>
              </a:r>
            </a:p>
            <a:p>
              <a:pPr algn="ctr" eaLnBrk="1" hangingPunct="1"/>
              <a:r>
                <a:rPr lang="en-US" sz="1600" dirty="0">
                  <a:solidFill>
                    <a:schemeClr val="accent2"/>
                  </a:solidFill>
                  <a:latin typeface="Arial" charset="0"/>
                </a:rPr>
                <a:t>events</a:t>
              </a: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966" t="24718" r="19465" b="26145"/>
          <a:stretch/>
        </p:blipFill>
        <p:spPr bwMode="auto">
          <a:xfrm>
            <a:off x="4419600" y="4343400"/>
            <a:ext cx="2332322" cy="235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0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uncertainty in verification metrics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5638800" cy="228600"/>
          </a:xfrm>
        </p:spPr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63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Accounting for Uncertainty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Observational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Model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Physics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Etc…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Sampling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Verification statistic is a realization of a random process.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What if the experiment were re-run under identical conditions</a:t>
            </a:r>
            <a:r>
              <a:rPr lang="en-US" sz="2400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Impact of small sample sizes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Right Brace 1"/>
          <p:cNvSpPr/>
          <p:nvPr/>
        </p:nvSpPr>
        <p:spPr>
          <a:xfrm>
            <a:off x="4038600" y="1752600"/>
            <a:ext cx="914400" cy="2133600"/>
          </a:xfrm>
          <a:prstGeom prst="rightBrac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19812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99"/>
                </a:solidFill>
              </a:rPr>
              <a:t>Accounting for these other areas of uncertainty is a major research need</a:t>
            </a:r>
            <a:endParaRPr lang="en-US" sz="2400" dirty="0">
              <a:solidFill>
                <a:srgbClr val="0099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54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Example</a:t>
            </a:r>
            <a:r>
              <a:rPr lang="en-US" dirty="0" smtClean="0"/>
              <a:t>: The difference in bias between two models is 0.01.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E9461D"/>
                </a:solidFill>
              </a:rPr>
              <a:t>Hypothesis test</a:t>
            </a:r>
            <a:r>
              <a:rPr lang="en-US" dirty="0" smtClean="0"/>
              <a:t>: 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Is </a:t>
            </a:r>
            <a:r>
              <a:rPr lang="en-US" sz="2800" i="1" dirty="0" smtClean="0"/>
              <a:t>this different from zero?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E9461D"/>
                </a:solidFill>
              </a:rPr>
              <a:t>Confidence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9461D"/>
                </a:solidFill>
              </a:rPr>
              <a:t>interval</a:t>
            </a:r>
            <a:r>
              <a:rPr lang="en-US" dirty="0" smtClean="0"/>
              <a:t>: 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sz="2800" i="1" dirty="0" smtClean="0"/>
              <a:t>Does </a:t>
            </a:r>
            <a:r>
              <a:rPr lang="en-US" sz="2800" i="1" dirty="0" smtClean="0"/>
              <a:t>zero fall within the interval?  </a:t>
            </a:r>
            <a:endParaRPr lang="en-US" sz="2800" i="1" dirty="0" smtClean="0"/>
          </a:p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Does </a:t>
            </a:r>
            <a:r>
              <a:rPr lang="en-US" sz="2800" i="1" dirty="0" smtClean="0"/>
              <a:t>0.5 fall within the interval</a:t>
            </a:r>
            <a:r>
              <a:rPr lang="en-US" sz="2800" i="1" dirty="0" smtClean="0"/>
              <a:t>? </a:t>
            </a:r>
          </a:p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How wide is the interval?</a:t>
            </a:r>
            <a:endParaRPr lang="en-US" sz="2800" i="1" dirty="0" smtClean="0"/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7159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Hypothesis Testing and Confidence Intervals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429000"/>
            <a:ext cx="6248400" cy="228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 Intervals (CI’s)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Parametric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u="sng" dirty="0" smtClean="0"/>
              <a:t>Example</a:t>
            </a:r>
            <a:r>
              <a:rPr lang="en-US" sz="2400" dirty="0" smtClean="0"/>
              <a:t>: Normal approximation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Quick and easy.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Nonparametric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Assume </a:t>
            </a:r>
            <a:r>
              <a:rPr lang="en-US" sz="2400" dirty="0" smtClean="0"/>
              <a:t>observed </a:t>
            </a:r>
            <a:r>
              <a:rPr lang="en-US" sz="2400" dirty="0" smtClean="0"/>
              <a:t>sample is representative of the </a:t>
            </a:r>
            <a:r>
              <a:rPr lang="en-US" sz="2400" i="1" dirty="0" smtClean="0">
                <a:solidFill>
                  <a:srgbClr val="E9461D"/>
                </a:solidFill>
              </a:rPr>
              <a:t>population</a:t>
            </a:r>
            <a:r>
              <a:rPr lang="en-US" sz="2400" dirty="0" smtClean="0"/>
              <a:t> distribution.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Bootstrap CI’s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Take advantage of computer power…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Need to account for non-independence of data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60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dtcenter.org/verif/eval/WRFRR_VL/aggregate/ARW1_ARW2/spring/thresh_series/APCP_24_FBIAS_CONUSEast_12Zf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59943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Confidence interval example (bootstrapped)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0599" y="1371600"/>
            <a:ext cx="2844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Significant differences may show up in </a:t>
            </a:r>
            <a:r>
              <a:rPr lang="en-US" sz="2000" i="1" dirty="0" smtClean="0">
                <a:solidFill>
                  <a:srgbClr val="002060"/>
                </a:solidFill>
              </a:rPr>
              <a:t>differences</a:t>
            </a:r>
            <a:r>
              <a:rPr lang="en-US" sz="2000" dirty="0" smtClean="0">
                <a:solidFill>
                  <a:srgbClr val="002060"/>
                </a:solidFill>
              </a:rPr>
              <a:t> but not when looking at </a:t>
            </a:r>
            <a:r>
              <a:rPr lang="en-US" sz="2000" i="1" dirty="0" smtClean="0">
                <a:solidFill>
                  <a:srgbClr val="002060"/>
                </a:solidFill>
              </a:rPr>
              <a:t>overlap</a:t>
            </a:r>
            <a:r>
              <a:rPr lang="en-US" sz="2000" dirty="0" smtClean="0">
                <a:solidFill>
                  <a:srgbClr val="002060"/>
                </a:solidFill>
              </a:rPr>
              <a:t> in confidence intervals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007584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80"/>
                </a:solidFill>
              </a:rPr>
              <a:t>Sometimes significant differences are too small to be practical – need to consider practical significance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approach: Look at distributions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  <p:pic>
        <p:nvPicPr>
          <p:cNvPr id="6" name="Picture 5" descr="go_index_AFWAref_RCv3.3.1_AFWAref_RCv3.2.1_bplot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9" r="2727" b="2353"/>
          <a:stretch/>
        </p:blipFill>
        <p:spPr>
          <a:xfrm>
            <a:off x="381000" y="1892845"/>
            <a:ext cx="4888230" cy="35173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85800" y="2971800"/>
            <a:ext cx="45834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175260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/>
              <a:t>Example</a:t>
            </a:r>
            <a:r>
              <a:rPr lang="en-US" sz="2800" dirty="0" smtClean="0"/>
              <a:t>: GO Index (summary index)</a:t>
            </a:r>
          </a:p>
          <a:p>
            <a:endParaRPr lang="en-US" sz="2800" dirty="0" smtClean="0"/>
          </a:p>
          <a:p>
            <a:r>
              <a:rPr lang="en-US" sz="2800" dirty="0" smtClean="0"/>
              <a:t>Line at 1 discriminates between one model performing better than the other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981200"/>
            <a:ext cx="18288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1 better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0003" y="4648200"/>
            <a:ext cx="18288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2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Error Distributions: </a:t>
            </a:r>
            <a:r>
              <a:rPr lang="en-US" sz="4000" dirty="0" smtClean="0">
                <a:solidFill>
                  <a:schemeClr val="tx2"/>
                </a:solidFill>
              </a:rPr>
              <a:t>Box Plots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4" descr="HWMI_H3GI_OCD5_LANDANDWATER_EPbasin_TKER_raw_bplot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659572"/>
            <a:ext cx="6400800" cy="4969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295400"/>
            <a:ext cx="1595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HWRF 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Example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05575" y="4963811"/>
            <a:ext cx="4682455" cy="649198"/>
          </a:xfrm>
          <a:custGeom>
            <a:avLst/>
            <a:gdLst>
              <a:gd name="connsiteX0" fmla="*/ 0 w 4682455"/>
              <a:gd name="connsiteY0" fmla="*/ 649198 h 649198"/>
              <a:gd name="connsiteX1" fmla="*/ 464234 w 4682455"/>
              <a:gd name="connsiteY1" fmla="*/ 564792 h 649198"/>
              <a:gd name="connsiteX2" fmla="*/ 928468 w 4682455"/>
              <a:gd name="connsiteY2" fmla="*/ 466318 h 649198"/>
              <a:gd name="connsiteX3" fmla="*/ 1406770 w 4682455"/>
              <a:gd name="connsiteY3" fmla="*/ 395980 h 649198"/>
              <a:gd name="connsiteX4" fmla="*/ 1856936 w 4682455"/>
              <a:gd name="connsiteY4" fmla="*/ 325641 h 649198"/>
              <a:gd name="connsiteX5" fmla="*/ 2307102 w 4682455"/>
              <a:gd name="connsiteY5" fmla="*/ 269371 h 649198"/>
              <a:gd name="connsiteX6" fmla="*/ 2799471 w 4682455"/>
              <a:gd name="connsiteY6" fmla="*/ 170897 h 649198"/>
              <a:gd name="connsiteX7" fmla="*/ 3249637 w 4682455"/>
              <a:gd name="connsiteY7" fmla="*/ 100558 h 649198"/>
              <a:gd name="connsiteX8" fmla="*/ 3699803 w 4682455"/>
              <a:gd name="connsiteY8" fmla="*/ 30220 h 649198"/>
              <a:gd name="connsiteX9" fmla="*/ 4178105 w 4682455"/>
              <a:gd name="connsiteY9" fmla="*/ 2084 h 649198"/>
              <a:gd name="connsiteX10" fmla="*/ 4642339 w 4682455"/>
              <a:gd name="connsiteY10" fmla="*/ 2084 h 649198"/>
              <a:gd name="connsiteX11" fmla="*/ 4656407 w 4682455"/>
              <a:gd name="connsiteY11" fmla="*/ 2084 h 649198"/>
              <a:gd name="connsiteX12" fmla="*/ 4628271 w 4682455"/>
              <a:gd name="connsiteY12" fmla="*/ 16152 h 64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2455" h="649198">
                <a:moveTo>
                  <a:pt x="0" y="649198"/>
                </a:moveTo>
                <a:lnTo>
                  <a:pt x="464234" y="564792"/>
                </a:lnTo>
                <a:cubicBezTo>
                  <a:pt x="618979" y="534312"/>
                  <a:pt x="771379" y="494453"/>
                  <a:pt x="928468" y="466318"/>
                </a:cubicBezTo>
                <a:cubicBezTo>
                  <a:pt x="1085557" y="438183"/>
                  <a:pt x="1406770" y="395980"/>
                  <a:pt x="1406770" y="395980"/>
                </a:cubicBezTo>
                <a:lnTo>
                  <a:pt x="1856936" y="325641"/>
                </a:lnTo>
                <a:cubicBezTo>
                  <a:pt x="2006991" y="304540"/>
                  <a:pt x="2150013" y="295162"/>
                  <a:pt x="2307102" y="269371"/>
                </a:cubicBezTo>
                <a:cubicBezTo>
                  <a:pt x="2464191" y="243580"/>
                  <a:pt x="2642382" y="199032"/>
                  <a:pt x="2799471" y="170897"/>
                </a:cubicBezTo>
                <a:cubicBezTo>
                  <a:pt x="2956560" y="142761"/>
                  <a:pt x="3249637" y="100558"/>
                  <a:pt x="3249637" y="100558"/>
                </a:cubicBezTo>
                <a:cubicBezTo>
                  <a:pt x="3399692" y="77112"/>
                  <a:pt x="3545058" y="46632"/>
                  <a:pt x="3699803" y="30220"/>
                </a:cubicBezTo>
                <a:cubicBezTo>
                  <a:pt x="3854548" y="13808"/>
                  <a:pt x="4021016" y="6773"/>
                  <a:pt x="4178105" y="2084"/>
                </a:cubicBezTo>
                <a:cubicBezTo>
                  <a:pt x="4335194" y="-2605"/>
                  <a:pt x="4642339" y="2084"/>
                  <a:pt x="4642339" y="2084"/>
                </a:cubicBezTo>
                <a:cubicBezTo>
                  <a:pt x="4722056" y="2084"/>
                  <a:pt x="4658752" y="-261"/>
                  <a:pt x="4656407" y="2084"/>
                </a:cubicBezTo>
                <a:cubicBezTo>
                  <a:pt x="4654062" y="4429"/>
                  <a:pt x="4641166" y="10290"/>
                  <a:pt x="4628271" y="1615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  <p:sp>
        <p:nvSpPr>
          <p:cNvPr id="3" name="Oval 2"/>
          <p:cNvSpPr/>
          <p:nvPr/>
        </p:nvSpPr>
        <p:spPr>
          <a:xfrm>
            <a:off x="4419600" y="3124200"/>
            <a:ext cx="2971800" cy="91440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5638800" cy="228600"/>
          </a:xfrm>
        </p:spPr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83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“Organized” community</a:t>
            </a:r>
          </a:p>
          <a:p>
            <a:pPr lvl="1"/>
            <a:r>
              <a:rPr lang="en-US" dirty="0" smtClean="0"/>
              <a:t>Verification as a research topic</a:t>
            </a:r>
          </a:p>
          <a:p>
            <a:r>
              <a:rPr lang="en-US" dirty="0" smtClean="0"/>
              <a:t>User-focused verification</a:t>
            </a:r>
          </a:p>
          <a:p>
            <a:r>
              <a:rPr lang="en-US" dirty="0" smtClean="0"/>
              <a:t>New methods</a:t>
            </a:r>
          </a:p>
          <a:p>
            <a:pPr lvl="1"/>
            <a:r>
              <a:rPr lang="en-US" dirty="0" smtClean="0"/>
              <a:t>Ensembles</a:t>
            </a:r>
          </a:p>
          <a:p>
            <a:pPr lvl="1"/>
            <a:r>
              <a:rPr lang="en-US" dirty="0" smtClean="0"/>
              <a:t>Extremes</a:t>
            </a:r>
          </a:p>
          <a:p>
            <a:pPr lvl="1"/>
            <a:r>
              <a:rPr lang="en-US" dirty="0" smtClean="0"/>
              <a:t>Measuring uncertainty</a:t>
            </a:r>
          </a:p>
          <a:p>
            <a:pPr lvl="1"/>
            <a:r>
              <a:rPr lang="en-US" dirty="0" smtClean="0"/>
              <a:t>Spatial approaches</a:t>
            </a:r>
          </a:p>
          <a:p>
            <a:pPr lvl="1"/>
            <a:r>
              <a:rPr lang="en-US" dirty="0" smtClean="0"/>
              <a:t>New graphics for traditional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Tools!</a:t>
            </a:r>
          </a:p>
          <a:p>
            <a:pPr lvl="1"/>
            <a:r>
              <a:rPr lang="en-US" dirty="0"/>
              <a:t>Model Evaluation Tools (MET)</a:t>
            </a:r>
          </a:p>
          <a:p>
            <a:pPr lvl="1"/>
            <a:r>
              <a:rPr lang="en-US" dirty="0"/>
              <a:t>R verification library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Web </a:t>
            </a:r>
            <a:r>
              <a:rPr lang="en-US" dirty="0"/>
              <a:t>pages</a:t>
            </a:r>
          </a:p>
          <a:p>
            <a:pPr lvl="1"/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Tutorials/training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ISES Verification Workshop, 11 April 2015</a:t>
            </a:r>
            <a:endParaRPr lang="en-US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36825" cy="142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4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/>
              <a:t>Spatial </a:t>
            </a:r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09600" y="1555552"/>
            <a:ext cx="3733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Many w</a:t>
            </a:r>
            <a:r>
              <a:rPr lang="en-US" sz="2800" dirty="0" smtClean="0"/>
              <a:t>eather </a:t>
            </a:r>
            <a:r>
              <a:rPr lang="en-US" sz="2800" dirty="0"/>
              <a:t>variables defined over spatial </a:t>
            </a:r>
            <a:r>
              <a:rPr lang="en-US" sz="2800" dirty="0" smtClean="0"/>
              <a:t>domains have </a:t>
            </a:r>
            <a:r>
              <a:rPr lang="en-US" sz="2800" b="1" dirty="0"/>
              <a:t>coherent spatial structure</a:t>
            </a:r>
            <a:r>
              <a:rPr lang="en-US" sz="2800" dirty="0"/>
              <a:t> </a:t>
            </a:r>
            <a:r>
              <a:rPr lang="en-US" sz="2800" b="1" dirty="0"/>
              <a:t>and </a:t>
            </a:r>
            <a:r>
              <a:rPr lang="en-US" sz="2800" b="1" dirty="0" smtClean="0"/>
              <a:t>features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Traditional verification approaches ignore this structure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171"/>
          <a:stretch>
            <a:fillRect/>
          </a:stretch>
        </p:blipFill>
        <p:spPr bwMode="auto">
          <a:xfrm>
            <a:off x="5638801" y="3560340"/>
            <a:ext cx="3352800" cy="261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77"/>
          <a:stretch>
            <a:fillRect/>
          </a:stretch>
        </p:blipFill>
        <p:spPr bwMode="auto">
          <a:xfrm>
            <a:off x="5638800" y="1112247"/>
            <a:ext cx="3282950" cy="253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876800" y="1600200"/>
            <a:ext cx="80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WRF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527550" y="4114800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/>
              <a:t>Stage II</a:t>
            </a:r>
          </a:p>
          <a:p>
            <a:pPr algn="ctr"/>
            <a:r>
              <a:rPr lang="en-US" dirty="0"/>
              <a:t>radar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83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Traditional approach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4521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Consider gridded forecasts and observations of precipitation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33400" y="3733800"/>
            <a:ext cx="4495800" cy="5794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solidFill>
                  <a:srgbClr val="FFC000"/>
                </a:solidFill>
              </a:rPr>
              <a:t>Which is better?</a:t>
            </a:r>
          </a:p>
        </p:txBody>
      </p:sp>
      <p:pic>
        <p:nvPicPr>
          <p:cNvPr id="8198" name="Picture 8" descr="pcp_fake_ge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1524000"/>
            <a:ext cx="37274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6019800" y="1981200"/>
            <a:ext cx="8382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OBS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8077200" y="22098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6248400" y="41910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7924800" y="41910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6019800" y="54864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8001000" y="57150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15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Traditional approach</a:t>
            </a:r>
          </a:p>
        </p:txBody>
      </p:sp>
      <p:pic>
        <p:nvPicPr>
          <p:cNvPr id="9220" name="Picture 5" descr="pcp_fake_ge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1524000"/>
            <a:ext cx="37274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019800" y="1981200"/>
            <a:ext cx="8382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OBS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8077200" y="22098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248400" y="41910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7924800" y="41910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6019800" y="54864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8001000" y="57150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609600" y="1371600"/>
            <a:ext cx="4445000" cy="1938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Scores for Examples 1-4:</a:t>
            </a:r>
          </a:p>
          <a:p>
            <a:pPr algn="r" eaLnBrk="1" hangingPunct="1"/>
            <a:r>
              <a:rPr lang="en-US" sz="2000" dirty="0">
                <a:latin typeface="Arial" charset="0"/>
              </a:rPr>
              <a:t>Correlation Coefficient = -0.02</a:t>
            </a:r>
          </a:p>
          <a:p>
            <a:pPr algn="r" eaLnBrk="1" hangingPunct="1"/>
            <a:r>
              <a:rPr lang="en-US" sz="2000" dirty="0">
                <a:latin typeface="Arial" charset="0"/>
              </a:rPr>
              <a:t>Probability of Detection = 0.00</a:t>
            </a:r>
          </a:p>
          <a:p>
            <a:pPr algn="r" eaLnBrk="1" hangingPunct="1"/>
            <a:r>
              <a:rPr lang="en-US" sz="2000" dirty="0">
                <a:latin typeface="Arial" charset="0"/>
              </a:rPr>
              <a:t>False Alarm Ratio = 1.00</a:t>
            </a:r>
          </a:p>
          <a:p>
            <a:pPr algn="r" eaLnBrk="1" hangingPunct="1"/>
            <a:r>
              <a:rPr lang="en-US" sz="2000" dirty="0" err="1">
                <a:latin typeface="Arial" charset="0"/>
              </a:rPr>
              <a:t>Hanssen-Kuipers</a:t>
            </a:r>
            <a:r>
              <a:rPr lang="en-US" sz="2000" dirty="0">
                <a:latin typeface="Arial" charset="0"/>
              </a:rPr>
              <a:t> = -0.03</a:t>
            </a:r>
          </a:p>
          <a:p>
            <a:pPr algn="r" eaLnBrk="1" hangingPunct="1"/>
            <a:r>
              <a:rPr lang="en-US" sz="2000" dirty="0">
                <a:latin typeface="Arial" charset="0"/>
              </a:rPr>
              <a:t>Gilbert Skill Score (ETS)  = -0.01 </a:t>
            </a:r>
          </a:p>
        </p:txBody>
      </p:sp>
      <p:sp>
        <p:nvSpPr>
          <p:cNvPr id="784398" name="Text Box 14"/>
          <p:cNvSpPr txBox="1">
            <a:spLocks noChangeArrowheads="1"/>
          </p:cNvSpPr>
          <p:nvPr/>
        </p:nvSpPr>
        <p:spPr bwMode="auto">
          <a:xfrm>
            <a:off x="609600" y="3810000"/>
            <a:ext cx="4521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  <a:latin typeface="Arial" charset="0"/>
              </a:rPr>
              <a:t>Scores for Example 5:</a:t>
            </a:r>
          </a:p>
          <a:p>
            <a:pPr algn="r" eaLnBrk="1" hangingPunct="1"/>
            <a:r>
              <a:rPr lang="en-US" sz="2000">
                <a:latin typeface="Arial" charset="0"/>
              </a:rPr>
              <a:t>Correlation Coefficient = 0.2</a:t>
            </a:r>
          </a:p>
          <a:p>
            <a:pPr algn="r" eaLnBrk="1" hangingPunct="1"/>
            <a:r>
              <a:rPr lang="en-US" sz="2000">
                <a:latin typeface="Arial" charset="0"/>
              </a:rPr>
              <a:t>Probability of Detection = 0.88</a:t>
            </a:r>
          </a:p>
          <a:p>
            <a:pPr algn="r" eaLnBrk="1" hangingPunct="1"/>
            <a:r>
              <a:rPr lang="en-US" sz="2000">
                <a:latin typeface="Arial" charset="0"/>
              </a:rPr>
              <a:t>False Alarm Ratio = 0.89</a:t>
            </a:r>
          </a:p>
          <a:p>
            <a:pPr algn="r" eaLnBrk="1" hangingPunct="1"/>
            <a:r>
              <a:rPr lang="en-US" sz="2000">
                <a:latin typeface="Arial" charset="0"/>
              </a:rPr>
              <a:t>Hanssen-Kuipers = 0.69</a:t>
            </a:r>
          </a:p>
          <a:p>
            <a:pPr algn="r" eaLnBrk="1" hangingPunct="1"/>
            <a:r>
              <a:rPr lang="en-US" sz="2000">
                <a:latin typeface="Arial" charset="0"/>
              </a:rPr>
              <a:t>Gilbert Skill Score (ETS) = 0.08</a:t>
            </a:r>
          </a:p>
          <a:p>
            <a:pPr algn="r" eaLnBrk="1" hangingPunct="1"/>
            <a:endParaRPr lang="en-US" sz="2400">
              <a:latin typeface="Arial" charset="0"/>
            </a:endParaRPr>
          </a:p>
        </p:txBody>
      </p:sp>
      <p:sp>
        <p:nvSpPr>
          <p:cNvPr id="784399" name="Text Box 15"/>
          <p:cNvSpPr txBox="1">
            <a:spLocks noChangeArrowheads="1"/>
          </p:cNvSpPr>
          <p:nvPr/>
        </p:nvSpPr>
        <p:spPr bwMode="auto">
          <a:xfrm>
            <a:off x="609600" y="6096000"/>
            <a:ext cx="4572000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C000"/>
                </a:solidFill>
              </a:rPr>
              <a:t>Forecast 5 is “Best”</a:t>
            </a:r>
          </a:p>
        </p:txBody>
      </p:sp>
    </p:spTree>
    <p:extLst>
      <p:ext uri="{BB962C8B-B14F-4D97-AF65-F5344CB8AC3E}">
        <p14:creationId xmlns:p14="http://schemas.microsoft.com/office/powerpoint/2010/main" val="39666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98" grpId="0"/>
      <p:bldP spid="7843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270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are the issues with the traditional approaches?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“Double penalty” problem</a:t>
            </a:r>
          </a:p>
          <a:p>
            <a:r>
              <a:rPr lang="en-US" dirty="0" smtClean="0">
                <a:solidFill>
                  <a:srgbClr val="009999"/>
                </a:solidFill>
              </a:rPr>
              <a:t>Scores may be insensitive to the size of the errors or the kind of errors</a:t>
            </a:r>
          </a:p>
          <a:p>
            <a:r>
              <a:rPr lang="en-US" dirty="0" smtClean="0"/>
              <a:t>Small errors can lead to very poor scores</a:t>
            </a:r>
          </a:p>
          <a:p>
            <a:r>
              <a:rPr lang="en-US" dirty="0" smtClean="0">
                <a:solidFill>
                  <a:srgbClr val="009999"/>
                </a:solidFill>
              </a:rPr>
              <a:t>Forecasts are generally rewarded for being smooth</a:t>
            </a:r>
          </a:p>
          <a:p>
            <a:r>
              <a:rPr lang="en-US" dirty="0" smtClean="0"/>
              <a:t>Verification measures don’t provide </a:t>
            </a:r>
          </a:p>
          <a:p>
            <a:pPr lvl="1"/>
            <a:r>
              <a:rPr lang="en-US" dirty="0" smtClean="0"/>
              <a:t>Information about kinds of errors (Placement? Intensity? Pattern?)</a:t>
            </a:r>
          </a:p>
          <a:p>
            <a:pPr lvl="1"/>
            <a:r>
              <a:rPr lang="en-US" dirty="0" smtClean="0"/>
              <a:t>Diagnostic information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43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001000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Spatial Method Categories</a:t>
            </a:r>
          </a:p>
        </p:txBody>
      </p:sp>
      <p:pic>
        <p:nvPicPr>
          <p:cNvPr id="12291" name="Picture 5" descr="fourVXcategori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933450"/>
            <a:ext cx="6019800" cy="571182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70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685800"/>
          </a:xfrm>
        </p:spPr>
        <p:txBody>
          <a:bodyPr/>
          <a:lstStyle/>
          <a:p>
            <a:pPr defTabSz="1008063" eaLnBrk="1" hangingPunct="1"/>
            <a:r>
              <a:rPr lang="en-US" sz="3600" dirty="0" smtClean="0"/>
              <a:t>New spatial verification approaches</a:t>
            </a:r>
          </a:p>
        </p:txBody>
      </p:sp>
      <p:sp>
        <p:nvSpPr>
          <p:cNvPr id="72397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85800" y="1371600"/>
            <a:ext cx="4267200" cy="5257800"/>
          </a:xfrm>
        </p:spPr>
        <p:txBody>
          <a:bodyPr rtlCol="0">
            <a:normAutofit fontScale="92500" lnSpcReduction="20000"/>
          </a:bodyPr>
          <a:lstStyle/>
          <a:p>
            <a:pPr marL="517525" indent="-517525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8080"/>
                </a:solidFill>
              </a:rPr>
              <a:t>Neighborhood</a:t>
            </a:r>
          </a:p>
          <a:p>
            <a:pPr marL="601663" indent="-482600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i="1" dirty="0" smtClean="0"/>
              <a:t>Successive smoothing of forecasts/</a:t>
            </a:r>
            <a:r>
              <a:rPr lang="en-US" sz="2600" i="1" dirty="0" err="1" smtClean="0"/>
              <a:t>obs</a:t>
            </a:r>
            <a:endParaRPr lang="en-US" sz="2600" i="1" dirty="0" smtClean="0"/>
          </a:p>
          <a:p>
            <a:pPr marL="601663" indent="-482600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i="1" dirty="0" smtClean="0"/>
              <a:t>Gives credit to "close" forecasts</a:t>
            </a:r>
          </a:p>
          <a:p>
            <a:pPr marL="601663" indent="-482600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00B050"/>
              </a:solidFill>
            </a:endParaRPr>
          </a:p>
          <a:p>
            <a:pPr marL="517525" indent="-517525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8080"/>
                </a:solidFill>
              </a:rPr>
              <a:t>Scale separation</a:t>
            </a:r>
          </a:p>
          <a:p>
            <a:pPr marL="601663" indent="-482600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i="1" dirty="0" smtClean="0"/>
              <a:t>Measure scale-dependent error</a:t>
            </a:r>
            <a:endParaRPr lang="en-US" sz="2400" i="1" dirty="0" smtClean="0"/>
          </a:p>
          <a:p>
            <a:pPr marL="601663" indent="-482600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 smtClean="0"/>
          </a:p>
          <a:p>
            <a:pPr marL="517525" indent="-517525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8080"/>
                </a:solidFill>
              </a:rPr>
              <a:t>Field deformation</a:t>
            </a:r>
          </a:p>
          <a:p>
            <a:pPr marL="601663" indent="-482600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 smtClean="0"/>
              <a:t>Measure distortion and</a:t>
            </a:r>
          </a:p>
          <a:p>
            <a:pPr marL="601663" indent="-482600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 smtClean="0"/>
              <a:t>displacement (phase error) for </a:t>
            </a:r>
          </a:p>
          <a:p>
            <a:pPr marL="601663" indent="-482600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 smtClean="0"/>
              <a:t>whole field </a:t>
            </a:r>
          </a:p>
          <a:p>
            <a:pPr marL="1038225" lvl="1" indent="-43497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100" i="1" dirty="0" smtClean="0">
                <a:solidFill>
                  <a:schemeClr val="tx2"/>
                </a:solidFill>
              </a:rPr>
              <a:t>How should the forecast be </a:t>
            </a:r>
          </a:p>
          <a:p>
            <a:pPr marL="1038225" lvl="1" indent="-43497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100" i="1" dirty="0" smtClean="0">
                <a:solidFill>
                  <a:schemeClr val="tx2"/>
                </a:solidFill>
              </a:rPr>
              <a:t>adjusted to make the best match </a:t>
            </a:r>
          </a:p>
          <a:p>
            <a:pPr marL="1038225" lvl="1" indent="-43497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100" i="1" dirty="0" smtClean="0">
                <a:solidFill>
                  <a:schemeClr val="tx2"/>
                </a:solidFill>
              </a:rPr>
              <a:t>with the observed field?</a:t>
            </a:r>
          </a:p>
          <a:p>
            <a:pPr marL="601663" indent="-482600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4114800" cy="1858963"/>
          </a:xfrm>
        </p:spPr>
        <p:txBody>
          <a:bodyPr rtlCol="0">
            <a:normAutofit fontScale="92500" lnSpcReduction="20000"/>
          </a:bodyPr>
          <a:lstStyle/>
          <a:p>
            <a:pPr marL="517525" indent="-517525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8080"/>
                </a:solidFill>
              </a:rPr>
              <a:t>Object- and feature-based</a:t>
            </a:r>
          </a:p>
          <a:p>
            <a:pPr marL="601663" indent="-482600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 smtClean="0"/>
              <a:t>Evaluate attributes of </a:t>
            </a:r>
          </a:p>
          <a:p>
            <a:pPr marL="601663" indent="-482600" defTabSz="10080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 smtClean="0"/>
              <a:t>identifiable features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3317" name="Picture 5" descr="fourVXcategori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657600" cy="347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1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Typical situation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105400"/>
            <a:ext cx="2590800" cy="5238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sto MT" charset="0"/>
              </a:rPr>
              <a:t>Forecast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2450" y="5114925"/>
            <a:ext cx="2139950" cy="523875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sto MT" charset="0"/>
              </a:rPr>
              <a:t>Observation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304305"/>
            <a:ext cx="3200400" cy="370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1351815"/>
            <a:ext cx="3200400" cy="361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9800" y="1014749"/>
            <a:ext cx="214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6hr accumulated </a:t>
            </a:r>
            <a:r>
              <a:rPr lang="en-US" dirty="0" err="1" smtClean="0"/>
              <a:t>precip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62000" y="2928569"/>
            <a:ext cx="7397809" cy="468022"/>
            <a:chOff x="762000" y="2928569"/>
            <a:chExt cx="7397809" cy="468022"/>
          </a:xfrm>
        </p:grpSpPr>
        <p:sp>
          <p:nvSpPr>
            <p:cNvPr id="9" name="Oval 8"/>
            <p:cNvSpPr/>
            <p:nvPr/>
          </p:nvSpPr>
          <p:spPr>
            <a:xfrm>
              <a:off x="762000" y="2928569"/>
              <a:ext cx="2743200" cy="457200"/>
            </a:xfrm>
            <a:prstGeom prst="ellipse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0" rev="2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16609" y="2939391"/>
              <a:ext cx="2743200" cy="457200"/>
            </a:xfrm>
            <a:prstGeom prst="ellipse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0" rev="2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2154" y="3157169"/>
            <a:ext cx="5926173" cy="1284975"/>
            <a:chOff x="2452154" y="3157169"/>
            <a:chExt cx="5926173" cy="1284975"/>
          </a:xfrm>
        </p:grpSpPr>
        <p:sp>
          <p:nvSpPr>
            <p:cNvPr id="12" name="Oval 11"/>
            <p:cNvSpPr/>
            <p:nvPr/>
          </p:nvSpPr>
          <p:spPr>
            <a:xfrm>
              <a:off x="2452154" y="3157169"/>
              <a:ext cx="1211855" cy="1262431"/>
            </a:xfrm>
            <a:prstGeom prst="ellipse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66472" y="3179713"/>
              <a:ext cx="1211855" cy="1262431"/>
            </a:xfrm>
            <a:prstGeom prst="ellipse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5800" y="5791200"/>
            <a:ext cx="7924800" cy="83099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Object verification </a:t>
            </a:r>
            <a:r>
              <a:rPr lang="en-US" sz="2400" dirty="0" smtClean="0">
                <a:solidFill>
                  <a:schemeClr val="bg1"/>
                </a:solidFill>
              </a:rPr>
              <a:t>mimics what </a:t>
            </a:r>
            <a:r>
              <a:rPr lang="en-US" sz="2400" dirty="0">
                <a:solidFill>
                  <a:schemeClr val="bg1"/>
                </a:solidFill>
              </a:rPr>
              <a:t>human brain does.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It recognizes the spatial relationship between points.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Comparing objects can tell you things about your forecast like  . . 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4892674"/>
        </p:xfrm>
        <a:graphic>
          <a:graphicData uri="http://schemas.openxmlformats.org/drawingml/2006/table">
            <a:tbl>
              <a:tblPr/>
              <a:tblGrid>
                <a:gridCol w="5105400"/>
                <a:gridCol w="3276600"/>
              </a:tblGrid>
              <a:tr h="952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This: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Instead of this: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30% Too Big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(area ratio=1.3)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POD = 0.35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Shifted west 1 km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(centroid distance = 1km)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entury Schoolbook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FAR = 0.7235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Rotated 15°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(angle diff = 15%)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CSI = 0.1587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00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Peak Rain 1/2” too much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(diff in 90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Schoolbook" charset="0"/>
                          <a:ea typeface="ＭＳ Ｐゴシック" charset="-128"/>
                          <a:cs typeface="ＭＳ Ｐゴシック" charset="-128"/>
                        </a:rPr>
                        <a:t> percentile of intensities = 0.5)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entury Schoolbook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entury Schoolbook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57235"/>
            <a:ext cx="7318785" cy="1257300"/>
          </a:xfrm>
        </p:spPr>
        <p:txBody>
          <a:bodyPr anchor="t" anchorCtr="0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Method for Object-based Diagnostic Evaluation (MODE)</a:t>
            </a:r>
            <a:r>
              <a:rPr lang="en-US" sz="3675" dirty="0">
                <a:solidFill>
                  <a:srgbClr val="002060"/>
                </a:solidFill>
              </a:rPr>
              <a:t/>
            </a:r>
            <a:br>
              <a:rPr lang="en-US" sz="3675" dirty="0">
                <a:solidFill>
                  <a:srgbClr val="002060"/>
                </a:solidFill>
              </a:rPr>
            </a:br>
            <a:r>
              <a:rPr lang="en-US" sz="3675" dirty="0">
                <a:solidFill>
                  <a:srgbClr val="002060"/>
                </a:solidFill>
              </a:rPr>
              <a:t/>
            </a:r>
            <a:br>
              <a:rPr lang="en-US" sz="3675" dirty="0">
                <a:solidFill>
                  <a:srgbClr val="002060"/>
                </a:solidFill>
              </a:rPr>
            </a:br>
            <a:r>
              <a:rPr lang="en-US" sz="2325" dirty="0">
                <a:solidFill>
                  <a:schemeClr val="accent6">
                    <a:lumMod val="75000"/>
                  </a:schemeClr>
                </a:solidFill>
              </a:rPr>
              <a:t>How it works</a:t>
            </a:r>
          </a:p>
        </p:txBody>
      </p:sp>
      <p:pic>
        <p:nvPicPr>
          <p:cNvPr id="12" name="Picture 11" descr="tile_mode_fcs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617" y="2754630"/>
            <a:ext cx="2975384" cy="2677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 descr="tile_mode_fcst_obj_b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618" y="2754630"/>
            <a:ext cx="2971406" cy="2677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 descr="tile_mode_fcst_obj_colo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617" y="2754630"/>
            <a:ext cx="2966998" cy="2677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 descr="tile_mode_ob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802" y="2754630"/>
            <a:ext cx="2966997" cy="2677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 descr="tile_mode_obs_obj_bw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2756646"/>
            <a:ext cx="2975384" cy="2677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 descr="tile_mode_obs_obj_color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2756646"/>
            <a:ext cx="2966998" cy="2677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572001" y="2743200"/>
            <a:ext cx="914400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100" dirty="0"/>
              <a:t>OBS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600200" y="2743200"/>
            <a:ext cx="2000250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100" dirty="0"/>
              <a:t>ENS FCST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600201" y="3208035"/>
            <a:ext cx="914400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GB" sz="2100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572000" y="3150887"/>
            <a:ext cx="1371600" cy="1061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50" dirty="0"/>
              <a:t>Radius=5</a:t>
            </a:r>
          </a:p>
          <a:p>
            <a:pPr>
              <a:spcBef>
                <a:spcPct val="50000"/>
              </a:spcBef>
            </a:pPr>
            <a:r>
              <a:rPr lang="en-GB" sz="1050" dirty="0" err="1"/>
              <a:t>ObjectThresh</a:t>
            </a:r>
            <a:r>
              <a:rPr lang="en-GB" sz="1050" dirty="0"/>
              <a:t/>
            </a:r>
            <a:br>
              <a:rPr lang="en-GB" sz="1050" dirty="0"/>
            </a:br>
            <a:r>
              <a:rPr lang="en-GB" sz="1050" dirty="0"/>
              <a:t>&gt;6.35 mm</a:t>
            </a:r>
          </a:p>
          <a:p>
            <a:pPr>
              <a:spcBef>
                <a:spcPct val="50000"/>
              </a:spcBef>
            </a:pPr>
            <a:r>
              <a:rPr lang="en-GB" sz="1050" dirty="0" err="1"/>
              <a:t>MergingThresh</a:t>
            </a:r>
            <a:r>
              <a:rPr lang="en-GB" sz="1050" dirty="0"/>
              <a:t/>
            </a:r>
            <a:br>
              <a:rPr lang="en-GB" sz="1050" dirty="0"/>
            </a:br>
            <a:r>
              <a:rPr lang="en-GB" sz="1050" dirty="0"/>
              <a:t>&gt; 5.7 mm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600200" y="3143250"/>
            <a:ext cx="1314450" cy="1061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50" dirty="0"/>
              <a:t>Radius=5</a:t>
            </a:r>
          </a:p>
          <a:p>
            <a:pPr>
              <a:spcBef>
                <a:spcPct val="50000"/>
              </a:spcBef>
            </a:pPr>
            <a:r>
              <a:rPr lang="en-GB" sz="1050" dirty="0" err="1"/>
              <a:t>ObjectThresh</a:t>
            </a:r>
            <a:r>
              <a:rPr lang="en-GB" sz="1050" dirty="0"/>
              <a:t/>
            </a:r>
            <a:br>
              <a:rPr lang="en-GB" sz="1050" dirty="0"/>
            </a:br>
            <a:r>
              <a:rPr lang="en-GB" sz="1050" dirty="0"/>
              <a:t>&gt;6.35 mm</a:t>
            </a:r>
          </a:p>
          <a:p>
            <a:pPr>
              <a:spcBef>
                <a:spcPct val="50000"/>
              </a:spcBef>
            </a:pPr>
            <a:r>
              <a:rPr lang="en-GB" sz="1050" dirty="0" err="1"/>
              <a:t>MergingThresh</a:t>
            </a:r>
            <a:r>
              <a:rPr lang="en-GB" sz="1050" dirty="0"/>
              <a:t/>
            </a:r>
            <a:br>
              <a:rPr lang="en-GB" sz="1050" dirty="0"/>
            </a:br>
            <a:r>
              <a:rPr lang="en-GB" sz="1050" dirty="0"/>
              <a:t>&gt;5.7 mm</a:t>
            </a:r>
          </a:p>
        </p:txBody>
      </p:sp>
      <p:grpSp>
        <p:nvGrpSpPr>
          <p:cNvPr id="2" name="Group 67"/>
          <p:cNvGrpSpPr/>
          <p:nvPr/>
        </p:nvGrpSpPr>
        <p:grpSpPr>
          <a:xfrm>
            <a:off x="1828801" y="4057646"/>
            <a:ext cx="1200150" cy="342896"/>
            <a:chOff x="914400" y="4800604"/>
            <a:chExt cx="1600200" cy="457196"/>
          </a:xfrm>
        </p:grpSpPr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914400" y="4857690"/>
              <a:ext cx="1219200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350" dirty="0"/>
                <a:t>Merging</a:t>
              </a:r>
            </a:p>
          </p:txBody>
        </p:sp>
        <p:cxnSp>
          <p:nvCxnSpPr>
            <p:cNvPr id="39" name="Straight Arrow Connector 38"/>
            <p:cNvCxnSpPr>
              <a:stCxn id="36" idx="3"/>
            </p:cNvCxnSpPr>
            <p:nvPr/>
          </p:nvCxnSpPr>
          <p:spPr>
            <a:xfrm flipV="1">
              <a:off x="2133600" y="4800604"/>
              <a:ext cx="381000" cy="2571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8"/>
          <p:cNvGrpSpPr/>
          <p:nvPr/>
        </p:nvGrpSpPr>
        <p:grpSpPr>
          <a:xfrm>
            <a:off x="4149541" y="4972047"/>
            <a:ext cx="2571750" cy="400046"/>
            <a:chOff x="2971800" y="4724404"/>
            <a:chExt cx="3429000" cy="533396"/>
          </a:xfrm>
        </p:grpSpPr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4678080" y="4857690"/>
              <a:ext cx="1341720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350" dirty="0"/>
                <a:t>Matching</a:t>
              </a:r>
            </a:p>
          </p:txBody>
        </p:sp>
        <p:cxnSp>
          <p:nvCxnSpPr>
            <p:cNvPr id="44" name="Straight Arrow Connector 43"/>
            <p:cNvCxnSpPr>
              <a:stCxn id="37" idx="3"/>
            </p:cNvCxnSpPr>
            <p:nvPr/>
          </p:nvCxnSpPr>
          <p:spPr>
            <a:xfrm flipV="1">
              <a:off x="6019800" y="4724404"/>
              <a:ext cx="381000" cy="3333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7" idx="1"/>
            </p:cNvCxnSpPr>
            <p:nvPr/>
          </p:nvCxnSpPr>
          <p:spPr>
            <a:xfrm flipH="1" flipV="1">
              <a:off x="2971800" y="4724415"/>
              <a:ext cx="1706280" cy="3333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2057400" y="4614818"/>
            <a:ext cx="137160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500" dirty="0"/>
              <a:t>No false alarms</a:t>
            </a:r>
          </a:p>
        </p:txBody>
      </p:sp>
      <p:grpSp>
        <p:nvGrpSpPr>
          <p:cNvPr id="4" name="Group 78"/>
          <p:cNvGrpSpPr/>
          <p:nvPr/>
        </p:nvGrpSpPr>
        <p:grpSpPr>
          <a:xfrm>
            <a:off x="5029200" y="3657603"/>
            <a:ext cx="1200150" cy="1257296"/>
            <a:chOff x="4953000" y="4267204"/>
            <a:chExt cx="1600200" cy="1676395"/>
          </a:xfrm>
        </p:grpSpPr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4953000" y="5543490"/>
              <a:ext cx="990600" cy="4001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350" dirty="0"/>
                <a:t>Misses</a:t>
              </a:r>
            </a:p>
          </p:txBody>
        </p:sp>
        <p:cxnSp>
          <p:nvCxnSpPr>
            <p:cNvPr id="73" name="Straight Arrow Connector 72"/>
            <p:cNvCxnSpPr>
              <a:stCxn id="72" idx="3"/>
            </p:cNvCxnSpPr>
            <p:nvPr/>
          </p:nvCxnSpPr>
          <p:spPr>
            <a:xfrm flipV="1">
              <a:off x="5943600" y="5562604"/>
              <a:ext cx="609600" cy="1809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3"/>
            </p:cNvCxnSpPr>
            <p:nvPr/>
          </p:nvCxnSpPr>
          <p:spPr>
            <a:xfrm flipV="1">
              <a:off x="5943600" y="4267204"/>
              <a:ext cx="76200" cy="14763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7"/>
          <p:cNvGrpSpPr/>
          <p:nvPr/>
        </p:nvGrpSpPr>
        <p:grpSpPr>
          <a:xfrm>
            <a:off x="4743451" y="4057646"/>
            <a:ext cx="1200150" cy="342896"/>
            <a:chOff x="914400" y="4800604"/>
            <a:chExt cx="1600200" cy="457196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14400" y="4857690"/>
              <a:ext cx="1143000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350" dirty="0"/>
                <a:t>Merging</a:t>
              </a:r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V="1">
              <a:off x="2057400" y="4800604"/>
              <a:ext cx="457200" cy="2571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6640477" y="1698915"/>
            <a:ext cx="2057400" cy="830997"/>
            <a:chOff x="6705600" y="1143000"/>
            <a:chExt cx="1905000" cy="1776941"/>
          </a:xfrm>
        </p:grpSpPr>
        <p:sp>
          <p:nvSpPr>
            <p:cNvPr id="31" name="TextBox 30"/>
            <p:cNvSpPr txBox="1"/>
            <p:nvPr/>
          </p:nvSpPr>
          <p:spPr>
            <a:xfrm>
              <a:off x="6705600" y="1143000"/>
              <a:ext cx="1905000" cy="17769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200" b="1" kern="900" dirty="0"/>
                <a:t>Matched Object 1</a:t>
              </a:r>
            </a:p>
            <a:p>
              <a:pPr lvl="1"/>
              <a:endParaRPr lang="en-US" sz="600" b="1" kern="900" dirty="0"/>
            </a:p>
            <a:p>
              <a:pPr lvl="1"/>
              <a:r>
                <a:rPr lang="en-US" sz="1200" b="1" kern="900" dirty="0"/>
                <a:t>Matched Object 2</a:t>
              </a:r>
            </a:p>
            <a:p>
              <a:pPr lvl="1"/>
              <a:endParaRPr lang="en-US" sz="600" b="1" kern="900" dirty="0"/>
            </a:p>
            <a:p>
              <a:pPr lvl="1"/>
              <a:r>
                <a:rPr lang="en-US" sz="1200" b="1" kern="900" dirty="0"/>
                <a:t>Unmatched Object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32859" y="1312729"/>
              <a:ext cx="304800" cy="9507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32859" y="1983934"/>
              <a:ext cx="304800" cy="95070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32859" y="2551243"/>
              <a:ext cx="304800" cy="95072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2837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/>
          <p:nvPr/>
        </p:nvSpPr>
        <p:spPr>
          <a:xfrm>
            <a:off x="838200" y="609601"/>
            <a:ext cx="7620000" cy="563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title" idx="4294967295"/>
          </p:nvPr>
        </p:nvSpPr>
        <p:spPr>
          <a:xfrm>
            <a:off x="1981200" y="685800"/>
            <a:ext cx="5125090" cy="400154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Use of Attributes of Objects defined by MODE</a:t>
            </a:r>
            <a:endParaRPr lang="en-US" sz="2000" b="1" dirty="0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1542262" y="1951051"/>
            <a:ext cx="1446987" cy="1249291"/>
          </a:xfrm>
          <a:custGeom>
            <a:avLst/>
            <a:gdLst>
              <a:gd name="T0" fmla="*/ 2610 w 1340756"/>
              <a:gd name="T1" fmla="*/ 1408804 h 952198"/>
              <a:gd name="T2" fmla="*/ 18269 w 1340756"/>
              <a:gd name="T3" fmla="*/ 1351689 h 952198"/>
              <a:gd name="T4" fmla="*/ 582036 w 1340756"/>
              <a:gd name="T5" fmla="*/ 875743 h 952198"/>
              <a:gd name="T6" fmla="*/ 801279 w 1340756"/>
              <a:gd name="T7" fmla="*/ 704401 h 952198"/>
              <a:gd name="T8" fmla="*/ 1349386 w 1340756"/>
              <a:gd name="T9" fmla="*/ 285567 h 952198"/>
              <a:gd name="T10" fmla="*/ 1584290 w 1340756"/>
              <a:gd name="T11" fmla="*/ 114227 h 952198"/>
              <a:gd name="T12" fmla="*/ 1740891 w 1340756"/>
              <a:gd name="T13" fmla="*/ 0 h 952198"/>
              <a:gd name="T14" fmla="*/ 1834852 w 1340756"/>
              <a:gd name="T15" fmla="*/ 76152 h 952198"/>
              <a:gd name="T16" fmla="*/ 1881833 w 1340756"/>
              <a:gd name="T17" fmla="*/ 152302 h 952198"/>
              <a:gd name="T18" fmla="*/ 1913154 w 1340756"/>
              <a:gd name="T19" fmla="*/ 190379 h 952198"/>
              <a:gd name="T20" fmla="*/ 1928813 w 1340756"/>
              <a:gd name="T21" fmla="*/ 266530 h 952198"/>
              <a:gd name="T22" fmla="*/ 1913154 w 1340756"/>
              <a:gd name="T23" fmla="*/ 533061 h 952198"/>
              <a:gd name="T24" fmla="*/ 1866173 w 1340756"/>
              <a:gd name="T25" fmla="*/ 628249 h 952198"/>
              <a:gd name="T26" fmla="*/ 1819192 w 1340756"/>
              <a:gd name="T27" fmla="*/ 704401 h 952198"/>
              <a:gd name="T28" fmla="*/ 1693911 w 1340756"/>
              <a:gd name="T29" fmla="*/ 856705 h 952198"/>
              <a:gd name="T30" fmla="*/ 1552969 w 1340756"/>
              <a:gd name="T31" fmla="*/ 1028045 h 952198"/>
              <a:gd name="T32" fmla="*/ 1365047 w 1340756"/>
              <a:gd name="T33" fmla="*/ 1237462 h 952198"/>
              <a:gd name="T34" fmla="*/ 1302406 w 1340756"/>
              <a:gd name="T35" fmla="*/ 1256500 h 952198"/>
              <a:gd name="T36" fmla="*/ 1192784 w 1340756"/>
              <a:gd name="T37" fmla="*/ 1313614 h 952198"/>
              <a:gd name="T38" fmla="*/ 957881 w 1340756"/>
              <a:gd name="T39" fmla="*/ 1389766 h 952198"/>
              <a:gd name="T40" fmla="*/ 848260 w 1340756"/>
              <a:gd name="T41" fmla="*/ 1427841 h 952198"/>
              <a:gd name="T42" fmla="*/ 722978 w 1340756"/>
              <a:gd name="T43" fmla="*/ 1465917 h 952198"/>
              <a:gd name="T44" fmla="*/ 629017 w 1340756"/>
              <a:gd name="T45" fmla="*/ 1503992 h 952198"/>
              <a:gd name="T46" fmla="*/ 472415 w 1340756"/>
              <a:gd name="T47" fmla="*/ 1523031 h 952198"/>
              <a:gd name="T48" fmla="*/ 33929 w 1340756"/>
              <a:gd name="T49" fmla="*/ 1446879 h 952198"/>
              <a:gd name="T50" fmla="*/ 2610 w 1340756"/>
              <a:gd name="T51" fmla="*/ 1408804 h 9521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40756" h="952198">
                <a:moveTo>
                  <a:pt x="1814" y="805543"/>
                </a:moveTo>
                <a:cubicBezTo>
                  <a:pt x="0" y="796472"/>
                  <a:pt x="4085" y="780466"/>
                  <a:pt x="12699" y="772885"/>
                </a:cubicBezTo>
                <a:cubicBezTo>
                  <a:pt x="358030" y="468992"/>
                  <a:pt x="154490" y="645029"/>
                  <a:pt x="404585" y="500743"/>
                </a:cubicBezTo>
                <a:cubicBezTo>
                  <a:pt x="456895" y="470564"/>
                  <a:pt x="505200" y="433842"/>
                  <a:pt x="556985" y="402771"/>
                </a:cubicBezTo>
                <a:cubicBezTo>
                  <a:pt x="997853" y="138250"/>
                  <a:pt x="433029" y="499922"/>
                  <a:pt x="937985" y="163285"/>
                </a:cubicBezTo>
                <a:cubicBezTo>
                  <a:pt x="968780" y="142755"/>
                  <a:pt x="1064656" y="83621"/>
                  <a:pt x="1101271" y="65314"/>
                </a:cubicBezTo>
                <a:cubicBezTo>
                  <a:pt x="1182812" y="24543"/>
                  <a:pt x="1147112" y="47262"/>
                  <a:pt x="1210128" y="0"/>
                </a:cubicBezTo>
                <a:cubicBezTo>
                  <a:pt x="1231899" y="14514"/>
                  <a:pt x="1255885" y="26159"/>
                  <a:pt x="1275442" y="43543"/>
                </a:cubicBezTo>
                <a:cubicBezTo>
                  <a:pt x="1289002" y="55596"/>
                  <a:pt x="1296484" y="73148"/>
                  <a:pt x="1308099" y="87085"/>
                </a:cubicBezTo>
                <a:cubicBezTo>
                  <a:pt x="1314670" y="94970"/>
                  <a:pt x="1322614" y="101600"/>
                  <a:pt x="1329871" y="108857"/>
                </a:cubicBezTo>
                <a:cubicBezTo>
                  <a:pt x="1333499" y="123371"/>
                  <a:pt x="1340756" y="137439"/>
                  <a:pt x="1340756" y="152400"/>
                </a:cubicBezTo>
                <a:cubicBezTo>
                  <a:pt x="1340756" y="203329"/>
                  <a:pt x="1340363" y="254963"/>
                  <a:pt x="1329871" y="304800"/>
                </a:cubicBezTo>
                <a:cubicBezTo>
                  <a:pt x="1325512" y="325504"/>
                  <a:pt x="1308950" y="341624"/>
                  <a:pt x="1297214" y="359228"/>
                </a:cubicBezTo>
                <a:cubicBezTo>
                  <a:pt x="1287150" y="374324"/>
                  <a:pt x="1276816" y="389397"/>
                  <a:pt x="1264556" y="402771"/>
                </a:cubicBezTo>
                <a:cubicBezTo>
                  <a:pt x="1236816" y="433033"/>
                  <a:pt x="1198592" y="454655"/>
                  <a:pt x="1177471" y="489857"/>
                </a:cubicBezTo>
                <a:cubicBezTo>
                  <a:pt x="1114589" y="594660"/>
                  <a:pt x="1183149" y="497997"/>
                  <a:pt x="1079499" y="587828"/>
                </a:cubicBezTo>
                <a:cubicBezTo>
                  <a:pt x="1076016" y="590847"/>
                  <a:pt x="990569" y="689701"/>
                  <a:pt x="948871" y="707571"/>
                </a:cubicBezTo>
                <a:cubicBezTo>
                  <a:pt x="935120" y="713464"/>
                  <a:pt x="919388" y="713344"/>
                  <a:pt x="905328" y="718457"/>
                </a:cubicBezTo>
                <a:cubicBezTo>
                  <a:pt x="879357" y="727901"/>
                  <a:pt x="855152" y="741820"/>
                  <a:pt x="829128" y="751114"/>
                </a:cubicBezTo>
                <a:cubicBezTo>
                  <a:pt x="779391" y="768877"/>
                  <a:pt x="715991" y="780329"/>
                  <a:pt x="665842" y="794657"/>
                </a:cubicBezTo>
                <a:lnTo>
                  <a:pt x="589642" y="816428"/>
                </a:lnTo>
                <a:cubicBezTo>
                  <a:pt x="560730" y="824138"/>
                  <a:pt x="531327" y="829980"/>
                  <a:pt x="502556" y="838200"/>
                </a:cubicBezTo>
                <a:cubicBezTo>
                  <a:pt x="480490" y="844505"/>
                  <a:pt x="459798" y="855742"/>
                  <a:pt x="437242" y="859971"/>
                </a:cubicBezTo>
                <a:cubicBezTo>
                  <a:pt x="401400" y="866691"/>
                  <a:pt x="364671" y="867228"/>
                  <a:pt x="328385" y="870857"/>
                </a:cubicBezTo>
                <a:cubicBezTo>
                  <a:pt x="203067" y="866215"/>
                  <a:pt x="44400" y="952198"/>
                  <a:pt x="23585" y="827314"/>
                </a:cubicBezTo>
                <a:cubicBezTo>
                  <a:pt x="21795" y="816576"/>
                  <a:pt x="3628" y="814614"/>
                  <a:pt x="1814" y="805543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Perpetua"/>
              <a:ea typeface="+mn-ea"/>
            </a:endParaRPr>
          </a:p>
        </p:txBody>
      </p:sp>
      <p:sp>
        <p:nvSpPr>
          <p:cNvPr id="8" name="Freeform 5"/>
          <p:cNvSpPr>
            <a:spLocks noChangeAspect="1"/>
          </p:cNvSpPr>
          <p:nvPr/>
        </p:nvSpPr>
        <p:spPr bwMode="auto">
          <a:xfrm>
            <a:off x="1656592" y="2400032"/>
            <a:ext cx="1988862" cy="1028968"/>
          </a:xfrm>
          <a:custGeom>
            <a:avLst/>
            <a:gdLst>
              <a:gd name="T0" fmla="*/ 173998 w 978629"/>
              <a:gd name="T1" fmla="*/ 642661 h 764192"/>
              <a:gd name="T2" fmla="*/ 1501030 w 978629"/>
              <a:gd name="T3" fmla="*/ 193284 h 764192"/>
              <a:gd name="T4" fmla="*/ 1677967 w 978629"/>
              <a:gd name="T5" fmla="*/ 115133 h 764192"/>
              <a:gd name="T6" fmla="*/ 1795926 w 978629"/>
              <a:gd name="T7" fmla="*/ 56518 h 764192"/>
              <a:gd name="T8" fmla="*/ 1913885 w 978629"/>
              <a:gd name="T9" fmla="*/ 17442 h 764192"/>
              <a:gd name="T10" fmla="*/ 2267758 w 978629"/>
              <a:gd name="T11" fmla="*/ 95595 h 764192"/>
              <a:gd name="T12" fmla="*/ 2415207 w 978629"/>
              <a:gd name="T13" fmla="*/ 115133 h 764192"/>
              <a:gd name="T14" fmla="*/ 2503676 w 978629"/>
              <a:gd name="T15" fmla="*/ 134670 h 764192"/>
              <a:gd name="T16" fmla="*/ 2533166 w 978629"/>
              <a:gd name="T17" fmla="*/ 779428 h 764192"/>
              <a:gd name="T18" fmla="*/ 2562654 w 978629"/>
              <a:gd name="T19" fmla="*/ 857580 h 764192"/>
              <a:gd name="T20" fmla="*/ 2621635 w 978629"/>
              <a:gd name="T21" fmla="*/ 955270 h 764192"/>
              <a:gd name="T22" fmla="*/ 2651125 w 978629"/>
              <a:gd name="T23" fmla="*/ 1013884 h 764192"/>
              <a:gd name="T24" fmla="*/ 2592144 w 978629"/>
              <a:gd name="T25" fmla="*/ 1111575 h 764192"/>
              <a:gd name="T26" fmla="*/ 2415207 w 978629"/>
              <a:gd name="T27" fmla="*/ 1248341 h 764192"/>
              <a:gd name="T28" fmla="*/ 2326739 w 978629"/>
              <a:gd name="T29" fmla="*/ 1306955 h 764192"/>
              <a:gd name="T30" fmla="*/ 2208780 w 978629"/>
              <a:gd name="T31" fmla="*/ 1326494 h 764192"/>
              <a:gd name="T32" fmla="*/ 1795926 w 978629"/>
              <a:gd name="T33" fmla="*/ 1365569 h 764192"/>
              <a:gd name="T34" fmla="*/ 763789 w 978629"/>
              <a:gd name="T35" fmla="*/ 1346033 h 764192"/>
              <a:gd name="T36" fmla="*/ 675321 w 978629"/>
              <a:gd name="T37" fmla="*/ 1306955 h 764192"/>
              <a:gd name="T38" fmla="*/ 557362 w 978629"/>
              <a:gd name="T39" fmla="*/ 1287417 h 764192"/>
              <a:gd name="T40" fmla="*/ 409913 w 978629"/>
              <a:gd name="T41" fmla="*/ 1189727 h 764192"/>
              <a:gd name="T42" fmla="*/ 173998 w 978629"/>
              <a:gd name="T43" fmla="*/ 1013884 h 764192"/>
              <a:gd name="T44" fmla="*/ 26548 w 978629"/>
              <a:gd name="T45" fmla="*/ 838042 h 764192"/>
              <a:gd name="T46" fmla="*/ 144507 w 978629"/>
              <a:gd name="T47" fmla="*/ 623123 h 764192"/>
              <a:gd name="T48" fmla="*/ 173998 w 978629"/>
              <a:gd name="T49" fmla="*/ 642661 h 7641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78629" h="764192">
                <a:moveTo>
                  <a:pt x="64229" y="358061"/>
                </a:moveTo>
                <a:cubicBezTo>
                  <a:pt x="246740" y="297222"/>
                  <a:pt x="287018" y="285732"/>
                  <a:pt x="554086" y="107689"/>
                </a:cubicBezTo>
                <a:cubicBezTo>
                  <a:pt x="575857" y="93175"/>
                  <a:pt x="597964" y="79152"/>
                  <a:pt x="619400" y="64147"/>
                </a:cubicBezTo>
                <a:cubicBezTo>
                  <a:pt x="634263" y="53743"/>
                  <a:pt x="647558" y="41105"/>
                  <a:pt x="662943" y="31489"/>
                </a:cubicBezTo>
                <a:cubicBezTo>
                  <a:pt x="676704" y="22888"/>
                  <a:pt x="691972" y="16975"/>
                  <a:pt x="706486" y="9718"/>
                </a:cubicBezTo>
                <a:cubicBezTo>
                  <a:pt x="832588" y="34939"/>
                  <a:pt x="677330" y="0"/>
                  <a:pt x="837114" y="53261"/>
                </a:cubicBezTo>
                <a:cubicBezTo>
                  <a:pt x="854667" y="59112"/>
                  <a:pt x="873593" y="59660"/>
                  <a:pt x="891543" y="64147"/>
                </a:cubicBezTo>
                <a:cubicBezTo>
                  <a:pt x="902675" y="66930"/>
                  <a:pt x="913314" y="71404"/>
                  <a:pt x="924200" y="75032"/>
                </a:cubicBezTo>
                <a:cubicBezTo>
                  <a:pt x="927829" y="194775"/>
                  <a:pt x="928620" y="314638"/>
                  <a:pt x="935086" y="434261"/>
                </a:cubicBezTo>
                <a:cubicBezTo>
                  <a:pt x="935894" y="449200"/>
                  <a:pt x="941240" y="463611"/>
                  <a:pt x="945971" y="477804"/>
                </a:cubicBezTo>
                <a:cubicBezTo>
                  <a:pt x="952150" y="496342"/>
                  <a:pt x="960882" y="513936"/>
                  <a:pt x="967743" y="532232"/>
                </a:cubicBezTo>
                <a:cubicBezTo>
                  <a:pt x="971772" y="542976"/>
                  <a:pt x="975000" y="554003"/>
                  <a:pt x="978629" y="564889"/>
                </a:cubicBezTo>
                <a:cubicBezTo>
                  <a:pt x="971372" y="583032"/>
                  <a:pt x="967696" y="603059"/>
                  <a:pt x="956857" y="619318"/>
                </a:cubicBezTo>
                <a:cubicBezTo>
                  <a:pt x="938300" y="647153"/>
                  <a:pt x="913922" y="670652"/>
                  <a:pt x="891543" y="695518"/>
                </a:cubicBezTo>
                <a:cubicBezTo>
                  <a:pt x="881245" y="706961"/>
                  <a:pt x="872252" y="720537"/>
                  <a:pt x="858886" y="728175"/>
                </a:cubicBezTo>
                <a:cubicBezTo>
                  <a:pt x="845896" y="735598"/>
                  <a:pt x="829728" y="734951"/>
                  <a:pt x="815343" y="739061"/>
                </a:cubicBezTo>
                <a:cubicBezTo>
                  <a:pt x="727387" y="764192"/>
                  <a:pt x="854459" y="743423"/>
                  <a:pt x="662943" y="760832"/>
                </a:cubicBezTo>
                <a:cubicBezTo>
                  <a:pt x="535943" y="757204"/>
                  <a:pt x="408601" y="759946"/>
                  <a:pt x="281943" y="749947"/>
                </a:cubicBezTo>
                <a:cubicBezTo>
                  <a:pt x="268901" y="748917"/>
                  <a:pt x="261311" y="733329"/>
                  <a:pt x="249286" y="728175"/>
                </a:cubicBezTo>
                <a:cubicBezTo>
                  <a:pt x="235535" y="722281"/>
                  <a:pt x="220257" y="720918"/>
                  <a:pt x="205743" y="717289"/>
                </a:cubicBezTo>
                <a:cubicBezTo>
                  <a:pt x="142849" y="675361"/>
                  <a:pt x="199694" y="719304"/>
                  <a:pt x="151314" y="662861"/>
                </a:cubicBezTo>
                <a:cubicBezTo>
                  <a:pt x="87126" y="587976"/>
                  <a:pt x="125366" y="652227"/>
                  <a:pt x="64229" y="564889"/>
                </a:cubicBezTo>
                <a:cubicBezTo>
                  <a:pt x="40302" y="530708"/>
                  <a:pt x="27933" y="503184"/>
                  <a:pt x="9800" y="466918"/>
                </a:cubicBezTo>
                <a:cubicBezTo>
                  <a:pt x="22596" y="364556"/>
                  <a:pt x="0" y="400518"/>
                  <a:pt x="53343" y="347175"/>
                </a:cubicBezTo>
                <a:lnTo>
                  <a:pt x="64229" y="358061"/>
                </a:lnTo>
                <a:close/>
              </a:path>
            </a:pathLst>
          </a:custGeom>
          <a:solidFill>
            <a:srgbClr val="D99694">
              <a:alpha val="50195"/>
            </a:srgbClr>
          </a:solidFill>
          <a:ln w="12700">
            <a:solidFill>
              <a:srgbClr val="953735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Perpetua"/>
              <a:ea typeface="+mn-ea"/>
            </a:endParaRPr>
          </a:p>
        </p:txBody>
      </p:sp>
      <p:sp>
        <p:nvSpPr>
          <p:cNvPr id="10" name="Oval 7"/>
          <p:cNvSpPr/>
          <p:nvPr/>
        </p:nvSpPr>
        <p:spPr>
          <a:xfrm>
            <a:off x="7161094" y="1006803"/>
            <a:ext cx="571649" cy="571649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2514065" y="4237646"/>
            <a:ext cx="1446987" cy="1249291"/>
          </a:xfrm>
          <a:custGeom>
            <a:avLst/>
            <a:gdLst>
              <a:gd name="T0" fmla="*/ 2610 w 1340756"/>
              <a:gd name="T1" fmla="*/ 1408804 h 952198"/>
              <a:gd name="T2" fmla="*/ 18269 w 1340756"/>
              <a:gd name="T3" fmla="*/ 1351689 h 952198"/>
              <a:gd name="T4" fmla="*/ 582036 w 1340756"/>
              <a:gd name="T5" fmla="*/ 875743 h 952198"/>
              <a:gd name="T6" fmla="*/ 801279 w 1340756"/>
              <a:gd name="T7" fmla="*/ 704401 h 952198"/>
              <a:gd name="T8" fmla="*/ 1349386 w 1340756"/>
              <a:gd name="T9" fmla="*/ 285567 h 952198"/>
              <a:gd name="T10" fmla="*/ 1584290 w 1340756"/>
              <a:gd name="T11" fmla="*/ 114227 h 952198"/>
              <a:gd name="T12" fmla="*/ 1740891 w 1340756"/>
              <a:gd name="T13" fmla="*/ 0 h 952198"/>
              <a:gd name="T14" fmla="*/ 1834852 w 1340756"/>
              <a:gd name="T15" fmla="*/ 76152 h 952198"/>
              <a:gd name="T16" fmla="*/ 1881833 w 1340756"/>
              <a:gd name="T17" fmla="*/ 152302 h 952198"/>
              <a:gd name="T18" fmla="*/ 1913154 w 1340756"/>
              <a:gd name="T19" fmla="*/ 190379 h 952198"/>
              <a:gd name="T20" fmla="*/ 1928813 w 1340756"/>
              <a:gd name="T21" fmla="*/ 266530 h 952198"/>
              <a:gd name="T22" fmla="*/ 1913154 w 1340756"/>
              <a:gd name="T23" fmla="*/ 533061 h 952198"/>
              <a:gd name="T24" fmla="*/ 1866173 w 1340756"/>
              <a:gd name="T25" fmla="*/ 628249 h 952198"/>
              <a:gd name="T26" fmla="*/ 1819192 w 1340756"/>
              <a:gd name="T27" fmla="*/ 704401 h 952198"/>
              <a:gd name="T28" fmla="*/ 1693911 w 1340756"/>
              <a:gd name="T29" fmla="*/ 856705 h 952198"/>
              <a:gd name="T30" fmla="*/ 1552969 w 1340756"/>
              <a:gd name="T31" fmla="*/ 1028045 h 952198"/>
              <a:gd name="T32" fmla="*/ 1365047 w 1340756"/>
              <a:gd name="T33" fmla="*/ 1237462 h 952198"/>
              <a:gd name="T34" fmla="*/ 1302406 w 1340756"/>
              <a:gd name="T35" fmla="*/ 1256500 h 952198"/>
              <a:gd name="T36" fmla="*/ 1192784 w 1340756"/>
              <a:gd name="T37" fmla="*/ 1313614 h 952198"/>
              <a:gd name="T38" fmla="*/ 957881 w 1340756"/>
              <a:gd name="T39" fmla="*/ 1389766 h 952198"/>
              <a:gd name="T40" fmla="*/ 848260 w 1340756"/>
              <a:gd name="T41" fmla="*/ 1427841 h 952198"/>
              <a:gd name="T42" fmla="*/ 722978 w 1340756"/>
              <a:gd name="T43" fmla="*/ 1465917 h 952198"/>
              <a:gd name="T44" fmla="*/ 629017 w 1340756"/>
              <a:gd name="T45" fmla="*/ 1503992 h 952198"/>
              <a:gd name="T46" fmla="*/ 472415 w 1340756"/>
              <a:gd name="T47" fmla="*/ 1523031 h 952198"/>
              <a:gd name="T48" fmla="*/ 33929 w 1340756"/>
              <a:gd name="T49" fmla="*/ 1446879 h 952198"/>
              <a:gd name="T50" fmla="*/ 2610 w 1340756"/>
              <a:gd name="T51" fmla="*/ 1408804 h 9521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40756" h="952198">
                <a:moveTo>
                  <a:pt x="1814" y="805543"/>
                </a:moveTo>
                <a:cubicBezTo>
                  <a:pt x="0" y="796472"/>
                  <a:pt x="4085" y="780466"/>
                  <a:pt x="12699" y="772885"/>
                </a:cubicBezTo>
                <a:cubicBezTo>
                  <a:pt x="358030" y="468992"/>
                  <a:pt x="154490" y="645029"/>
                  <a:pt x="404585" y="500743"/>
                </a:cubicBezTo>
                <a:cubicBezTo>
                  <a:pt x="456895" y="470564"/>
                  <a:pt x="505200" y="433842"/>
                  <a:pt x="556985" y="402771"/>
                </a:cubicBezTo>
                <a:cubicBezTo>
                  <a:pt x="997853" y="138250"/>
                  <a:pt x="433029" y="499922"/>
                  <a:pt x="937985" y="163285"/>
                </a:cubicBezTo>
                <a:cubicBezTo>
                  <a:pt x="968780" y="142755"/>
                  <a:pt x="1064656" y="83621"/>
                  <a:pt x="1101271" y="65314"/>
                </a:cubicBezTo>
                <a:cubicBezTo>
                  <a:pt x="1182812" y="24543"/>
                  <a:pt x="1147112" y="47262"/>
                  <a:pt x="1210128" y="0"/>
                </a:cubicBezTo>
                <a:cubicBezTo>
                  <a:pt x="1231899" y="14514"/>
                  <a:pt x="1255885" y="26159"/>
                  <a:pt x="1275442" y="43543"/>
                </a:cubicBezTo>
                <a:cubicBezTo>
                  <a:pt x="1289002" y="55596"/>
                  <a:pt x="1296484" y="73148"/>
                  <a:pt x="1308099" y="87085"/>
                </a:cubicBezTo>
                <a:cubicBezTo>
                  <a:pt x="1314670" y="94970"/>
                  <a:pt x="1322614" y="101600"/>
                  <a:pt x="1329871" y="108857"/>
                </a:cubicBezTo>
                <a:cubicBezTo>
                  <a:pt x="1333499" y="123371"/>
                  <a:pt x="1340756" y="137439"/>
                  <a:pt x="1340756" y="152400"/>
                </a:cubicBezTo>
                <a:cubicBezTo>
                  <a:pt x="1340756" y="203329"/>
                  <a:pt x="1340363" y="254963"/>
                  <a:pt x="1329871" y="304800"/>
                </a:cubicBezTo>
                <a:cubicBezTo>
                  <a:pt x="1325512" y="325504"/>
                  <a:pt x="1308950" y="341624"/>
                  <a:pt x="1297214" y="359228"/>
                </a:cubicBezTo>
                <a:cubicBezTo>
                  <a:pt x="1287150" y="374324"/>
                  <a:pt x="1276816" y="389397"/>
                  <a:pt x="1264556" y="402771"/>
                </a:cubicBezTo>
                <a:cubicBezTo>
                  <a:pt x="1236816" y="433033"/>
                  <a:pt x="1198592" y="454655"/>
                  <a:pt x="1177471" y="489857"/>
                </a:cubicBezTo>
                <a:cubicBezTo>
                  <a:pt x="1114589" y="594660"/>
                  <a:pt x="1183149" y="497997"/>
                  <a:pt x="1079499" y="587828"/>
                </a:cubicBezTo>
                <a:cubicBezTo>
                  <a:pt x="1076016" y="590847"/>
                  <a:pt x="990569" y="689701"/>
                  <a:pt x="948871" y="707571"/>
                </a:cubicBezTo>
                <a:cubicBezTo>
                  <a:pt x="935120" y="713464"/>
                  <a:pt x="919388" y="713344"/>
                  <a:pt x="905328" y="718457"/>
                </a:cubicBezTo>
                <a:cubicBezTo>
                  <a:pt x="879357" y="727901"/>
                  <a:pt x="855152" y="741820"/>
                  <a:pt x="829128" y="751114"/>
                </a:cubicBezTo>
                <a:cubicBezTo>
                  <a:pt x="779391" y="768877"/>
                  <a:pt x="715991" y="780329"/>
                  <a:pt x="665842" y="794657"/>
                </a:cubicBezTo>
                <a:lnTo>
                  <a:pt x="589642" y="816428"/>
                </a:lnTo>
                <a:cubicBezTo>
                  <a:pt x="560730" y="824138"/>
                  <a:pt x="531327" y="829980"/>
                  <a:pt x="502556" y="838200"/>
                </a:cubicBezTo>
                <a:cubicBezTo>
                  <a:pt x="480490" y="844505"/>
                  <a:pt x="459798" y="855742"/>
                  <a:pt x="437242" y="859971"/>
                </a:cubicBezTo>
                <a:cubicBezTo>
                  <a:pt x="401400" y="866691"/>
                  <a:pt x="364671" y="867228"/>
                  <a:pt x="328385" y="870857"/>
                </a:cubicBezTo>
                <a:cubicBezTo>
                  <a:pt x="203067" y="866215"/>
                  <a:pt x="44400" y="952198"/>
                  <a:pt x="23585" y="827314"/>
                </a:cubicBezTo>
                <a:cubicBezTo>
                  <a:pt x="21795" y="816576"/>
                  <a:pt x="3628" y="814614"/>
                  <a:pt x="1814" y="805543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Perpetua"/>
              <a:ea typeface="+mn-ea"/>
            </a:endParaRPr>
          </a:p>
        </p:txBody>
      </p:sp>
      <p:sp>
        <p:nvSpPr>
          <p:cNvPr id="18" name="Freeform 9"/>
          <p:cNvSpPr>
            <a:spLocks noChangeAspect="1"/>
          </p:cNvSpPr>
          <p:nvPr/>
        </p:nvSpPr>
        <p:spPr bwMode="auto">
          <a:xfrm>
            <a:off x="2628395" y="4686627"/>
            <a:ext cx="1988862" cy="1028968"/>
          </a:xfrm>
          <a:custGeom>
            <a:avLst/>
            <a:gdLst>
              <a:gd name="T0" fmla="*/ 173998 w 978629"/>
              <a:gd name="T1" fmla="*/ 642661 h 764192"/>
              <a:gd name="T2" fmla="*/ 1501030 w 978629"/>
              <a:gd name="T3" fmla="*/ 193284 h 764192"/>
              <a:gd name="T4" fmla="*/ 1677967 w 978629"/>
              <a:gd name="T5" fmla="*/ 115133 h 764192"/>
              <a:gd name="T6" fmla="*/ 1795926 w 978629"/>
              <a:gd name="T7" fmla="*/ 56518 h 764192"/>
              <a:gd name="T8" fmla="*/ 1913885 w 978629"/>
              <a:gd name="T9" fmla="*/ 17442 h 764192"/>
              <a:gd name="T10" fmla="*/ 2267758 w 978629"/>
              <a:gd name="T11" fmla="*/ 95595 h 764192"/>
              <a:gd name="T12" fmla="*/ 2415207 w 978629"/>
              <a:gd name="T13" fmla="*/ 115133 h 764192"/>
              <a:gd name="T14" fmla="*/ 2503676 w 978629"/>
              <a:gd name="T15" fmla="*/ 134670 h 764192"/>
              <a:gd name="T16" fmla="*/ 2533166 w 978629"/>
              <a:gd name="T17" fmla="*/ 779428 h 764192"/>
              <a:gd name="T18" fmla="*/ 2562654 w 978629"/>
              <a:gd name="T19" fmla="*/ 857580 h 764192"/>
              <a:gd name="T20" fmla="*/ 2621635 w 978629"/>
              <a:gd name="T21" fmla="*/ 955270 h 764192"/>
              <a:gd name="T22" fmla="*/ 2651125 w 978629"/>
              <a:gd name="T23" fmla="*/ 1013884 h 764192"/>
              <a:gd name="T24" fmla="*/ 2592144 w 978629"/>
              <a:gd name="T25" fmla="*/ 1111575 h 764192"/>
              <a:gd name="T26" fmla="*/ 2415207 w 978629"/>
              <a:gd name="T27" fmla="*/ 1248341 h 764192"/>
              <a:gd name="T28" fmla="*/ 2326739 w 978629"/>
              <a:gd name="T29" fmla="*/ 1306955 h 764192"/>
              <a:gd name="T30" fmla="*/ 2208780 w 978629"/>
              <a:gd name="T31" fmla="*/ 1326494 h 764192"/>
              <a:gd name="T32" fmla="*/ 1795926 w 978629"/>
              <a:gd name="T33" fmla="*/ 1365569 h 764192"/>
              <a:gd name="T34" fmla="*/ 763789 w 978629"/>
              <a:gd name="T35" fmla="*/ 1346033 h 764192"/>
              <a:gd name="T36" fmla="*/ 675321 w 978629"/>
              <a:gd name="T37" fmla="*/ 1306955 h 764192"/>
              <a:gd name="T38" fmla="*/ 557362 w 978629"/>
              <a:gd name="T39" fmla="*/ 1287417 h 764192"/>
              <a:gd name="T40" fmla="*/ 409913 w 978629"/>
              <a:gd name="T41" fmla="*/ 1189727 h 764192"/>
              <a:gd name="T42" fmla="*/ 173998 w 978629"/>
              <a:gd name="T43" fmla="*/ 1013884 h 764192"/>
              <a:gd name="T44" fmla="*/ 26548 w 978629"/>
              <a:gd name="T45" fmla="*/ 838042 h 764192"/>
              <a:gd name="T46" fmla="*/ 144507 w 978629"/>
              <a:gd name="T47" fmla="*/ 623123 h 764192"/>
              <a:gd name="T48" fmla="*/ 173998 w 978629"/>
              <a:gd name="T49" fmla="*/ 642661 h 7641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78629" h="764192">
                <a:moveTo>
                  <a:pt x="64229" y="358061"/>
                </a:moveTo>
                <a:cubicBezTo>
                  <a:pt x="246740" y="297222"/>
                  <a:pt x="287018" y="285732"/>
                  <a:pt x="554086" y="107689"/>
                </a:cubicBezTo>
                <a:cubicBezTo>
                  <a:pt x="575857" y="93175"/>
                  <a:pt x="597964" y="79152"/>
                  <a:pt x="619400" y="64147"/>
                </a:cubicBezTo>
                <a:cubicBezTo>
                  <a:pt x="634263" y="53743"/>
                  <a:pt x="647558" y="41105"/>
                  <a:pt x="662943" y="31489"/>
                </a:cubicBezTo>
                <a:cubicBezTo>
                  <a:pt x="676704" y="22888"/>
                  <a:pt x="691972" y="16975"/>
                  <a:pt x="706486" y="9718"/>
                </a:cubicBezTo>
                <a:cubicBezTo>
                  <a:pt x="832588" y="34939"/>
                  <a:pt x="677330" y="0"/>
                  <a:pt x="837114" y="53261"/>
                </a:cubicBezTo>
                <a:cubicBezTo>
                  <a:pt x="854667" y="59112"/>
                  <a:pt x="873593" y="59660"/>
                  <a:pt x="891543" y="64147"/>
                </a:cubicBezTo>
                <a:cubicBezTo>
                  <a:pt x="902675" y="66930"/>
                  <a:pt x="913314" y="71404"/>
                  <a:pt x="924200" y="75032"/>
                </a:cubicBezTo>
                <a:cubicBezTo>
                  <a:pt x="927829" y="194775"/>
                  <a:pt x="928620" y="314638"/>
                  <a:pt x="935086" y="434261"/>
                </a:cubicBezTo>
                <a:cubicBezTo>
                  <a:pt x="935894" y="449200"/>
                  <a:pt x="941240" y="463611"/>
                  <a:pt x="945971" y="477804"/>
                </a:cubicBezTo>
                <a:cubicBezTo>
                  <a:pt x="952150" y="496342"/>
                  <a:pt x="960882" y="513936"/>
                  <a:pt x="967743" y="532232"/>
                </a:cubicBezTo>
                <a:cubicBezTo>
                  <a:pt x="971772" y="542976"/>
                  <a:pt x="975000" y="554003"/>
                  <a:pt x="978629" y="564889"/>
                </a:cubicBezTo>
                <a:cubicBezTo>
                  <a:pt x="971372" y="583032"/>
                  <a:pt x="967696" y="603059"/>
                  <a:pt x="956857" y="619318"/>
                </a:cubicBezTo>
                <a:cubicBezTo>
                  <a:pt x="938300" y="647153"/>
                  <a:pt x="913922" y="670652"/>
                  <a:pt x="891543" y="695518"/>
                </a:cubicBezTo>
                <a:cubicBezTo>
                  <a:pt x="881245" y="706961"/>
                  <a:pt x="872252" y="720537"/>
                  <a:pt x="858886" y="728175"/>
                </a:cubicBezTo>
                <a:cubicBezTo>
                  <a:pt x="845896" y="735598"/>
                  <a:pt x="829728" y="734951"/>
                  <a:pt x="815343" y="739061"/>
                </a:cubicBezTo>
                <a:cubicBezTo>
                  <a:pt x="727387" y="764192"/>
                  <a:pt x="854459" y="743423"/>
                  <a:pt x="662943" y="760832"/>
                </a:cubicBezTo>
                <a:cubicBezTo>
                  <a:pt x="535943" y="757204"/>
                  <a:pt x="408601" y="759946"/>
                  <a:pt x="281943" y="749947"/>
                </a:cubicBezTo>
                <a:cubicBezTo>
                  <a:pt x="268901" y="748917"/>
                  <a:pt x="261311" y="733329"/>
                  <a:pt x="249286" y="728175"/>
                </a:cubicBezTo>
                <a:cubicBezTo>
                  <a:pt x="235535" y="722281"/>
                  <a:pt x="220257" y="720918"/>
                  <a:pt x="205743" y="717289"/>
                </a:cubicBezTo>
                <a:cubicBezTo>
                  <a:pt x="142849" y="675361"/>
                  <a:pt x="199694" y="719304"/>
                  <a:pt x="151314" y="662861"/>
                </a:cubicBezTo>
                <a:cubicBezTo>
                  <a:pt x="87126" y="587976"/>
                  <a:pt x="125366" y="652227"/>
                  <a:pt x="64229" y="564889"/>
                </a:cubicBezTo>
                <a:cubicBezTo>
                  <a:pt x="40302" y="530708"/>
                  <a:pt x="27933" y="503184"/>
                  <a:pt x="9800" y="466918"/>
                </a:cubicBezTo>
                <a:cubicBezTo>
                  <a:pt x="22596" y="364556"/>
                  <a:pt x="0" y="400518"/>
                  <a:pt x="53343" y="347175"/>
                </a:cubicBezTo>
                <a:lnTo>
                  <a:pt x="64229" y="358061"/>
                </a:lnTo>
                <a:close/>
              </a:path>
            </a:pathLst>
          </a:custGeom>
          <a:solidFill>
            <a:srgbClr val="D99694">
              <a:alpha val="50195"/>
            </a:srgbClr>
          </a:solidFill>
          <a:ln w="12700">
            <a:solidFill>
              <a:srgbClr val="953735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Perpetua"/>
              <a:ea typeface="+mn-ea"/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5257980" y="1942713"/>
            <a:ext cx="1446987" cy="1249291"/>
          </a:xfrm>
          <a:custGeom>
            <a:avLst/>
            <a:gdLst>
              <a:gd name="T0" fmla="*/ 2610 w 1340756"/>
              <a:gd name="T1" fmla="*/ 1408805 h 952198"/>
              <a:gd name="T2" fmla="*/ 18269 w 1340756"/>
              <a:gd name="T3" fmla="*/ 1351690 h 952198"/>
              <a:gd name="T4" fmla="*/ 582036 w 1340756"/>
              <a:gd name="T5" fmla="*/ 875744 h 952198"/>
              <a:gd name="T6" fmla="*/ 801279 w 1340756"/>
              <a:gd name="T7" fmla="*/ 704402 h 952198"/>
              <a:gd name="T8" fmla="*/ 1349386 w 1340756"/>
              <a:gd name="T9" fmla="*/ 285567 h 952198"/>
              <a:gd name="T10" fmla="*/ 1584290 w 1340756"/>
              <a:gd name="T11" fmla="*/ 114227 h 952198"/>
              <a:gd name="T12" fmla="*/ 1740891 w 1340756"/>
              <a:gd name="T13" fmla="*/ 0 h 952198"/>
              <a:gd name="T14" fmla="*/ 1834852 w 1340756"/>
              <a:gd name="T15" fmla="*/ 76152 h 952198"/>
              <a:gd name="T16" fmla="*/ 1881833 w 1340756"/>
              <a:gd name="T17" fmla="*/ 152302 h 952198"/>
              <a:gd name="T18" fmla="*/ 1913154 w 1340756"/>
              <a:gd name="T19" fmla="*/ 190379 h 952198"/>
              <a:gd name="T20" fmla="*/ 1928813 w 1340756"/>
              <a:gd name="T21" fmla="*/ 266531 h 952198"/>
              <a:gd name="T22" fmla="*/ 1913154 w 1340756"/>
              <a:gd name="T23" fmla="*/ 533061 h 952198"/>
              <a:gd name="T24" fmla="*/ 1866173 w 1340756"/>
              <a:gd name="T25" fmla="*/ 628250 h 952198"/>
              <a:gd name="T26" fmla="*/ 1819192 w 1340756"/>
              <a:gd name="T27" fmla="*/ 704402 h 952198"/>
              <a:gd name="T28" fmla="*/ 1693911 w 1340756"/>
              <a:gd name="T29" fmla="*/ 856705 h 952198"/>
              <a:gd name="T30" fmla="*/ 1552969 w 1340756"/>
              <a:gd name="T31" fmla="*/ 1028046 h 952198"/>
              <a:gd name="T32" fmla="*/ 1365047 w 1340756"/>
              <a:gd name="T33" fmla="*/ 1237463 h 952198"/>
              <a:gd name="T34" fmla="*/ 1302406 w 1340756"/>
              <a:gd name="T35" fmla="*/ 1256501 h 952198"/>
              <a:gd name="T36" fmla="*/ 1192784 w 1340756"/>
              <a:gd name="T37" fmla="*/ 1313615 h 952198"/>
              <a:gd name="T38" fmla="*/ 957881 w 1340756"/>
              <a:gd name="T39" fmla="*/ 1389766 h 952198"/>
              <a:gd name="T40" fmla="*/ 848260 w 1340756"/>
              <a:gd name="T41" fmla="*/ 1427841 h 952198"/>
              <a:gd name="T42" fmla="*/ 722978 w 1340756"/>
              <a:gd name="T43" fmla="*/ 1465918 h 952198"/>
              <a:gd name="T44" fmla="*/ 629017 w 1340756"/>
              <a:gd name="T45" fmla="*/ 1503993 h 952198"/>
              <a:gd name="T46" fmla="*/ 472415 w 1340756"/>
              <a:gd name="T47" fmla="*/ 1523032 h 952198"/>
              <a:gd name="T48" fmla="*/ 33929 w 1340756"/>
              <a:gd name="T49" fmla="*/ 1446880 h 952198"/>
              <a:gd name="T50" fmla="*/ 2610 w 1340756"/>
              <a:gd name="T51" fmla="*/ 1408805 h 9521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40756" h="952198">
                <a:moveTo>
                  <a:pt x="1814" y="805543"/>
                </a:moveTo>
                <a:cubicBezTo>
                  <a:pt x="0" y="796472"/>
                  <a:pt x="4085" y="780466"/>
                  <a:pt x="12699" y="772885"/>
                </a:cubicBezTo>
                <a:cubicBezTo>
                  <a:pt x="358030" y="468992"/>
                  <a:pt x="154490" y="645029"/>
                  <a:pt x="404585" y="500743"/>
                </a:cubicBezTo>
                <a:cubicBezTo>
                  <a:pt x="456895" y="470564"/>
                  <a:pt x="505200" y="433842"/>
                  <a:pt x="556985" y="402771"/>
                </a:cubicBezTo>
                <a:cubicBezTo>
                  <a:pt x="997853" y="138250"/>
                  <a:pt x="433029" y="499922"/>
                  <a:pt x="937985" y="163285"/>
                </a:cubicBezTo>
                <a:cubicBezTo>
                  <a:pt x="968780" y="142755"/>
                  <a:pt x="1064656" y="83621"/>
                  <a:pt x="1101271" y="65314"/>
                </a:cubicBezTo>
                <a:cubicBezTo>
                  <a:pt x="1182812" y="24543"/>
                  <a:pt x="1147112" y="47262"/>
                  <a:pt x="1210128" y="0"/>
                </a:cubicBezTo>
                <a:cubicBezTo>
                  <a:pt x="1231899" y="14514"/>
                  <a:pt x="1255885" y="26159"/>
                  <a:pt x="1275442" y="43543"/>
                </a:cubicBezTo>
                <a:cubicBezTo>
                  <a:pt x="1289002" y="55596"/>
                  <a:pt x="1296484" y="73148"/>
                  <a:pt x="1308099" y="87085"/>
                </a:cubicBezTo>
                <a:cubicBezTo>
                  <a:pt x="1314670" y="94970"/>
                  <a:pt x="1322614" y="101600"/>
                  <a:pt x="1329871" y="108857"/>
                </a:cubicBezTo>
                <a:cubicBezTo>
                  <a:pt x="1333499" y="123371"/>
                  <a:pt x="1340756" y="137439"/>
                  <a:pt x="1340756" y="152400"/>
                </a:cubicBezTo>
                <a:cubicBezTo>
                  <a:pt x="1340756" y="203329"/>
                  <a:pt x="1340363" y="254963"/>
                  <a:pt x="1329871" y="304800"/>
                </a:cubicBezTo>
                <a:cubicBezTo>
                  <a:pt x="1325512" y="325504"/>
                  <a:pt x="1308950" y="341624"/>
                  <a:pt x="1297214" y="359228"/>
                </a:cubicBezTo>
                <a:cubicBezTo>
                  <a:pt x="1287150" y="374324"/>
                  <a:pt x="1276816" y="389397"/>
                  <a:pt x="1264556" y="402771"/>
                </a:cubicBezTo>
                <a:cubicBezTo>
                  <a:pt x="1236816" y="433033"/>
                  <a:pt x="1198592" y="454655"/>
                  <a:pt x="1177471" y="489857"/>
                </a:cubicBezTo>
                <a:cubicBezTo>
                  <a:pt x="1114589" y="594660"/>
                  <a:pt x="1183149" y="497997"/>
                  <a:pt x="1079499" y="587828"/>
                </a:cubicBezTo>
                <a:cubicBezTo>
                  <a:pt x="1076016" y="590847"/>
                  <a:pt x="990569" y="689701"/>
                  <a:pt x="948871" y="707571"/>
                </a:cubicBezTo>
                <a:cubicBezTo>
                  <a:pt x="935120" y="713464"/>
                  <a:pt x="919388" y="713344"/>
                  <a:pt x="905328" y="718457"/>
                </a:cubicBezTo>
                <a:cubicBezTo>
                  <a:pt x="879357" y="727901"/>
                  <a:pt x="855152" y="741820"/>
                  <a:pt x="829128" y="751114"/>
                </a:cubicBezTo>
                <a:cubicBezTo>
                  <a:pt x="779391" y="768877"/>
                  <a:pt x="715991" y="780329"/>
                  <a:pt x="665842" y="794657"/>
                </a:cubicBezTo>
                <a:lnTo>
                  <a:pt x="589642" y="816428"/>
                </a:lnTo>
                <a:cubicBezTo>
                  <a:pt x="560730" y="824138"/>
                  <a:pt x="531327" y="829980"/>
                  <a:pt x="502556" y="838200"/>
                </a:cubicBezTo>
                <a:cubicBezTo>
                  <a:pt x="480490" y="844505"/>
                  <a:pt x="459798" y="855742"/>
                  <a:pt x="437242" y="859971"/>
                </a:cubicBezTo>
                <a:cubicBezTo>
                  <a:pt x="401400" y="866691"/>
                  <a:pt x="364671" y="867228"/>
                  <a:pt x="328385" y="870857"/>
                </a:cubicBezTo>
                <a:cubicBezTo>
                  <a:pt x="203067" y="866215"/>
                  <a:pt x="44400" y="952198"/>
                  <a:pt x="23585" y="827314"/>
                </a:cubicBezTo>
                <a:cubicBezTo>
                  <a:pt x="21795" y="816576"/>
                  <a:pt x="3628" y="814614"/>
                  <a:pt x="1814" y="805543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Perpetua"/>
              <a:ea typeface="+mn-ea"/>
            </a:endParaRPr>
          </a:p>
        </p:txBody>
      </p:sp>
      <p:sp>
        <p:nvSpPr>
          <p:cNvPr id="20" name="Freeform 11"/>
          <p:cNvSpPr>
            <a:spLocks noChangeAspect="1"/>
          </p:cNvSpPr>
          <p:nvPr/>
        </p:nvSpPr>
        <p:spPr bwMode="auto">
          <a:xfrm>
            <a:off x="5372309" y="2391696"/>
            <a:ext cx="1988862" cy="1028968"/>
          </a:xfrm>
          <a:custGeom>
            <a:avLst/>
            <a:gdLst>
              <a:gd name="T0" fmla="*/ 173998 w 978629"/>
              <a:gd name="T1" fmla="*/ 642661 h 764192"/>
              <a:gd name="T2" fmla="*/ 1501030 w 978629"/>
              <a:gd name="T3" fmla="*/ 193284 h 764192"/>
              <a:gd name="T4" fmla="*/ 1677967 w 978629"/>
              <a:gd name="T5" fmla="*/ 115133 h 764192"/>
              <a:gd name="T6" fmla="*/ 1795926 w 978629"/>
              <a:gd name="T7" fmla="*/ 56518 h 764192"/>
              <a:gd name="T8" fmla="*/ 1913885 w 978629"/>
              <a:gd name="T9" fmla="*/ 17442 h 764192"/>
              <a:gd name="T10" fmla="*/ 2267758 w 978629"/>
              <a:gd name="T11" fmla="*/ 95595 h 764192"/>
              <a:gd name="T12" fmla="*/ 2415207 w 978629"/>
              <a:gd name="T13" fmla="*/ 115133 h 764192"/>
              <a:gd name="T14" fmla="*/ 2503676 w 978629"/>
              <a:gd name="T15" fmla="*/ 134670 h 764192"/>
              <a:gd name="T16" fmla="*/ 2533166 w 978629"/>
              <a:gd name="T17" fmla="*/ 779428 h 764192"/>
              <a:gd name="T18" fmla="*/ 2562654 w 978629"/>
              <a:gd name="T19" fmla="*/ 857580 h 764192"/>
              <a:gd name="T20" fmla="*/ 2621635 w 978629"/>
              <a:gd name="T21" fmla="*/ 955270 h 764192"/>
              <a:gd name="T22" fmla="*/ 2651125 w 978629"/>
              <a:gd name="T23" fmla="*/ 1013884 h 764192"/>
              <a:gd name="T24" fmla="*/ 2592144 w 978629"/>
              <a:gd name="T25" fmla="*/ 1111575 h 764192"/>
              <a:gd name="T26" fmla="*/ 2415207 w 978629"/>
              <a:gd name="T27" fmla="*/ 1248341 h 764192"/>
              <a:gd name="T28" fmla="*/ 2326739 w 978629"/>
              <a:gd name="T29" fmla="*/ 1306955 h 764192"/>
              <a:gd name="T30" fmla="*/ 2208780 w 978629"/>
              <a:gd name="T31" fmla="*/ 1326494 h 764192"/>
              <a:gd name="T32" fmla="*/ 1795926 w 978629"/>
              <a:gd name="T33" fmla="*/ 1365569 h 764192"/>
              <a:gd name="T34" fmla="*/ 763789 w 978629"/>
              <a:gd name="T35" fmla="*/ 1346033 h 764192"/>
              <a:gd name="T36" fmla="*/ 675321 w 978629"/>
              <a:gd name="T37" fmla="*/ 1306955 h 764192"/>
              <a:gd name="T38" fmla="*/ 557362 w 978629"/>
              <a:gd name="T39" fmla="*/ 1287417 h 764192"/>
              <a:gd name="T40" fmla="*/ 409913 w 978629"/>
              <a:gd name="T41" fmla="*/ 1189727 h 764192"/>
              <a:gd name="T42" fmla="*/ 173998 w 978629"/>
              <a:gd name="T43" fmla="*/ 1013884 h 764192"/>
              <a:gd name="T44" fmla="*/ 26548 w 978629"/>
              <a:gd name="T45" fmla="*/ 838042 h 764192"/>
              <a:gd name="T46" fmla="*/ 144507 w 978629"/>
              <a:gd name="T47" fmla="*/ 623123 h 764192"/>
              <a:gd name="T48" fmla="*/ 173998 w 978629"/>
              <a:gd name="T49" fmla="*/ 642661 h 7641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78629" h="764192">
                <a:moveTo>
                  <a:pt x="64229" y="358061"/>
                </a:moveTo>
                <a:cubicBezTo>
                  <a:pt x="246740" y="297222"/>
                  <a:pt x="287018" y="285732"/>
                  <a:pt x="554086" y="107689"/>
                </a:cubicBezTo>
                <a:cubicBezTo>
                  <a:pt x="575857" y="93175"/>
                  <a:pt x="597964" y="79152"/>
                  <a:pt x="619400" y="64147"/>
                </a:cubicBezTo>
                <a:cubicBezTo>
                  <a:pt x="634263" y="53743"/>
                  <a:pt x="647558" y="41105"/>
                  <a:pt x="662943" y="31489"/>
                </a:cubicBezTo>
                <a:cubicBezTo>
                  <a:pt x="676704" y="22888"/>
                  <a:pt x="691972" y="16975"/>
                  <a:pt x="706486" y="9718"/>
                </a:cubicBezTo>
                <a:cubicBezTo>
                  <a:pt x="832588" y="34939"/>
                  <a:pt x="677330" y="0"/>
                  <a:pt x="837114" y="53261"/>
                </a:cubicBezTo>
                <a:cubicBezTo>
                  <a:pt x="854667" y="59112"/>
                  <a:pt x="873593" y="59660"/>
                  <a:pt x="891543" y="64147"/>
                </a:cubicBezTo>
                <a:cubicBezTo>
                  <a:pt x="902675" y="66930"/>
                  <a:pt x="913314" y="71404"/>
                  <a:pt x="924200" y="75032"/>
                </a:cubicBezTo>
                <a:cubicBezTo>
                  <a:pt x="927829" y="194775"/>
                  <a:pt x="928620" y="314638"/>
                  <a:pt x="935086" y="434261"/>
                </a:cubicBezTo>
                <a:cubicBezTo>
                  <a:pt x="935894" y="449200"/>
                  <a:pt x="941240" y="463611"/>
                  <a:pt x="945971" y="477804"/>
                </a:cubicBezTo>
                <a:cubicBezTo>
                  <a:pt x="952150" y="496342"/>
                  <a:pt x="960882" y="513936"/>
                  <a:pt x="967743" y="532232"/>
                </a:cubicBezTo>
                <a:cubicBezTo>
                  <a:pt x="971772" y="542976"/>
                  <a:pt x="975000" y="554003"/>
                  <a:pt x="978629" y="564889"/>
                </a:cubicBezTo>
                <a:cubicBezTo>
                  <a:pt x="971372" y="583032"/>
                  <a:pt x="967696" y="603059"/>
                  <a:pt x="956857" y="619318"/>
                </a:cubicBezTo>
                <a:cubicBezTo>
                  <a:pt x="938300" y="647153"/>
                  <a:pt x="913922" y="670652"/>
                  <a:pt x="891543" y="695518"/>
                </a:cubicBezTo>
                <a:cubicBezTo>
                  <a:pt x="881245" y="706961"/>
                  <a:pt x="872252" y="720537"/>
                  <a:pt x="858886" y="728175"/>
                </a:cubicBezTo>
                <a:cubicBezTo>
                  <a:pt x="845896" y="735598"/>
                  <a:pt x="829728" y="734951"/>
                  <a:pt x="815343" y="739061"/>
                </a:cubicBezTo>
                <a:cubicBezTo>
                  <a:pt x="727387" y="764192"/>
                  <a:pt x="854459" y="743423"/>
                  <a:pt x="662943" y="760832"/>
                </a:cubicBezTo>
                <a:cubicBezTo>
                  <a:pt x="535943" y="757204"/>
                  <a:pt x="408601" y="759946"/>
                  <a:pt x="281943" y="749947"/>
                </a:cubicBezTo>
                <a:cubicBezTo>
                  <a:pt x="268901" y="748917"/>
                  <a:pt x="261311" y="733329"/>
                  <a:pt x="249286" y="728175"/>
                </a:cubicBezTo>
                <a:cubicBezTo>
                  <a:pt x="235535" y="722281"/>
                  <a:pt x="220257" y="720918"/>
                  <a:pt x="205743" y="717289"/>
                </a:cubicBezTo>
                <a:cubicBezTo>
                  <a:pt x="142849" y="675361"/>
                  <a:pt x="199694" y="719304"/>
                  <a:pt x="151314" y="662861"/>
                </a:cubicBezTo>
                <a:cubicBezTo>
                  <a:pt x="87126" y="587976"/>
                  <a:pt x="125366" y="652227"/>
                  <a:pt x="64229" y="564889"/>
                </a:cubicBezTo>
                <a:cubicBezTo>
                  <a:pt x="40302" y="530708"/>
                  <a:pt x="27933" y="503184"/>
                  <a:pt x="9800" y="466918"/>
                </a:cubicBezTo>
                <a:cubicBezTo>
                  <a:pt x="22596" y="364556"/>
                  <a:pt x="0" y="400518"/>
                  <a:pt x="53343" y="347175"/>
                </a:cubicBezTo>
                <a:lnTo>
                  <a:pt x="64229" y="358061"/>
                </a:lnTo>
                <a:close/>
              </a:path>
            </a:pathLst>
          </a:custGeom>
          <a:solidFill>
            <a:srgbClr val="D99694">
              <a:alpha val="50195"/>
            </a:srgbClr>
          </a:solidFill>
          <a:ln w="12700">
            <a:solidFill>
              <a:srgbClr val="953735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Perpetua"/>
              <a:ea typeface="+mn-ea"/>
            </a:endParaRPr>
          </a:p>
        </p:txBody>
      </p:sp>
      <p:cxnSp>
        <p:nvCxnSpPr>
          <p:cNvPr id="24" name="Line 12"/>
          <p:cNvCxnSpPr>
            <a:cxnSpLocks noChangeShapeType="1"/>
          </p:cNvCxnSpPr>
          <p:nvPr/>
        </p:nvCxnSpPr>
        <p:spPr bwMode="auto">
          <a:xfrm>
            <a:off x="2342569" y="2628692"/>
            <a:ext cx="457319" cy="342989"/>
          </a:xfrm>
          <a:prstGeom prst="line">
            <a:avLst/>
          </a:prstGeom>
          <a:noFill/>
          <a:ln w="38100" cap="rnd">
            <a:solidFill>
              <a:srgbClr val="F2F2F2"/>
            </a:solidFill>
            <a:round/>
            <a:headEnd type="oval" w="med" len="med"/>
            <a:tailEnd type="oval" w="med" len="med"/>
          </a:ln>
        </p:spPr>
      </p:cxnSp>
      <p:sp>
        <p:nvSpPr>
          <p:cNvPr id="26" name="Text Box 13"/>
          <p:cNvSpPr txBox="1"/>
          <p:nvPr/>
        </p:nvSpPr>
        <p:spPr>
          <a:xfrm>
            <a:off x="1485096" y="3429001"/>
            <a:ext cx="231441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FF0000"/>
                </a:solidFill>
                <a:latin typeface="Perpetua"/>
                <a:ea typeface="+mn-ea"/>
              </a:rPr>
              <a:t>Centroid</a:t>
            </a:r>
            <a:r>
              <a:rPr lang="en-US" sz="1600" dirty="0">
                <a:solidFill>
                  <a:srgbClr val="FF0000"/>
                </a:solidFill>
                <a:latin typeface="Perpetua"/>
                <a:ea typeface="+mn-ea"/>
              </a:rPr>
              <a:t> Distance</a:t>
            </a:r>
            <a:r>
              <a:rPr lang="en-US" sz="1600" dirty="0">
                <a:solidFill>
                  <a:srgbClr val="FFC000"/>
                </a:solidFill>
                <a:latin typeface="Perpetua"/>
                <a:ea typeface="+mn-ea"/>
              </a:rPr>
              <a:t>:  </a:t>
            </a:r>
            <a:r>
              <a:rPr lang="en-US" sz="1600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Provides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a quantitative sense of spatial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Displacement.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FF0000"/>
                </a:solidFill>
                <a:latin typeface="Perpetua"/>
                <a:ea typeface="+mn-ea"/>
              </a:rPr>
              <a:t>Small is good</a:t>
            </a:r>
          </a:p>
        </p:txBody>
      </p:sp>
      <p:sp>
        <p:nvSpPr>
          <p:cNvPr id="27" name="Text Box 14"/>
          <p:cNvSpPr txBox="1"/>
          <p:nvPr/>
        </p:nvSpPr>
        <p:spPr>
          <a:xfrm>
            <a:off x="1356801" y="1656890"/>
            <a:ext cx="90922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Forecast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Field</a:t>
            </a:r>
          </a:p>
        </p:txBody>
      </p:sp>
      <p:sp>
        <p:nvSpPr>
          <p:cNvPr id="28" name="Text Box 15"/>
          <p:cNvSpPr txBox="1"/>
          <p:nvPr/>
        </p:nvSpPr>
        <p:spPr>
          <a:xfrm>
            <a:off x="6938093" y="1599725"/>
            <a:ext cx="10176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Observed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Field</a:t>
            </a:r>
          </a:p>
        </p:txBody>
      </p:sp>
      <p:cxnSp>
        <p:nvCxnSpPr>
          <p:cNvPr id="30" name="Line 16"/>
          <p:cNvCxnSpPr>
            <a:cxnSpLocks noChangeShapeType="1"/>
            <a:stCxn id="19" idx="8"/>
            <a:endCxn id="19" idx="24"/>
          </p:cNvCxnSpPr>
          <p:nvPr/>
        </p:nvCxnSpPr>
        <p:spPr bwMode="auto">
          <a:xfrm flipH="1">
            <a:off x="5282988" y="2057043"/>
            <a:ext cx="1386249" cy="971803"/>
          </a:xfrm>
          <a:prstGeom prst="line">
            <a:avLst/>
          </a:prstGeom>
          <a:noFill/>
          <a:ln w="9525">
            <a:solidFill>
              <a:srgbClr val="39659B"/>
            </a:solidFill>
            <a:round/>
            <a:headEnd/>
            <a:tailEnd/>
          </a:ln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857824" y="1991542"/>
            <a:ext cx="2572420" cy="1314792"/>
            <a:chOff x="4953000" y="1513114"/>
            <a:chExt cx="3429000" cy="1752599"/>
          </a:xfrm>
        </p:grpSpPr>
        <p:cxnSp>
          <p:nvCxnSpPr>
            <p:cNvPr id="32" name="Line 24"/>
            <p:cNvCxnSpPr>
              <a:cxnSpLocks noChangeShapeType="1"/>
            </p:cNvCxnSpPr>
            <p:nvPr/>
          </p:nvCxnSpPr>
          <p:spPr bwMode="auto">
            <a:xfrm rot="10800000" flipV="1">
              <a:off x="5105400" y="1513114"/>
              <a:ext cx="2438400" cy="17525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5" name="Line 25"/>
            <p:cNvCxnSpPr>
              <a:cxnSpLocks noChangeShapeType="1"/>
            </p:cNvCxnSpPr>
            <p:nvPr/>
          </p:nvCxnSpPr>
          <p:spPr bwMode="auto">
            <a:xfrm rot="10800000" flipV="1">
              <a:off x="4953000" y="2503713"/>
              <a:ext cx="3429000" cy="609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41" name="Text Box 18"/>
          <p:cNvSpPr txBox="1"/>
          <p:nvPr/>
        </p:nvSpPr>
        <p:spPr>
          <a:xfrm>
            <a:off x="5363972" y="3543330"/>
            <a:ext cx="2713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Perpetua"/>
                <a:ea typeface="+mn-ea"/>
              </a:rPr>
              <a:t>Axis Angle:</a:t>
            </a:r>
            <a:r>
              <a:rPr lang="en-US" sz="1600" dirty="0">
                <a:solidFill>
                  <a:srgbClr val="FFC000"/>
                </a:solidFill>
                <a:latin typeface="Perpetua"/>
                <a:ea typeface="+mn-ea"/>
              </a:rPr>
              <a:t>  </a:t>
            </a:r>
            <a:r>
              <a:rPr lang="en-US" sz="1600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Provides </a:t>
            </a:r>
            <a:r>
              <a:rPr lang="en-US" sz="1600" dirty="0" smtClean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an objective </a:t>
            </a:r>
            <a:r>
              <a:rPr lang="en-US" sz="1600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measure of </a:t>
            </a:r>
            <a:r>
              <a:rPr lang="en-US" sz="1600" dirty="0" smtClean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how well </a:t>
            </a:r>
            <a:r>
              <a:rPr lang="en-US" sz="1600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the objects are aligned</a:t>
            </a:r>
            <a:r>
              <a:rPr lang="en-US" sz="1600" dirty="0" smtClean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. </a:t>
            </a:r>
            <a:r>
              <a:rPr lang="en-US" sz="1600" b="1" i="1" dirty="0" smtClean="0">
                <a:solidFill>
                  <a:srgbClr val="FF0000"/>
                </a:solidFill>
                <a:latin typeface="Perpetua"/>
                <a:ea typeface="+mn-ea"/>
              </a:rPr>
              <a:t>Small </a:t>
            </a:r>
            <a:r>
              <a:rPr lang="en-US" sz="1600" b="1" i="1" dirty="0">
                <a:solidFill>
                  <a:srgbClr val="FF0000"/>
                </a:solidFill>
                <a:latin typeface="Perpetua"/>
                <a:ea typeface="+mn-ea"/>
              </a:rPr>
              <a:t>is good</a:t>
            </a:r>
          </a:p>
        </p:txBody>
      </p:sp>
      <p:sp>
        <p:nvSpPr>
          <p:cNvPr id="42" name="Text Box 19"/>
          <p:cNvSpPr txBox="1"/>
          <p:nvPr/>
        </p:nvSpPr>
        <p:spPr>
          <a:xfrm>
            <a:off x="5029319" y="4700919"/>
            <a:ext cx="241155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Perpetua"/>
                <a:ea typeface="+mn-ea"/>
              </a:rPr>
              <a:t>Area Ratio</a:t>
            </a:r>
            <a:r>
              <a:rPr lang="en-US" sz="1600" dirty="0">
                <a:solidFill>
                  <a:srgbClr val="FFC000"/>
                </a:solidFill>
                <a:latin typeface="Perpetua"/>
                <a:ea typeface="+mn-ea"/>
              </a:rPr>
              <a:t>:  </a:t>
            </a:r>
            <a:r>
              <a:rPr lang="en-US" sz="1600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Provides 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objective measure  of whether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there is an over- or under-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>
                    <a:lumMod val="95000"/>
                  </a:prstClr>
                </a:solidFill>
                <a:latin typeface="Perpetua"/>
                <a:ea typeface="+mn-ea"/>
              </a:rPr>
              <a:t>prediction of areal extent.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FF0000"/>
                </a:solidFill>
                <a:latin typeface="Perpetua"/>
                <a:ea typeface="+mn-ea"/>
              </a:rPr>
              <a:t>Close to 1 is good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427931" y="4419601"/>
            <a:ext cx="2720513" cy="1234349"/>
            <a:chOff x="381000" y="4749459"/>
            <a:chExt cx="3625804" cy="1645371"/>
          </a:xfrm>
        </p:grpSpPr>
        <p:sp>
          <p:nvSpPr>
            <p:cNvPr id="44053" name="Text Box 21"/>
            <p:cNvSpPr txBox="1">
              <a:spLocks noChangeArrowheads="1"/>
            </p:cNvSpPr>
            <p:nvPr/>
          </p:nvSpPr>
          <p:spPr bwMode="auto">
            <a:xfrm>
              <a:off x="2901734" y="4749459"/>
              <a:ext cx="654004" cy="69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prstClr val="white"/>
                  </a:solidFill>
                  <a:latin typeface="Perpetua"/>
                  <a:ea typeface="+mn-ea"/>
                </a:rPr>
                <a:t>Obs</a:t>
              </a:r>
              <a:endParaRPr lang="en-US" sz="1400" dirty="0">
                <a:solidFill>
                  <a:prstClr val="white"/>
                </a:solidFill>
                <a:latin typeface="Perpetua"/>
                <a:ea typeface="+mn-ea"/>
              </a:endParaRPr>
            </a:p>
            <a:p>
              <a:r>
                <a:rPr lang="en-US" sz="1400" dirty="0">
                  <a:solidFill>
                    <a:prstClr val="white"/>
                  </a:solidFill>
                  <a:latin typeface="Perpetua"/>
                  <a:ea typeface="+mn-ea"/>
                </a:rPr>
                <a:t>Area</a:t>
              </a:r>
            </a:p>
          </p:txBody>
        </p:sp>
        <p:sp>
          <p:nvSpPr>
            <p:cNvPr id="44054" name="Text Box 22"/>
            <p:cNvSpPr txBox="1">
              <a:spLocks noChangeArrowheads="1"/>
            </p:cNvSpPr>
            <p:nvPr/>
          </p:nvSpPr>
          <p:spPr bwMode="auto">
            <a:xfrm>
              <a:off x="3352800" y="5648978"/>
              <a:ext cx="654004" cy="697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prstClr val="white"/>
                  </a:solidFill>
                  <a:latin typeface="Perpetua"/>
                  <a:ea typeface="+mn-ea"/>
                </a:rPr>
                <a:t>Fcst</a:t>
              </a:r>
              <a:endParaRPr lang="en-US" sz="1400" dirty="0">
                <a:solidFill>
                  <a:prstClr val="white"/>
                </a:solidFill>
                <a:latin typeface="Perpetua"/>
                <a:ea typeface="+mn-ea"/>
              </a:endParaRPr>
            </a:p>
            <a:p>
              <a:r>
                <a:rPr lang="en-US" sz="1400" dirty="0">
                  <a:solidFill>
                    <a:prstClr val="white"/>
                  </a:solidFill>
                  <a:latin typeface="Perpetua"/>
                  <a:ea typeface="+mn-ea"/>
                </a:rPr>
                <a:t>Area</a:t>
              </a:r>
            </a:p>
          </p:txBody>
        </p:sp>
        <p:sp>
          <p:nvSpPr>
            <p:cNvPr id="44055" name="Text Box 23"/>
            <p:cNvSpPr txBox="1">
              <a:spLocks noChangeArrowheads="1"/>
            </p:cNvSpPr>
            <p:nvPr/>
          </p:nvSpPr>
          <p:spPr bwMode="auto">
            <a:xfrm>
              <a:off x="381000" y="5410200"/>
              <a:ext cx="1538484" cy="984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Perpetua"/>
                  <a:ea typeface="+mn-ea"/>
                </a:rPr>
                <a:t>Area Ratio</a:t>
              </a:r>
              <a:r>
                <a:rPr lang="en-US" sz="1400" b="1" dirty="0">
                  <a:solidFill>
                    <a:srgbClr val="FFC000"/>
                  </a:solidFill>
                  <a:latin typeface="Perpetua"/>
                  <a:ea typeface="+mn-ea"/>
                </a:rPr>
                <a:t> </a:t>
              </a:r>
              <a:r>
                <a:rPr lang="en-US" sz="1400" b="1" dirty="0">
                  <a:solidFill>
                    <a:prstClr val="white"/>
                  </a:solidFill>
                  <a:latin typeface="Perpetua"/>
                  <a:ea typeface="+mn-ea"/>
                </a:rPr>
                <a:t>=</a:t>
              </a:r>
            </a:p>
            <a:p>
              <a:r>
                <a:rPr lang="en-US" sz="1400" b="1" u="sng" dirty="0" err="1">
                  <a:solidFill>
                    <a:prstClr val="white"/>
                  </a:solidFill>
                  <a:latin typeface="Perpetua"/>
                  <a:ea typeface="+mn-ea"/>
                </a:rPr>
                <a:t>Fcst</a:t>
              </a:r>
              <a:r>
                <a:rPr lang="en-US" sz="1400" b="1" u="sng" dirty="0">
                  <a:solidFill>
                    <a:prstClr val="white"/>
                  </a:solidFill>
                  <a:latin typeface="Perpetua"/>
                  <a:ea typeface="+mn-ea"/>
                </a:rPr>
                <a:t> Area</a:t>
              </a:r>
            </a:p>
            <a:p>
              <a:r>
                <a:rPr lang="en-US" sz="1400" b="1" dirty="0" err="1">
                  <a:solidFill>
                    <a:prstClr val="white"/>
                  </a:solidFill>
                  <a:latin typeface="Perpetua"/>
                  <a:ea typeface="+mn-ea"/>
                </a:rPr>
                <a:t>Obs</a:t>
              </a:r>
              <a:r>
                <a:rPr lang="en-US" sz="1400" b="1" dirty="0">
                  <a:solidFill>
                    <a:prstClr val="white"/>
                  </a:solidFill>
                  <a:latin typeface="Perpetua"/>
                  <a:ea typeface="+mn-ea"/>
                </a:rPr>
                <a:t> Area</a:t>
              </a:r>
            </a:p>
          </p:txBody>
        </p:sp>
      </p:grpSp>
      <p:sp>
        <p:nvSpPr>
          <p:cNvPr id="31" name="Oval 6"/>
          <p:cNvSpPr/>
          <p:nvPr/>
        </p:nvSpPr>
        <p:spPr>
          <a:xfrm>
            <a:off x="1517255" y="1048797"/>
            <a:ext cx="571649" cy="571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User-focused forecast evaluation approaches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level</a:t>
            </a:r>
          </a:p>
          <a:p>
            <a:pPr lvl="1"/>
            <a:r>
              <a:rPr lang="en-US" dirty="0" smtClean="0"/>
              <a:t>Ask what are the </a:t>
            </a:r>
            <a:r>
              <a:rPr lang="en-US" b="1" i="1" dirty="0" smtClean="0"/>
              <a:t>questions</a:t>
            </a:r>
            <a:r>
              <a:rPr lang="en-US" dirty="0" smtClean="0"/>
              <a:t> of interest (not just the variables to be verified)</a:t>
            </a:r>
          </a:p>
          <a:p>
            <a:pPr lvl="1"/>
            <a:r>
              <a:rPr lang="en-US" dirty="0" smtClean="0"/>
              <a:t>Identify a </a:t>
            </a:r>
            <a:r>
              <a:rPr lang="en-US" b="1" i="1" dirty="0" smtClean="0"/>
              <a:t>suite</a:t>
            </a:r>
            <a:r>
              <a:rPr lang="en-US" dirty="0" smtClean="0"/>
              <a:t> of methods/metrics to answer the questions of interest</a:t>
            </a:r>
          </a:p>
          <a:p>
            <a:r>
              <a:rPr lang="en-US" dirty="0" smtClean="0"/>
              <a:t>Moderate level</a:t>
            </a:r>
          </a:p>
          <a:p>
            <a:pPr lvl="1"/>
            <a:r>
              <a:rPr lang="en-US" dirty="0" smtClean="0"/>
              <a:t>Apply diagnostic approaches that use “event-based” approaches (spatial and temporal events)</a:t>
            </a:r>
          </a:p>
          <a:p>
            <a:r>
              <a:rPr lang="en-US" dirty="0" smtClean="0"/>
              <a:t>Highest level</a:t>
            </a:r>
          </a:p>
          <a:p>
            <a:pPr lvl="1"/>
            <a:r>
              <a:rPr lang="en-US" dirty="0" smtClean="0"/>
              <a:t>Evaluate usefulness or value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ISES Verification Workshop, 11 April 2015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371600"/>
            <a:ext cx="8610600" cy="381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67" y="302070"/>
            <a:ext cx="8574733" cy="811908"/>
          </a:xfrm>
        </p:spPr>
        <p:txBody>
          <a:bodyPr>
            <a:noAutofit/>
          </a:bodyPr>
          <a:lstStyle/>
          <a:p>
            <a:pPr algn="ctr"/>
            <a:r>
              <a:rPr lang="en-US" sz="2101" dirty="0"/>
              <a:t>6hr Accumulated </a:t>
            </a:r>
            <a:r>
              <a:rPr lang="en-US" sz="2101" dirty="0" smtClean="0"/>
              <a:t>Precipitation Near </a:t>
            </a:r>
            <a:r>
              <a:rPr lang="en-US" sz="2101" dirty="0"/>
              <a:t>Peak (90</a:t>
            </a:r>
            <a:r>
              <a:rPr lang="en-US" sz="2101" baseline="30000" dirty="0"/>
              <a:t>th</a:t>
            </a:r>
            <a:r>
              <a:rPr lang="en-US" sz="2101" dirty="0" smtClean="0"/>
              <a:t>%)</a:t>
            </a:r>
            <a:br>
              <a:rPr lang="en-US" sz="2101" dirty="0" smtClean="0"/>
            </a:br>
            <a:r>
              <a:rPr lang="en-US" sz="2101" dirty="0" smtClean="0"/>
              <a:t>Intensity Difference (</a:t>
            </a:r>
            <a:r>
              <a:rPr lang="en-US" sz="2101" dirty="0" err="1" smtClean="0"/>
              <a:t>Fcst</a:t>
            </a:r>
            <a:r>
              <a:rPr lang="en-US" sz="2101" dirty="0" smtClean="0"/>
              <a:t> – </a:t>
            </a:r>
            <a:r>
              <a:rPr lang="en-US" sz="2101" dirty="0" err="1" smtClean="0"/>
              <a:t>Obs</a:t>
            </a:r>
            <a:r>
              <a:rPr lang="en-US" sz="2101" dirty="0" smtClean="0"/>
              <a:t>)</a:t>
            </a:r>
            <a:endParaRPr lang="en-US" sz="2101" dirty="0"/>
          </a:p>
        </p:txBody>
      </p:sp>
      <p:pic>
        <p:nvPicPr>
          <p:cNvPr id="3" name="Picture 2" descr="ams_med-P90diff-apcp06_ge0.5_BOX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8" r="5194"/>
          <a:stretch/>
        </p:blipFill>
        <p:spPr>
          <a:xfrm>
            <a:off x="1885250" y="1447800"/>
            <a:ext cx="6953950" cy="520948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438400" y="3429000"/>
            <a:ext cx="6248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97428" y="1981200"/>
            <a:ext cx="433965" cy="312297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    Difference(P90 </a:t>
            </a:r>
            <a:r>
              <a:rPr lang="en-US" dirty="0" err="1"/>
              <a:t>Fcst</a:t>
            </a:r>
            <a:r>
              <a:rPr lang="en-US" dirty="0"/>
              <a:t> – P90 </a:t>
            </a:r>
            <a:r>
              <a:rPr lang="en-US" dirty="0" err="1"/>
              <a:t>Obs</a:t>
            </a:r>
            <a:r>
              <a:rPr lang="en-US" dirty="0"/>
              <a:t>)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571" y="1749915"/>
            <a:ext cx="1398140" cy="653256"/>
          </a:xfrm>
          <a:prstGeom prst="rect">
            <a:avLst/>
          </a:prstGeom>
          <a:solidFill>
            <a:srgbClr val="0000FF">
              <a:alpha val="42000"/>
            </a:srgbClr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50" b="1" dirty="0"/>
              <a:t>High Resolution</a:t>
            </a:r>
          </a:p>
          <a:p>
            <a:pPr>
              <a:lnSpc>
                <a:spcPct val="90000"/>
              </a:lnSpc>
            </a:pPr>
            <a:r>
              <a:rPr lang="en-US" sz="1350" b="1" dirty="0"/>
              <a:t>Deterministic</a:t>
            </a:r>
          </a:p>
          <a:p>
            <a:pPr>
              <a:lnSpc>
                <a:spcPct val="90000"/>
              </a:lnSpc>
            </a:pPr>
            <a:r>
              <a:rPr lang="en-US" sz="1350" b="1" dirty="0"/>
              <a:t>Does Fairly Well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089" y="2572134"/>
            <a:ext cx="1398140" cy="653256"/>
          </a:xfrm>
          <a:prstGeom prst="rect">
            <a:avLst/>
          </a:prstGeom>
          <a:solidFill>
            <a:srgbClr val="999966">
              <a:alpha val="57000"/>
            </a:srgbClr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50" b="1" dirty="0"/>
              <a:t>High Resolution</a:t>
            </a:r>
          </a:p>
          <a:p>
            <a:pPr>
              <a:lnSpc>
                <a:spcPct val="90000"/>
              </a:lnSpc>
            </a:pPr>
            <a:r>
              <a:rPr lang="en-US" sz="1350" b="1" dirty="0"/>
              <a:t>Ensemble Mean</a:t>
            </a:r>
          </a:p>
          <a:p>
            <a:pPr>
              <a:lnSpc>
                <a:spcPct val="90000"/>
              </a:lnSpc>
            </a:pPr>
            <a:r>
              <a:rPr lang="en-US" sz="1350" b="1" dirty="0" err="1"/>
              <a:t>Underpredicts</a:t>
            </a:r>
            <a:endParaRPr lang="en-US" sz="13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8088" y="3466384"/>
            <a:ext cx="1480598" cy="653256"/>
          </a:xfrm>
          <a:prstGeom prst="rect">
            <a:avLst/>
          </a:prstGeom>
          <a:solidFill>
            <a:srgbClr val="00FF00">
              <a:alpha val="57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50" b="1" dirty="0" err="1"/>
              <a:t>Mesoscale</a:t>
            </a:r>
            <a:endParaRPr lang="en-US" sz="1350" b="1" dirty="0"/>
          </a:p>
          <a:p>
            <a:pPr>
              <a:lnSpc>
                <a:spcPct val="90000"/>
              </a:lnSpc>
            </a:pPr>
            <a:r>
              <a:rPr lang="en-US" sz="1350" b="1" dirty="0"/>
              <a:t>Deterministic</a:t>
            </a:r>
          </a:p>
          <a:p>
            <a:pPr>
              <a:lnSpc>
                <a:spcPct val="90000"/>
              </a:lnSpc>
            </a:pPr>
            <a:r>
              <a:rPr lang="en-US" sz="1350" b="1" dirty="0" err="1"/>
              <a:t>Underpredicts</a:t>
            </a:r>
            <a:endParaRPr lang="en-US" sz="13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265170"/>
            <a:ext cx="1480598" cy="840230"/>
          </a:xfrm>
          <a:prstGeom prst="rect">
            <a:avLst/>
          </a:prstGeom>
          <a:solidFill>
            <a:srgbClr val="FF00FF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50" b="1" dirty="0" err="1"/>
              <a:t>Mesoscale</a:t>
            </a:r>
            <a:endParaRPr lang="en-US" sz="1350" b="1" dirty="0"/>
          </a:p>
          <a:p>
            <a:pPr>
              <a:lnSpc>
                <a:spcPct val="90000"/>
              </a:lnSpc>
            </a:pPr>
            <a:r>
              <a:rPr lang="en-US" sz="1350" b="1" dirty="0"/>
              <a:t>Ensemble</a:t>
            </a:r>
          </a:p>
          <a:p>
            <a:pPr>
              <a:lnSpc>
                <a:spcPct val="90000"/>
              </a:lnSpc>
            </a:pPr>
            <a:r>
              <a:rPr lang="en-US" sz="1350" b="1" dirty="0" err="1"/>
              <a:t>Underpredicts</a:t>
            </a:r>
            <a:endParaRPr lang="en-US" sz="1350" b="1" dirty="0"/>
          </a:p>
          <a:p>
            <a:pPr>
              <a:lnSpc>
                <a:spcPct val="90000"/>
              </a:lnSpc>
            </a:pPr>
            <a:r>
              <a:rPr lang="en-US" sz="1350" b="1" dirty="0"/>
              <a:t>the most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3956" y="1600200"/>
            <a:ext cx="126624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Overforecast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5010427"/>
            <a:ext cx="137185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Underforecast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Time DOMAIN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X, Y, Time</a:t>
            </a:r>
          </a:p>
          <a:p>
            <a:r>
              <a:rPr lang="en-US" dirty="0" smtClean="0"/>
              <a:t>Great tool for high temporal resolution to look at forecast consistency and evolution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5042162" cy="329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2707043"/>
            <a:ext cx="3428999" cy="44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5638800" cy="228600"/>
          </a:xfrm>
        </p:spPr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 verification libraries</a:t>
            </a:r>
          </a:p>
          <a:p>
            <a:pPr lvl="1"/>
            <a:r>
              <a:rPr lang="en-US" dirty="0" smtClean="0"/>
              <a:t>Traditional and spatial</a:t>
            </a:r>
          </a:p>
          <a:p>
            <a:pPr lvl="1"/>
            <a:r>
              <a:rPr lang="en-US" dirty="0"/>
              <a:t>Freely available statistic </a:t>
            </a:r>
            <a:r>
              <a:rPr lang="en-US" dirty="0" smtClean="0"/>
              <a:t>package</a:t>
            </a:r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smtClean="0"/>
              <a:t>Evaluation Tools (MET)</a:t>
            </a:r>
          </a:p>
          <a:p>
            <a:pPr lvl="1"/>
            <a:r>
              <a:rPr lang="en-US" dirty="0" smtClean="0"/>
              <a:t>Available at </a:t>
            </a:r>
            <a:r>
              <a:rPr lang="en-US" dirty="0" smtClean="0">
                <a:hlinkClick r:id="rId2"/>
              </a:rPr>
              <a:t>http://www.dtcenter.org/met/users/</a:t>
            </a:r>
            <a:endParaRPr lang="en-US" dirty="0" smtClean="0"/>
          </a:p>
          <a:p>
            <a:pPr lvl="1"/>
            <a:r>
              <a:rPr lang="en-US" dirty="0" smtClean="0"/>
              <a:t>Implemented and supported by the Developmental Testbed Center and staff at the </a:t>
            </a:r>
            <a:r>
              <a:rPr lang="en-US" dirty="0" smtClean="0"/>
              <a:t>Joint Numerical Testbed Program at NCAR/RAL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0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verification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1981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 is available </a:t>
            </a:r>
            <a:r>
              <a:rPr lang="en-US" dirty="0"/>
              <a:t>at http://www.r-project.org/</a:t>
            </a:r>
            <a:endParaRPr lang="en-US" dirty="0" smtClean="0"/>
          </a:p>
          <a:p>
            <a:r>
              <a:rPr lang="en-US" dirty="0" smtClean="0"/>
              <a:t>Maintained and supported by Eric Gilleland (NCAR)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3123192" cy="3114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048000" cy="3277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6" y="3558217"/>
            <a:ext cx="4094032" cy="310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 Tools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392714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70" y="5715000"/>
            <a:ext cx="1944687" cy="55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9886" y="1295400"/>
            <a:ext cx="431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http://www.dtcenter.org/met/users/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1910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Modular forecast evaluation tools </a:t>
            </a:r>
            <a:endParaRPr lang="en-US" dirty="0" smtClean="0"/>
          </a:p>
          <a:p>
            <a:r>
              <a:rPr lang="en-US" dirty="0" smtClean="0">
                <a:solidFill>
                  <a:srgbClr val="008080"/>
                </a:solidFill>
              </a:rPr>
              <a:t>Traditional and advanced methods</a:t>
            </a:r>
          </a:p>
          <a:p>
            <a:r>
              <a:rPr lang="en-US" dirty="0" smtClean="0"/>
              <a:t>Gridded </a:t>
            </a:r>
            <a:r>
              <a:rPr lang="en-US" dirty="0" err="1" smtClean="0"/>
              <a:t>obs</a:t>
            </a:r>
            <a:r>
              <a:rPr lang="en-US" dirty="0"/>
              <a:t> </a:t>
            </a:r>
            <a:r>
              <a:rPr lang="en-US" dirty="0" smtClean="0"/>
              <a:t>and point </a:t>
            </a:r>
            <a:r>
              <a:rPr lang="en-US" dirty="0" err="1" smtClean="0"/>
              <a:t>obs</a:t>
            </a:r>
            <a:endParaRPr lang="en-US" dirty="0"/>
          </a:p>
          <a:p>
            <a:r>
              <a:rPr lang="en-US" dirty="0">
                <a:solidFill>
                  <a:srgbClr val="008080"/>
                </a:solidFill>
              </a:rPr>
              <a:t>Freely </a:t>
            </a:r>
            <a:r>
              <a:rPr lang="en-US" dirty="0" smtClean="0">
                <a:solidFill>
                  <a:srgbClr val="008080"/>
                </a:solidFill>
              </a:rPr>
              <a:t>available</a:t>
            </a:r>
            <a:endParaRPr lang="en-US" dirty="0">
              <a:solidFill>
                <a:srgbClr val="008080"/>
              </a:solidFill>
            </a:endParaRPr>
          </a:p>
          <a:p>
            <a:r>
              <a:rPr lang="en-US" dirty="0"/>
              <a:t>Highly </a:t>
            </a:r>
            <a:r>
              <a:rPr lang="en-US" dirty="0" smtClean="0"/>
              <a:t>configurable</a:t>
            </a:r>
            <a:endParaRPr lang="en-US" dirty="0"/>
          </a:p>
          <a:p>
            <a:r>
              <a:rPr lang="en-US" dirty="0">
                <a:solidFill>
                  <a:srgbClr val="008080"/>
                </a:solidFill>
              </a:rPr>
              <a:t>Fully </a:t>
            </a:r>
            <a:r>
              <a:rPr lang="en-US" dirty="0" smtClean="0">
                <a:solidFill>
                  <a:srgbClr val="008080"/>
                </a:solidFill>
              </a:rPr>
              <a:t>documented</a:t>
            </a:r>
            <a:endParaRPr lang="en-US" dirty="0">
              <a:solidFill>
                <a:srgbClr val="008080"/>
              </a:solidFill>
            </a:endParaRPr>
          </a:p>
          <a:p>
            <a:r>
              <a:rPr lang="en-US" dirty="0" smtClean="0"/>
              <a:t>Supported </a:t>
            </a:r>
            <a:r>
              <a:rPr lang="en-US" dirty="0"/>
              <a:t>via the web, met_help@ucar.edu, and </a:t>
            </a:r>
            <a:r>
              <a:rPr lang="en-US" dirty="0" smtClean="0"/>
              <a:t>on-line and “live” user tutorials</a:t>
            </a:r>
            <a:endParaRPr lang="en-US" dirty="0"/>
          </a:p>
          <a:p>
            <a:r>
              <a:rPr lang="en-US" dirty="0" smtClean="0">
                <a:solidFill>
                  <a:srgbClr val="008080"/>
                </a:solidFill>
              </a:rPr>
              <a:t>Supported by the Developmental Testbed Center (DTC)</a:t>
            </a:r>
            <a:endParaRPr lang="en-US" dirty="0">
              <a:solidFill>
                <a:srgbClr val="00808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Is a state-of-the-art forecast evaluation system</a:t>
            </a:r>
          </a:p>
          <a:p>
            <a:r>
              <a:rPr lang="en-US" dirty="0" smtClean="0"/>
              <a:t>Includes </a:t>
            </a:r>
          </a:p>
          <a:p>
            <a:pPr lvl="1"/>
            <a:r>
              <a:rPr lang="en-US" dirty="0"/>
              <a:t>a full Suite of Standard Statistics</a:t>
            </a:r>
          </a:p>
          <a:p>
            <a:pPr lvl="1"/>
            <a:r>
              <a:rPr lang="en-US" dirty="0" smtClean="0"/>
              <a:t>a variety of non-Traditional </a:t>
            </a:r>
            <a:r>
              <a:rPr lang="en-US" dirty="0"/>
              <a:t>Statistics </a:t>
            </a:r>
            <a:r>
              <a:rPr lang="en-US" dirty="0" smtClean="0"/>
              <a:t>(e.g., spatial methods)</a:t>
            </a:r>
          </a:p>
          <a:p>
            <a:pPr lvl="1"/>
            <a:r>
              <a:rPr lang="en-US" dirty="0" smtClean="0"/>
              <a:t>diagnostic capabilities</a:t>
            </a:r>
            <a:endParaRPr lang="en-US" dirty="0"/>
          </a:p>
          <a:p>
            <a:r>
              <a:rPr lang="en-US" dirty="0" smtClean="0"/>
              <a:t>Is designed to undertake </a:t>
            </a:r>
            <a:r>
              <a:rPr lang="en-US" dirty="0"/>
              <a:t>systematic evaluations</a:t>
            </a:r>
          </a:p>
          <a:p>
            <a:r>
              <a:rPr lang="en-US" dirty="0" smtClean="0"/>
              <a:t>Is used </a:t>
            </a:r>
            <a:r>
              <a:rPr lang="en-US" dirty="0"/>
              <a:t>internationally</a:t>
            </a:r>
          </a:p>
          <a:p>
            <a:r>
              <a:rPr lang="en-US" dirty="0" smtClean="0"/>
              <a:t>Has a database </a:t>
            </a:r>
            <a:r>
              <a:rPr lang="en-US" dirty="0"/>
              <a:t>and </a:t>
            </a:r>
            <a:r>
              <a:rPr lang="en-US" dirty="0" smtClean="0"/>
              <a:t>display </a:t>
            </a:r>
            <a:r>
              <a:rPr lang="en-US" dirty="0"/>
              <a:t>system for aggregating and plotting </a:t>
            </a:r>
            <a:r>
              <a:rPr lang="en-US" dirty="0" smtClean="0"/>
              <a:t>data (currently limited release)</a:t>
            </a:r>
            <a:endParaRPr lang="en-US" dirty="0"/>
          </a:p>
          <a:p>
            <a:r>
              <a:rPr lang="en-US" dirty="0" smtClean="0">
                <a:solidFill>
                  <a:srgbClr val="008080"/>
                </a:solidFill>
              </a:rPr>
              <a:t>Provides a </a:t>
            </a:r>
            <a:r>
              <a:rPr lang="en-US" dirty="0">
                <a:solidFill>
                  <a:srgbClr val="008080"/>
                </a:solidFill>
              </a:rPr>
              <a:t>standardized evaluation platform for </a:t>
            </a:r>
            <a:br>
              <a:rPr lang="en-US" dirty="0">
                <a:solidFill>
                  <a:srgbClr val="008080"/>
                </a:solidFill>
              </a:rPr>
            </a:br>
            <a:r>
              <a:rPr lang="en-US" dirty="0">
                <a:solidFill>
                  <a:srgbClr val="008080"/>
                </a:solidFill>
              </a:rPr>
              <a:t>cross-institution comparisons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09" name="Elbow Connector 268"/>
          <p:cNvCxnSpPr>
            <a:cxnSpLocks noChangeShapeType="1"/>
          </p:cNvCxnSpPr>
          <p:nvPr/>
        </p:nvCxnSpPr>
        <p:spPr bwMode="auto">
          <a:xfrm flipH="1">
            <a:off x="3560763" y="2752725"/>
            <a:ext cx="146050" cy="3008313"/>
          </a:xfrm>
          <a:prstGeom prst="bentConnector3">
            <a:avLst>
              <a:gd name="adj1" fmla="val -59301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0" name="Straight Connector 273"/>
          <p:cNvCxnSpPr>
            <a:cxnSpLocks noChangeShapeType="1"/>
          </p:cNvCxnSpPr>
          <p:nvPr/>
        </p:nvCxnSpPr>
        <p:spPr bwMode="auto">
          <a:xfrm>
            <a:off x="3713163" y="3876675"/>
            <a:ext cx="7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1" name="Straight Connector 274"/>
          <p:cNvCxnSpPr>
            <a:cxnSpLocks noChangeShapeType="1"/>
          </p:cNvCxnSpPr>
          <p:nvPr/>
        </p:nvCxnSpPr>
        <p:spPr bwMode="auto">
          <a:xfrm>
            <a:off x="3713163" y="4800600"/>
            <a:ext cx="7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2" name="Elbow Connector 256"/>
          <p:cNvCxnSpPr>
            <a:cxnSpLocks noChangeShapeType="1"/>
            <a:stCxn id="17454" idx="3"/>
            <a:endCxn id="17505" idx="2"/>
          </p:cNvCxnSpPr>
          <p:nvPr/>
        </p:nvCxnSpPr>
        <p:spPr bwMode="auto">
          <a:xfrm flipV="1">
            <a:off x="1103313" y="3876675"/>
            <a:ext cx="1773237" cy="449262"/>
          </a:xfrm>
          <a:prstGeom prst="bentConnector3">
            <a:avLst>
              <a:gd name="adj1" fmla="val 81831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3" name="AutoShape 3"/>
          <p:cNvSpPr>
            <a:spLocks noChangeArrowheads="1"/>
          </p:cNvSpPr>
          <p:nvPr/>
        </p:nvSpPr>
        <p:spPr bwMode="auto">
          <a:xfrm>
            <a:off x="2209800" y="2936875"/>
            <a:ext cx="549275" cy="547688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Gridded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NetCDF</a:t>
            </a:r>
          </a:p>
        </p:txBody>
      </p:sp>
      <p:sp>
        <p:nvSpPr>
          <p:cNvPr id="17414" name="AutoShape 4"/>
          <p:cNvSpPr>
            <a:spLocks noChangeAspect="1" noChangeArrowheads="1"/>
          </p:cNvSpPr>
          <p:nvPr/>
        </p:nvSpPr>
        <p:spPr bwMode="auto">
          <a:xfrm>
            <a:off x="228600" y="1524000"/>
            <a:ext cx="838200" cy="1295400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GB" altLang="en-US" sz="1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Gridded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Model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Forecasts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and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Observation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Analyses</a:t>
            </a:r>
          </a:p>
        </p:txBody>
      </p:sp>
      <p:sp>
        <p:nvSpPr>
          <p:cNvPr id="17415" name="Rectangle 5"/>
          <p:cNvSpPr>
            <a:spLocks noChangeAspect="1" noChangeArrowheads="1"/>
          </p:cNvSpPr>
          <p:nvPr/>
        </p:nvSpPr>
        <p:spPr bwMode="auto">
          <a:xfrm>
            <a:off x="3867150" y="1782763"/>
            <a:ext cx="971550" cy="4160837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6" name="Text Box 6"/>
          <p:cNvSpPr txBox="1">
            <a:spLocks noChangeAspect="1" noChangeArrowheads="1"/>
          </p:cNvSpPr>
          <p:nvPr/>
        </p:nvSpPr>
        <p:spPr bwMode="auto">
          <a:xfrm>
            <a:off x="304800" y="228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GB" altLang="en-US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MET </a:t>
            </a:r>
            <a:r>
              <a:rPr lang="en-GB" alt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v5.0 </a:t>
            </a:r>
            <a:r>
              <a:rPr lang="en-GB" alt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Overview</a:t>
            </a:r>
            <a:endParaRPr lang="en-GB" altLang="en-US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417" name="Rectangle 7"/>
          <p:cNvSpPr>
            <a:spLocks noChangeAspect="1" noChangeArrowheads="1"/>
          </p:cNvSpPr>
          <p:nvPr/>
        </p:nvSpPr>
        <p:spPr bwMode="auto">
          <a:xfrm>
            <a:off x="152400" y="1447800"/>
            <a:ext cx="8839200" cy="5181600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8" name="AutoShape 9"/>
          <p:cNvSpPr>
            <a:spLocks noChangeAspect="1" noChangeArrowheads="1"/>
          </p:cNvSpPr>
          <p:nvPr/>
        </p:nvSpPr>
        <p:spPr bwMode="auto">
          <a:xfrm>
            <a:off x="228600" y="5413375"/>
            <a:ext cx="838200" cy="499622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PrepBufr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Point Obs</a:t>
            </a:r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4953000" y="5251450"/>
            <a:ext cx="549275" cy="639763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STAT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ASCII</a:t>
            </a:r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2209800" y="5010150"/>
            <a:ext cx="549275" cy="549275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NetCDF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Point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Obs</a:t>
            </a:r>
          </a:p>
        </p:txBody>
      </p:sp>
      <p:sp>
        <p:nvSpPr>
          <p:cNvPr id="17421" name="AutoShape 12"/>
          <p:cNvSpPr>
            <a:spLocks noChangeArrowheads="1"/>
          </p:cNvSpPr>
          <p:nvPr/>
        </p:nvSpPr>
        <p:spPr bwMode="auto">
          <a:xfrm>
            <a:off x="4945063" y="1854200"/>
            <a:ext cx="547687" cy="639763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ASCII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NetCDF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PS</a:t>
            </a:r>
          </a:p>
        </p:txBody>
      </p:sp>
      <p:sp>
        <p:nvSpPr>
          <p:cNvPr id="17422" name="AutoShape 13"/>
          <p:cNvSpPr>
            <a:spLocks noChangeArrowheads="1"/>
          </p:cNvSpPr>
          <p:nvPr/>
        </p:nvSpPr>
        <p:spPr bwMode="auto">
          <a:xfrm>
            <a:off x="4953000" y="3208338"/>
            <a:ext cx="549275" cy="641350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STAT</a:t>
            </a:r>
            <a:r>
              <a:rPr lang="en-GB" altLang="en-US" sz="100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ASCII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NetCDF</a:t>
            </a:r>
          </a:p>
        </p:txBody>
      </p:sp>
      <p:sp>
        <p:nvSpPr>
          <p:cNvPr id="17423" name="Text Box 14"/>
          <p:cNvSpPr txBox="1">
            <a:spLocks noChangeAspect="1" noChangeArrowheads="1"/>
          </p:cNvSpPr>
          <p:nvPr/>
        </p:nvSpPr>
        <p:spPr bwMode="auto">
          <a:xfrm>
            <a:off x="0" y="1066800"/>
            <a:ext cx="1295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Input</a:t>
            </a:r>
          </a:p>
        </p:txBody>
      </p:sp>
      <p:sp>
        <p:nvSpPr>
          <p:cNvPr id="17424" name="Text Box 15"/>
          <p:cNvSpPr txBox="1">
            <a:spLocks noChangeAspect="1" noChangeArrowheads="1"/>
          </p:cNvSpPr>
          <p:nvPr/>
        </p:nvSpPr>
        <p:spPr bwMode="auto">
          <a:xfrm>
            <a:off x="1219200" y="1066800"/>
            <a:ext cx="152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Reformat</a:t>
            </a:r>
          </a:p>
        </p:txBody>
      </p:sp>
      <p:sp>
        <p:nvSpPr>
          <p:cNvPr id="17425" name="Text Box 16"/>
          <p:cNvSpPr txBox="1">
            <a:spLocks noChangeAspect="1" noChangeArrowheads="1"/>
          </p:cNvSpPr>
          <p:nvPr/>
        </p:nvSpPr>
        <p:spPr bwMode="auto">
          <a:xfrm>
            <a:off x="3886200" y="1066800"/>
            <a:ext cx="1600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Statistics</a:t>
            </a:r>
          </a:p>
        </p:txBody>
      </p:sp>
      <p:sp>
        <p:nvSpPr>
          <p:cNvPr id="17426" name="AutoShape 22"/>
          <p:cNvSpPr>
            <a:spLocks noChangeAspect="1" noChangeArrowheads="1"/>
          </p:cNvSpPr>
          <p:nvPr/>
        </p:nvSpPr>
        <p:spPr bwMode="auto">
          <a:xfrm>
            <a:off x="219075" y="4718380"/>
            <a:ext cx="838200" cy="574786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ASCII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Point Obs</a:t>
            </a:r>
          </a:p>
        </p:txBody>
      </p:sp>
      <p:sp>
        <p:nvSpPr>
          <p:cNvPr id="17427" name="Oval 26"/>
          <p:cNvSpPr>
            <a:spLocks noChangeAspect="1" noChangeArrowheads="1"/>
          </p:cNvSpPr>
          <p:nvPr/>
        </p:nvSpPr>
        <p:spPr bwMode="auto">
          <a:xfrm>
            <a:off x="3922713" y="2528888"/>
            <a:ext cx="857250" cy="628650"/>
          </a:xfrm>
          <a:prstGeom prst="ellipse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Wavelet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Stat</a:t>
            </a:r>
          </a:p>
        </p:txBody>
      </p:sp>
      <p:sp>
        <p:nvSpPr>
          <p:cNvPr id="17428" name="AutoShape 32"/>
          <p:cNvSpPr>
            <a:spLocks noChangeArrowheads="1"/>
          </p:cNvSpPr>
          <p:nvPr/>
        </p:nvSpPr>
        <p:spPr bwMode="auto">
          <a:xfrm>
            <a:off x="4953000" y="2520950"/>
            <a:ext cx="549275" cy="639763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91440" rIns="90000" bIns="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STAT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ASCII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NetCDF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PS</a:t>
            </a:r>
          </a:p>
        </p:txBody>
      </p:sp>
      <p:sp>
        <p:nvSpPr>
          <p:cNvPr id="17429" name="AutoShape 34"/>
          <p:cNvSpPr>
            <a:spLocks noChangeArrowheads="1"/>
          </p:cNvSpPr>
          <p:nvPr/>
        </p:nvSpPr>
        <p:spPr bwMode="auto">
          <a:xfrm>
            <a:off x="2209800" y="1524000"/>
            <a:ext cx="549275" cy="549275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NetCDF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Mask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File</a:t>
            </a:r>
          </a:p>
        </p:txBody>
      </p:sp>
      <p:sp>
        <p:nvSpPr>
          <p:cNvPr id="17430" name="Text Box 35"/>
          <p:cNvSpPr txBox="1">
            <a:spLocks noChangeAspect="1" noChangeArrowheads="1"/>
          </p:cNvSpPr>
          <p:nvPr/>
        </p:nvSpPr>
        <p:spPr bwMode="auto">
          <a:xfrm>
            <a:off x="5638800" y="1066800"/>
            <a:ext cx="1447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Analysis</a:t>
            </a:r>
          </a:p>
        </p:txBody>
      </p:sp>
      <p:sp>
        <p:nvSpPr>
          <p:cNvPr id="17431" name="Oval 36"/>
          <p:cNvSpPr>
            <a:spLocks noChangeAspect="1" noChangeArrowheads="1"/>
          </p:cNvSpPr>
          <p:nvPr/>
        </p:nvSpPr>
        <p:spPr bwMode="auto">
          <a:xfrm>
            <a:off x="3922713" y="1858963"/>
            <a:ext cx="857250" cy="628650"/>
          </a:xfrm>
          <a:prstGeom prst="ellipse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MODE</a:t>
            </a:r>
          </a:p>
        </p:txBody>
      </p:sp>
      <p:sp>
        <p:nvSpPr>
          <p:cNvPr id="17432" name="Oval 37"/>
          <p:cNvSpPr>
            <a:spLocks noChangeAspect="1" noChangeArrowheads="1"/>
          </p:cNvSpPr>
          <p:nvPr/>
        </p:nvSpPr>
        <p:spPr bwMode="auto">
          <a:xfrm>
            <a:off x="3922713" y="3214688"/>
            <a:ext cx="857250" cy="628650"/>
          </a:xfrm>
          <a:prstGeom prst="ellipse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Grid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Stat</a:t>
            </a:r>
          </a:p>
        </p:txBody>
      </p:sp>
      <p:sp>
        <p:nvSpPr>
          <p:cNvPr id="17433" name="Oval 38"/>
          <p:cNvSpPr>
            <a:spLocks noChangeAspect="1" noChangeArrowheads="1"/>
          </p:cNvSpPr>
          <p:nvPr/>
        </p:nvSpPr>
        <p:spPr bwMode="auto">
          <a:xfrm>
            <a:off x="3922713" y="4572000"/>
            <a:ext cx="857250" cy="628650"/>
          </a:xfrm>
          <a:prstGeom prst="ellipse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Ensemble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Stat</a:t>
            </a:r>
          </a:p>
        </p:txBody>
      </p:sp>
      <p:sp>
        <p:nvSpPr>
          <p:cNvPr id="17434" name="Oval 39"/>
          <p:cNvSpPr>
            <a:spLocks noChangeAspect="1" noChangeArrowheads="1"/>
          </p:cNvSpPr>
          <p:nvPr/>
        </p:nvSpPr>
        <p:spPr bwMode="auto">
          <a:xfrm>
            <a:off x="3924300" y="5257800"/>
            <a:ext cx="857250" cy="628650"/>
          </a:xfrm>
          <a:prstGeom prst="ellipse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Point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Stat</a:t>
            </a:r>
          </a:p>
        </p:txBody>
      </p:sp>
      <p:sp>
        <p:nvSpPr>
          <p:cNvPr id="17435" name="Oval 40"/>
          <p:cNvSpPr>
            <a:spLocks noChangeAspect="1" noChangeArrowheads="1"/>
          </p:cNvSpPr>
          <p:nvPr/>
        </p:nvSpPr>
        <p:spPr bwMode="auto">
          <a:xfrm>
            <a:off x="5562600" y="2209800"/>
            <a:ext cx="857250" cy="628650"/>
          </a:xfrm>
          <a:prstGeom prst="ellipse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MODE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Analysis</a:t>
            </a:r>
          </a:p>
        </p:txBody>
      </p:sp>
      <p:sp>
        <p:nvSpPr>
          <p:cNvPr id="17436" name="Oval 41"/>
          <p:cNvSpPr>
            <a:spLocks noChangeAspect="1" noChangeArrowheads="1"/>
          </p:cNvSpPr>
          <p:nvPr/>
        </p:nvSpPr>
        <p:spPr bwMode="auto">
          <a:xfrm>
            <a:off x="5619750" y="3867150"/>
            <a:ext cx="857250" cy="628650"/>
          </a:xfrm>
          <a:prstGeom prst="ellipse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Stat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Analysis</a:t>
            </a:r>
          </a:p>
        </p:txBody>
      </p:sp>
      <p:sp>
        <p:nvSpPr>
          <p:cNvPr id="17437" name="Oval 42"/>
          <p:cNvSpPr>
            <a:spLocks noChangeAspect="1" noChangeArrowheads="1"/>
          </p:cNvSpPr>
          <p:nvPr/>
        </p:nvSpPr>
        <p:spPr bwMode="auto">
          <a:xfrm>
            <a:off x="1200150" y="5403851"/>
            <a:ext cx="857250" cy="530224"/>
          </a:xfrm>
          <a:prstGeom prst="ellipse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PB2NC</a:t>
            </a:r>
          </a:p>
        </p:txBody>
      </p:sp>
      <p:sp>
        <p:nvSpPr>
          <p:cNvPr id="17438" name="Oval 43"/>
          <p:cNvSpPr>
            <a:spLocks noChangeAspect="1" noChangeArrowheads="1"/>
          </p:cNvSpPr>
          <p:nvPr/>
        </p:nvSpPr>
        <p:spPr bwMode="auto">
          <a:xfrm>
            <a:off x="1200150" y="4789488"/>
            <a:ext cx="857250" cy="560387"/>
          </a:xfrm>
          <a:prstGeom prst="ellipse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ASCII</a:t>
            </a:r>
            <a:br>
              <a:rPr lang="en-GB" altLang="en-US" sz="1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GB" altLang="en-US" sz="1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2NC</a:t>
            </a:r>
            <a:endParaRPr lang="en-GB" altLang="en-US" sz="10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39" name="Oval 44"/>
          <p:cNvSpPr>
            <a:spLocks noChangeAspect="1" noChangeArrowheads="1"/>
          </p:cNvSpPr>
          <p:nvPr/>
        </p:nvSpPr>
        <p:spPr bwMode="auto">
          <a:xfrm>
            <a:off x="1200150" y="2228850"/>
            <a:ext cx="857250" cy="436563"/>
          </a:xfrm>
          <a:prstGeom prst="ellipse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PCP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Combine</a:t>
            </a:r>
          </a:p>
        </p:txBody>
      </p:sp>
      <p:sp>
        <p:nvSpPr>
          <p:cNvPr id="17440" name="Oval 45"/>
          <p:cNvSpPr>
            <a:spLocks noChangeAspect="1" noChangeArrowheads="1"/>
          </p:cNvSpPr>
          <p:nvPr/>
        </p:nvSpPr>
        <p:spPr bwMode="auto">
          <a:xfrm>
            <a:off x="1200150" y="1481138"/>
            <a:ext cx="857250" cy="504825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rgbClr val="339966"/>
              </a:gs>
            </a:gsLst>
            <a:path path="circle">
              <a:fillToRect l="50000" t="130000" r="50000" b="-30000"/>
            </a:path>
            <a:tileRect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Gen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Masks</a:t>
            </a:r>
            <a:endParaRPr lang="en-GB" altLang="en-US" sz="10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41" name="AutoShape 46"/>
          <p:cNvSpPr>
            <a:spLocks noChangeArrowheads="1"/>
          </p:cNvSpPr>
          <p:nvPr/>
        </p:nvSpPr>
        <p:spPr bwMode="auto">
          <a:xfrm>
            <a:off x="4953000" y="4565650"/>
            <a:ext cx="549275" cy="639763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STAT</a:t>
            </a:r>
            <a:r>
              <a:rPr lang="en-GB" altLang="en-US" sz="100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ASCII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NetCDF</a:t>
            </a:r>
          </a:p>
        </p:txBody>
      </p:sp>
      <p:sp>
        <p:nvSpPr>
          <p:cNvPr id="17442" name="AutoShape 48"/>
          <p:cNvSpPr>
            <a:spLocks noChangeArrowheads="1"/>
          </p:cNvSpPr>
          <p:nvPr/>
        </p:nvSpPr>
        <p:spPr bwMode="auto">
          <a:xfrm>
            <a:off x="6553200" y="3124200"/>
            <a:ext cx="549275" cy="549275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GB" altLang="en-US" sz="1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ASCII</a:t>
            </a:r>
          </a:p>
          <a:p>
            <a:pPr eaLnBrk="1" hangingPunct="1">
              <a:buClrTx/>
              <a:buFontTx/>
              <a:buNone/>
            </a:pPr>
            <a:endParaRPr lang="en-GB" altLang="en-US" sz="1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43" name="Oval 42"/>
          <p:cNvSpPr>
            <a:spLocks noChangeAspect="1" noChangeArrowheads="1"/>
          </p:cNvSpPr>
          <p:nvPr/>
        </p:nvSpPr>
        <p:spPr bwMode="auto">
          <a:xfrm>
            <a:off x="1200150" y="6016625"/>
            <a:ext cx="857250" cy="460375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MADIS</a:t>
            </a:r>
            <a:br>
              <a:rPr lang="en-GB" altLang="en-US" sz="1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GB" altLang="en-US" sz="1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2NC</a:t>
            </a:r>
            <a:endParaRPr lang="en-GB" altLang="en-US" sz="10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44" name="AutoShape 9"/>
          <p:cNvSpPr>
            <a:spLocks noChangeAspect="1" noChangeArrowheads="1"/>
          </p:cNvSpPr>
          <p:nvPr/>
        </p:nvSpPr>
        <p:spPr bwMode="auto">
          <a:xfrm>
            <a:off x="228600" y="5954273"/>
            <a:ext cx="838200" cy="481014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MADIS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Point </a:t>
            </a:r>
            <a:r>
              <a:rPr lang="en-GB" alt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Obs</a:t>
            </a: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45" name="Oval 36"/>
          <p:cNvSpPr>
            <a:spLocks noChangeAspect="1" noChangeArrowheads="1"/>
          </p:cNvSpPr>
          <p:nvPr/>
        </p:nvSpPr>
        <p:spPr bwMode="auto">
          <a:xfrm>
            <a:off x="3922713" y="3886200"/>
            <a:ext cx="857250" cy="628650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Series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Analysis</a:t>
            </a:r>
          </a:p>
        </p:txBody>
      </p:sp>
      <p:sp>
        <p:nvSpPr>
          <p:cNvPr id="17446" name="Oval 36"/>
          <p:cNvSpPr>
            <a:spLocks noChangeAspect="1" noChangeArrowheads="1"/>
          </p:cNvSpPr>
          <p:nvPr/>
        </p:nvSpPr>
        <p:spPr bwMode="auto">
          <a:xfrm>
            <a:off x="8058150" y="2419350"/>
            <a:ext cx="857250" cy="628650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TC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DLAND</a:t>
            </a:r>
          </a:p>
        </p:txBody>
      </p:sp>
      <p:sp>
        <p:nvSpPr>
          <p:cNvPr id="17447" name="Oval 36"/>
          <p:cNvSpPr>
            <a:spLocks noChangeAspect="1" noChangeArrowheads="1"/>
          </p:cNvSpPr>
          <p:nvPr/>
        </p:nvSpPr>
        <p:spPr bwMode="auto">
          <a:xfrm>
            <a:off x="7219950" y="3133725"/>
            <a:ext cx="857250" cy="628650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TC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PAIRS</a:t>
            </a:r>
          </a:p>
        </p:txBody>
      </p:sp>
      <p:sp>
        <p:nvSpPr>
          <p:cNvPr id="17448" name="Oval 36"/>
          <p:cNvSpPr>
            <a:spLocks noChangeAspect="1" noChangeArrowheads="1"/>
          </p:cNvSpPr>
          <p:nvPr/>
        </p:nvSpPr>
        <p:spPr bwMode="auto">
          <a:xfrm>
            <a:off x="7219950" y="4568825"/>
            <a:ext cx="857250" cy="628650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TC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STAT</a:t>
            </a:r>
          </a:p>
        </p:txBody>
      </p:sp>
      <p:sp>
        <p:nvSpPr>
          <p:cNvPr id="17449" name="Oval 36"/>
          <p:cNvSpPr>
            <a:spLocks noChangeAspect="1" noChangeArrowheads="1"/>
          </p:cNvSpPr>
          <p:nvPr/>
        </p:nvSpPr>
        <p:spPr bwMode="auto">
          <a:xfrm>
            <a:off x="1246188" y="4016020"/>
            <a:ext cx="857250" cy="605411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WWMCA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Regrid</a:t>
            </a:r>
            <a:endParaRPr lang="en-GB" altLang="en-US" sz="10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50" name="Oval 36"/>
          <p:cNvSpPr>
            <a:spLocks noChangeAspect="1" noChangeArrowheads="1"/>
          </p:cNvSpPr>
          <p:nvPr/>
        </p:nvSpPr>
        <p:spPr bwMode="auto">
          <a:xfrm>
            <a:off x="2876550" y="4495800"/>
            <a:ext cx="857250" cy="628650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Plot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Point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Obs</a:t>
            </a:r>
          </a:p>
        </p:txBody>
      </p:sp>
      <p:sp>
        <p:nvSpPr>
          <p:cNvPr id="17451" name="Oval 36"/>
          <p:cNvSpPr>
            <a:spLocks noChangeAspect="1" noChangeArrowheads="1"/>
          </p:cNvSpPr>
          <p:nvPr/>
        </p:nvSpPr>
        <p:spPr bwMode="auto">
          <a:xfrm>
            <a:off x="2870200" y="2438400"/>
            <a:ext cx="857250" cy="628650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Plot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Data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Plane</a:t>
            </a:r>
          </a:p>
        </p:txBody>
      </p:sp>
      <p:sp>
        <p:nvSpPr>
          <p:cNvPr id="17452" name="Oval 36"/>
          <p:cNvSpPr>
            <a:spLocks noChangeAspect="1" noChangeArrowheads="1"/>
          </p:cNvSpPr>
          <p:nvPr/>
        </p:nvSpPr>
        <p:spPr bwMode="auto">
          <a:xfrm>
            <a:off x="1223256" y="2819400"/>
            <a:ext cx="857250" cy="465578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MODIS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Regrid</a:t>
            </a:r>
            <a:endParaRPr lang="en-GB" altLang="en-US" sz="10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53" name="AutoShape 22"/>
          <p:cNvSpPr>
            <a:spLocks noChangeAspect="1" noChangeArrowheads="1"/>
          </p:cNvSpPr>
          <p:nvPr/>
        </p:nvSpPr>
        <p:spPr bwMode="auto">
          <a:xfrm>
            <a:off x="228600" y="2892425"/>
            <a:ext cx="838200" cy="353219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MODIS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Data</a:t>
            </a:r>
          </a:p>
        </p:txBody>
      </p:sp>
      <p:sp>
        <p:nvSpPr>
          <p:cNvPr id="17454" name="AutoShape 22"/>
          <p:cNvSpPr>
            <a:spLocks noChangeAspect="1" noChangeArrowheads="1"/>
          </p:cNvSpPr>
          <p:nvPr/>
        </p:nvSpPr>
        <p:spPr bwMode="auto">
          <a:xfrm>
            <a:off x="265113" y="4137818"/>
            <a:ext cx="838200" cy="376237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WWMCA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Data</a:t>
            </a:r>
          </a:p>
        </p:txBody>
      </p:sp>
      <p:sp>
        <p:nvSpPr>
          <p:cNvPr id="17455" name="AutoShape 12"/>
          <p:cNvSpPr>
            <a:spLocks noChangeArrowheads="1"/>
          </p:cNvSpPr>
          <p:nvPr/>
        </p:nvSpPr>
        <p:spPr bwMode="auto">
          <a:xfrm>
            <a:off x="3032125" y="5486400"/>
            <a:ext cx="549275" cy="549275"/>
          </a:xfrm>
          <a:prstGeom prst="foldedCorner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PS</a:t>
            </a:r>
          </a:p>
        </p:txBody>
      </p:sp>
      <p:sp>
        <p:nvSpPr>
          <p:cNvPr id="17456" name="Text Box 16"/>
          <p:cNvSpPr txBox="1">
            <a:spLocks noChangeAspect="1" noChangeArrowheads="1"/>
          </p:cNvSpPr>
          <p:nvPr/>
        </p:nvSpPr>
        <p:spPr bwMode="auto">
          <a:xfrm>
            <a:off x="2819400" y="1066800"/>
            <a:ext cx="838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Plot</a:t>
            </a:r>
          </a:p>
        </p:txBody>
      </p:sp>
      <p:cxnSp>
        <p:nvCxnSpPr>
          <p:cNvPr id="17457" name="Straight Arrow Connector 112"/>
          <p:cNvCxnSpPr>
            <a:cxnSpLocks noChangeShapeType="1"/>
            <a:stCxn id="17414" idx="3"/>
            <a:endCxn id="17440" idx="3"/>
          </p:cNvCxnSpPr>
          <p:nvPr/>
        </p:nvCxnSpPr>
        <p:spPr bwMode="auto">
          <a:xfrm flipV="1">
            <a:off x="1066800" y="1912033"/>
            <a:ext cx="258891" cy="25966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58" name="Straight Arrow Connector 116"/>
          <p:cNvCxnSpPr>
            <a:cxnSpLocks noChangeShapeType="1"/>
            <a:stCxn id="17414" idx="3"/>
            <a:endCxn id="17439" idx="1"/>
          </p:cNvCxnSpPr>
          <p:nvPr/>
        </p:nvCxnSpPr>
        <p:spPr bwMode="auto">
          <a:xfrm>
            <a:off x="1066800" y="2171700"/>
            <a:ext cx="258891" cy="12108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59" name="Straight Arrow Connector 118"/>
          <p:cNvCxnSpPr>
            <a:cxnSpLocks noChangeShapeType="1"/>
            <a:stCxn id="17453" idx="3"/>
            <a:endCxn id="17452" idx="2"/>
          </p:cNvCxnSpPr>
          <p:nvPr/>
        </p:nvCxnSpPr>
        <p:spPr bwMode="auto">
          <a:xfrm flipV="1">
            <a:off x="1066800" y="3052189"/>
            <a:ext cx="156456" cy="1684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0" name="Straight Arrow Connector 120"/>
          <p:cNvCxnSpPr>
            <a:cxnSpLocks noChangeShapeType="1"/>
            <a:stCxn id="17454" idx="3"/>
            <a:endCxn id="17449" idx="2"/>
          </p:cNvCxnSpPr>
          <p:nvPr/>
        </p:nvCxnSpPr>
        <p:spPr bwMode="auto">
          <a:xfrm flipV="1">
            <a:off x="1103313" y="4318726"/>
            <a:ext cx="142875" cy="7211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1" name="Straight Arrow Connector 122"/>
          <p:cNvCxnSpPr>
            <a:cxnSpLocks noChangeShapeType="1"/>
            <a:stCxn id="17426" idx="3"/>
            <a:endCxn id="17438" idx="2"/>
          </p:cNvCxnSpPr>
          <p:nvPr/>
        </p:nvCxnSpPr>
        <p:spPr bwMode="auto">
          <a:xfrm>
            <a:off x="1057275" y="5005773"/>
            <a:ext cx="142875" cy="63909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2" name="Straight Arrow Connector 124"/>
          <p:cNvCxnSpPr>
            <a:cxnSpLocks noChangeShapeType="1"/>
            <a:stCxn id="17418" idx="3"/>
            <a:endCxn id="17437" idx="2"/>
          </p:cNvCxnSpPr>
          <p:nvPr/>
        </p:nvCxnSpPr>
        <p:spPr bwMode="auto">
          <a:xfrm>
            <a:off x="1066800" y="5663186"/>
            <a:ext cx="133350" cy="577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3" name="Straight Arrow Connector 126"/>
          <p:cNvCxnSpPr>
            <a:cxnSpLocks noChangeShapeType="1"/>
            <a:stCxn id="17444" idx="3"/>
            <a:endCxn id="17443" idx="2"/>
          </p:cNvCxnSpPr>
          <p:nvPr/>
        </p:nvCxnSpPr>
        <p:spPr bwMode="auto">
          <a:xfrm>
            <a:off x="1066800" y="6194780"/>
            <a:ext cx="133350" cy="5203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4" name="Straight Arrow Connector 131"/>
          <p:cNvCxnSpPr>
            <a:cxnSpLocks noChangeShapeType="1"/>
            <a:stCxn id="17440" idx="6"/>
            <a:endCxn id="17429" idx="1"/>
          </p:cNvCxnSpPr>
          <p:nvPr/>
        </p:nvCxnSpPr>
        <p:spPr bwMode="auto">
          <a:xfrm>
            <a:off x="2057400" y="1733551"/>
            <a:ext cx="152400" cy="65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5" name="Straight Arrow Connector 133"/>
          <p:cNvCxnSpPr>
            <a:cxnSpLocks noChangeShapeType="1"/>
            <a:stCxn id="17439" idx="6"/>
            <a:endCxn id="17413" idx="0"/>
          </p:cNvCxnSpPr>
          <p:nvPr/>
        </p:nvCxnSpPr>
        <p:spPr bwMode="auto">
          <a:xfrm>
            <a:off x="2057400" y="2447132"/>
            <a:ext cx="427038" cy="48974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6" name="Straight Arrow Connector 137"/>
          <p:cNvCxnSpPr>
            <a:cxnSpLocks noChangeShapeType="1"/>
          </p:cNvCxnSpPr>
          <p:nvPr/>
        </p:nvCxnSpPr>
        <p:spPr bwMode="auto">
          <a:xfrm flipV="1">
            <a:off x="2079625" y="3502678"/>
            <a:ext cx="381000" cy="73732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7" name="Straight Arrow Connector 139"/>
          <p:cNvCxnSpPr>
            <a:cxnSpLocks noChangeShapeType="1"/>
            <a:stCxn id="17438" idx="6"/>
            <a:endCxn id="17420" idx="1"/>
          </p:cNvCxnSpPr>
          <p:nvPr/>
        </p:nvCxnSpPr>
        <p:spPr bwMode="auto">
          <a:xfrm>
            <a:off x="2057400" y="5069682"/>
            <a:ext cx="152400" cy="21510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8" name="Straight Arrow Connector 141"/>
          <p:cNvCxnSpPr>
            <a:cxnSpLocks noChangeShapeType="1"/>
            <a:stCxn id="17437" idx="6"/>
            <a:endCxn id="17420" idx="1"/>
          </p:cNvCxnSpPr>
          <p:nvPr/>
        </p:nvCxnSpPr>
        <p:spPr bwMode="auto">
          <a:xfrm flipV="1">
            <a:off x="2057400" y="5284788"/>
            <a:ext cx="152400" cy="384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9" name="Straight Arrow Connector 143"/>
          <p:cNvCxnSpPr>
            <a:cxnSpLocks noChangeShapeType="1"/>
            <a:stCxn id="17443" idx="5"/>
            <a:endCxn id="17420" idx="2"/>
          </p:cNvCxnSpPr>
          <p:nvPr/>
        </p:nvCxnSpPr>
        <p:spPr bwMode="auto">
          <a:xfrm flipV="1">
            <a:off x="1931859" y="5559425"/>
            <a:ext cx="552579" cy="85015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0" name="Straight Arrow Connector 149"/>
          <p:cNvCxnSpPr>
            <a:cxnSpLocks noChangeShapeType="1"/>
            <a:stCxn id="17413" idx="3"/>
          </p:cNvCxnSpPr>
          <p:nvPr/>
        </p:nvCxnSpPr>
        <p:spPr bwMode="auto">
          <a:xfrm flipV="1">
            <a:off x="2759075" y="3200400"/>
            <a:ext cx="1127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1" name="Straight Arrow Connector 152"/>
          <p:cNvCxnSpPr>
            <a:cxnSpLocks noChangeShapeType="1"/>
            <a:stCxn id="17420" idx="3"/>
            <a:endCxn id="17450" idx="3"/>
          </p:cNvCxnSpPr>
          <p:nvPr/>
        </p:nvCxnSpPr>
        <p:spPr bwMode="auto">
          <a:xfrm flipV="1">
            <a:off x="2759075" y="5032375"/>
            <a:ext cx="242888" cy="2524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2" name="Shape 156"/>
          <p:cNvCxnSpPr>
            <a:cxnSpLocks noChangeShapeType="1"/>
            <a:stCxn id="17414" idx="3"/>
            <a:endCxn id="17451" idx="0"/>
          </p:cNvCxnSpPr>
          <p:nvPr/>
        </p:nvCxnSpPr>
        <p:spPr bwMode="auto">
          <a:xfrm>
            <a:off x="1066800" y="2171700"/>
            <a:ext cx="2232025" cy="266700"/>
          </a:xfrm>
          <a:prstGeom prst="bentConnector2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3" name="Straight Arrow Connector 158"/>
          <p:cNvCxnSpPr>
            <a:cxnSpLocks noChangeShapeType="1"/>
            <a:stCxn id="17414" idx="3"/>
          </p:cNvCxnSpPr>
          <p:nvPr/>
        </p:nvCxnSpPr>
        <p:spPr bwMode="auto">
          <a:xfrm>
            <a:off x="1066800" y="2171700"/>
            <a:ext cx="2819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4" name="Straight Arrow Connector 160"/>
          <p:cNvCxnSpPr>
            <a:cxnSpLocks noChangeShapeType="1"/>
            <a:stCxn id="17420" idx="3"/>
          </p:cNvCxnSpPr>
          <p:nvPr/>
        </p:nvCxnSpPr>
        <p:spPr bwMode="auto">
          <a:xfrm>
            <a:off x="2759075" y="5284788"/>
            <a:ext cx="1127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5" name="Straight Arrow Connector 162"/>
          <p:cNvCxnSpPr>
            <a:cxnSpLocks noChangeShapeType="1"/>
            <a:stCxn id="17413" idx="3"/>
            <a:endCxn id="17451" idx="3"/>
          </p:cNvCxnSpPr>
          <p:nvPr/>
        </p:nvCxnSpPr>
        <p:spPr bwMode="auto">
          <a:xfrm flipV="1">
            <a:off x="2759075" y="2974975"/>
            <a:ext cx="236538" cy="236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6" name="Straight Arrow Connector 166"/>
          <p:cNvCxnSpPr>
            <a:cxnSpLocks noChangeShapeType="1"/>
            <a:stCxn id="17427" idx="6"/>
            <a:endCxn id="17428" idx="1"/>
          </p:cNvCxnSpPr>
          <p:nvPr/>
        </p:nvCxnSpPr>
        <p:spPr bwMode="auto">
          <a:xfrm flipV="1">
            <a:off x="4779963" y="2841625"/>
            <a:ext cx="173037" cy="15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7" name="Straight Arrow Connector 168"/>
          <p:cNvCxnSpPr>
            <a:cxnSpLocks noChangeShapeType="1"/>
            <a:stCxn id="17432" idx="6"/>
            <a:endCxn id="17422" idx="1"/>
          </p:cNvCxnSpPr>
          <p:nvPr/>
        </p:nvCxnSpPr>
        <p:spPr bwMode="auto">
          <a:xfrm flipV="1">
            <a:off x="4779963" y="3529013"/>
            <a:ext cx="17303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8" name="Straight Arrow Connector 171"/>
          <p:cNvCxnSpPr>
            <a:cxnSpLocks noChangeShapeType="1"/>
            <a:stCxn id="17431" idx="6"/>
            <a:endCxn id="17421" idx="1"/>
          </p:cNvCxnSpPr>
          <p:nvPr/>
        </p:nvCxnSpPr>
        <p:spPr bwMode="auto">
          <a:xfrm>
            <a:off x="4779963" y="2173288"/>
            <a:ext cx="165100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9" name="Straight Arrow Connector 173"/>
          <p:cNvCxnSpPr>
            <a:cxnSpLocks noChangeShapeType="1"/>
            <a:stCxn id="17433" idx="6"/>
            <a:endCxn id="17441" idx="1"/>
          </p:cNvCxnSpPr>
          <p:nvPr/>
        </p:nvCxnSpPr>
        <p:spPr bwMode="auto">
          <a:xfrm flipV="1">
            <a:off x="4779963" y="4884738"/>
            <a:ext cx="173037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0" name="Straight Arrow Connector 175"/>
          <p:cNvCxnSpPr>
            <a:cxnSpLocks noChangeShapeType="1"/>
            <a:stCxn id="17434" idx="6"/>
            <a:endCxn id="17419" idx="1"/>
          </p:cNvCxnSpPr>
          <p:nvPr/>
        </p:nvCxnSpPr>
        <p:spPr bwMode="auto">
          <a:xfrm flipV="1">
            <a:off x="4781550" y="5570538"/>
            <a:ext cx="171450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81" name="AutoShape 10"/>
          <p:cNvSpPr>
            <a:spLocks noChangeArrowheads="1"/>
          </p:cNvSpPr>
          <p:nvPr/>
        </p:nvSpPr>
        <p:spPr bwMode="auto">
          <a:xfrm>
            <a:off x="4937125" y="3879850"/>
            <a:ext cx="549275" cy="639763"/>
          </a:xfrm>
          <a:prstGeom prst="foldedCorner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NetCDF</a:t>
            </a: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7482" name="Straight Arrow Connector 178"/>
          <p:cNvCxnSpPr>
            <a:cxnSpLocks noChangeShapeType="1"/>
            <a:stCxn id="17445" idx="6"/>
            <a:endCxn id="17481" idx="1"/>
          </p:cNvCxnSpPr>
          <p:nvPr/>
        </p:nvCxnSpPr>
        <p:spPr bwMode="auto">
          <a:xfrm flipV="1">
            <a:off x="4779963" y="4199732"/>
            <a:ext cx="157162" cy="79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3" name="Straight Arrow Connector 186"/>
          <p:cNvCxnSpPr>
            <a:cxnSpLocks noChangeShapeType="1"/>
            <a:stCxn id="17421" idx="3"/>
            <a:endCxn id="17435" idx="1"/>
          </p:cNvCxnSpPr>
          <p:nvPr/>
        </p:nvCxnSpPr>
        <p:spPr bwMode="auto">
          <a:xfrm>
            <a:off x="5492750" y="2174875"/>
            <a:ext cx="195263" cy="127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4" name="Straight Arrow Connector 190"/>
          <p:cNvCxnSpPr>
            <a:cxnSpLocks noChangeShapeType="1"/>
            <a:stCxn id="17428" idx="3"/>
            <a:endCxn id="17436" idx="0"/>
          </p:cNvCxnSpPr>
          <p:nvPr/>
        </p:nvCxnSpPr>
        <p:spPr bwMode="auto">
          <a:xfrm>
            <a:off x="5502275" y="2841625"/>
            <a:ext cx="546100" cy="10255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5" name="Straight Arrow Connector 192"/>
          <p:cNvCxnSpPr>
            <a:cxnSpLocks noChangeShapeType="1"/>
            <a:stCxn id="17422" idx="3"/>
            <a:endCxn id="17436" idx="1"/>
          </p:cNvCxnSpPr>
          <p:nvPr/>
        </p:nvCxnSpPr>
        <p:spPr bwMode="auto">
          <a:xfrm>
            <a:off x="5502275" y="3529013"/>
            <a:ext cx="242888" cy="43021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6" name="Straight Arrow Connector 194"/>
          <p:cNvCxnSpPr>
            <a:cxnSpLocks noChangeShapeType="1"/>
            <a:stCxn id="17441" idx="3"/>
            <a:endCxn id="17436" idx="3"/>
          </p:cNvCxnSpPr>
          <p:nvPr/>
        </p:nvCxnSpPr>
        <p:spPr bwMode="auto">
          <a:xfrm flipV="1">
            <a:off x="5502275" y="4403725"/>
            <a:ext cx="242888" cy="482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7" name="Straight Arrow Connector 196"/>
          <p:cNvCxnSpPr>
            <a:cxnSpLocks noChangeShapeType="1"/>
            <a:stCxn id="17419" idx="3"/>
            <a:endCxn id="17436" idx="4"/>
          </p:cNvCxnSpPr>
          <p:nvPr/>
        </p:nvCxnSpPr>
        <p:spPr bwMode="auto">
          <a:xfrm flipV="1">
            <a:off x="5502275" y="4495800"/>
            <a:ext cx="546100" cy="1076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88" name="AutoShape 48"/>
          <p:cNvSpPr>
            <a:spLocks noChangeArrowheads="1"/>
          </p:cNvSpPr>
          <p:nvPr/>
        </p:nvSpPr>
        <p:spPr bwMode="auto">
          <a:xfrm>
            <a:off x="8218488" y="3175000"/>
            <a:ext cx="549275" cy="547688"/>
          </a:xfrm>
          <a:prstGeom prst="foldedCorner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ATCF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Track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Data</a:t>
            </a:r>
          </a:p>
          <a:p>
            <a:pPr eaLnBrk="1" hangingPunct="1">
              <a:buClrTx/>
              <a:buFontTx/>
              <a:buNone/>
            </a:pP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89" name="AutoShape 48"/>
          <p:cNvSpPr>
            <a:spLocks noChangeArrowheads="1"/>
          </p:cNvSpPr>
          <p:nvPr/>
        </p:nvSpPr>
        <p:spPr bwMode="auto">
          <a:xfrm>
            <a:off x="8210550" y="1736725"/>
            <a:ext cx="549275" cy="549275"/>
          </a:xfrm>
          <a:prstGeom prst="foldedCorner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GB" altLang="en-US" sz="1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Land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Data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Verdana" panose="020B0604030504040204" pitchFamily="34" charset="0"/>
              </a:rPr>
              <a:t>File</a:t>
            </a:r>
          </a:p>
          <a:p>
            <a:pPr eaLnBrk="1" hangingPunct="1">
              <a:buClrTx/>
              <a:buFontTx/>
              <a:buNone/>
            </a:pPr>
            <a:endParaRPr lang="en-GB" altLang="en-US" sz="1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7490" name="Straight Arrow Connector 204"/>
          <p:cNvCxnSpPr>
            <a:cxnSpLocks noChangeShapeType="1"/>
            <a:stCxn id="17435" idx="6"/>
            <a:endCxn id="17442" idx="0"/>
          </p:cNvCxnSpPr>
          <p:nvPr/>
        </p:nvCxnSpPr>
        <p:spPr bwMode="auto">
          <a:xfrm>
            <a:off x="6419850" y="2524125"/>
            <a:ext cx="407988" cy="6000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91" name="Straight Arrow Connector 206"/>
          <p:cNvCxnSpPr>
            <a:cxnSpLocks noChangeShapeType="1"/>
            <a:stCxn id="17436" idx="6"/>
            <a:endCxn id="17442" idx="2"/>
          </p:cNvCxnSpPr>
          <p:nvPr/>
        </p:nvCxnSpPr>
        <p:spPr bwMode="auto">
          <a:xfrm flipV="1">
            <a:off x="6477000" y="3673475"/>
            <a:ext cx="350838" cy="508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92" name="Text Box 35"/>
          <p:cNvSpPr txBox="1">
            <a:spLocks noChangeAspect="1" noChangeArrowheads="1"/>
          </p:cNvSpPr>
          <p:nvPr/>
        </p:nvSpPr>
        <p:spPr bwMode="auto">
          <a:xfrm>
            <a:off x="7162800" y="1066800"/>
            <a:ext cx="1828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MET-TC</a:t>
            </a:r>
          </a:p>
        </p:txBody>
      </p:sp>
      <p:cxnSp>
        <p:nvCxnSpPr>
          <p:cNvPr id="17493" name="Straight Connector 209"/>
          <p:cNvCxnSpPr>
            <a:cxnSpLocks noChangeShapeType="1"/>
          </p:cNvCxnSpPr>
          <p:nvPr/>
        </p:nvCxnSpPr>
        <p:spPr bwMode="auto">
          <a:xfrm flipH="1" flipV="1">
            <a:off x="7162800" y="1447800"/>
            <a:ext cx="57150" cy="518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94" name="Straight Arrow Connector 211"/>
          <p:cNvCxnSpPr>
            <a:cxnSpLocks noChangeShapeType="1"/>
            <a:stCxn id="17489" idx="2"/>
            <a:endCxn id="17446" idx="0"/>
          </p:cNvCxnSpPr>
          <p:nvPr/>
        </p:nvCxnSpPr>
        <p:spPr bwMode="auto">
          <a:xfrm>
            <a:off x="8485188" y="2286000"/>
            <a:ext cx="1587" cy="133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95" name="AutoShape 48"/>
          <p:cNvSpPr>
            <a:spLocks noChangeArrowheads="1"/>
          </p:cNvSpPr>
          <p:nvPr/>
        </p:nvSpPr>
        <p:spPr bwMode="auto">
          <a:xfrm>
            <a:off x="7375525" y="2459038"/>
            <a:ext cx="549275" cy="547687"/>
          </a:xfrm>
          <a:prstGeom prst="foldedCorner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NetCDF</a:t>
            </a: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DLand</a:t>
            </a: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7496" name="Straight Arrow Connector 216"/>
          <p:cNvCxnSpPr>
            <a:cxnSpLocks noChangeShapeType="1"/>
            <a:stCxn id="17495" idx="2"/>
            <a:endCxn id="17447" idx="0"/>
          </p:cNvCxnSpPr>
          <p:nvPr/>
        </p:nvCxnSpPr>
        <p:spPr bwMode="auto">
          <a:xfrm flipH="1">
            <a:off x="7648575" y="3006725"/>
            <a:ext cx="1588" cy="127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97" name="AutoShape 48"/>
          <p:cNvSpPr>
            <a:spLocks noChangeArrowheads="1"/>
          </p:cNvSpPr>
          <p:nvPr/>
        </p:nvSpPr>
        <p:spPr bwMode="auto">
          <a:xfrm>
            <a:off x="7375525" y="3886200"/>
            <a:ext cx="549275" cy="549275"/>
          </a:xfrm>
          <a:prstGeom prst="foldedCorner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TCST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Pairs</a:t>
            </a:r>
          </a:p>
          <a:p>
            <a:pPr eaLnBrk="1" hangingPunct="1">
              <a:buClrTx/>
              <a:buFontTx/>
              <a:buNone/>
            </a:pP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7498" name="Straight Arrow Connector 221"/>
          <p:cNvCxnSpPr>
            <a:cxnSpLocks noChangeShapeType="1"/>
            <a:stCxn id="17447" idx="4"/>
            <a:endCxn id="17497" idx="0"/>
          </p:cNvCxnSpPr>
          <p:nvPr/>
        </p:nvCxnSpPr>
        <p:spPr bwMode="auto">
          <a:xfrm>
            <a:off x="7648575" y="3762375"/>
            <a:ext cx="1588" cy="1238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99" name="Straight Arrow Connector 223"/>
          <p:cNvCxnSpPr>
            <a:cxnSpLocks noChangeShapeType="1"/>
            <a:endCxn id="17495" idx="3"/>
          </p:cNvCxnSpPr>
          <p:nvPr/>
        </p:nvCxnSpPr>
        <p:spPr bwMode="auto">
          <a:xfrm flipH="1" flipV="1">
            <a:off x="7932738" y="2733675"/>
            <a:ext cx="1428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00" name="Straight Arrow Connector 232"/>
          <p:cNvCxnSpPr>
            <a:cxnSpLocks noChangeShapeType="1"/>
            <a:endCxn id="17447" idx="6"/>
          </p:cNvCxnSpPr>
          <p:nvPr/>
        </p:nvCxnSpPr>
        <p:spPr bwMode="auto">
          <a:xfrm flipH="1">
            <a:off x="8085138" y="3448050"/>
            <a:ext cx="150812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01" name="Straight Arrow Connector 238"/>
          <p:cNvCxnSpPr>
            <a:cxnSpLocks noChangeShapeType="1"/>
            <a:stCxn id="17497" idx="2"/>
            <a:endCxn id="17448" idx="0"/>
          </p:cNvCxnSpPr>
          <p:nvPr/>
        </p:nvCxnSpPr>
        <p:spPr bwMode="auto">
          <a:xfrm flipH="1">
            <a:off x="7648575" y="4435475"/>
            <a:ext cx="1588" cy="133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02" name="AutoShape 48"/>
          <p:cNvSpPr>
            <a:spLocks noChangeArrowheads="1"/>
          </p:cNvSpPr>
          <p:nvPr/>
        </p:nvSpPr>
        <p:spPr bwMode="auto">
          <a:xfrm>
            <a:off x="7377113" y="5334000"/>
            <a:ext cx="549275" cy="549275"/>
          </a:xfrm>
          <a:prstGeom prst="foldedCorner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ASCII</a:t>
            </a:r>
          </a:p>
          <a:p>
            <a:pPr eaLnBrk="1" hangingPunct="1">
              <a:buClrTx/>
              <a:buFontTx/>
              <a:buNone/>
            </a:pP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7503" name="Straight Arrow Connector 243"/>
          <p:cNvCxnSpPr>
            <a:cxnSpLocks noChangeShapeType="1"/>
            <a:stCxn id="17448" idx="4"/>
            <a:endCxn id="17502" idx="0"/>
          </p:cNvCxnSpPr>
          <p:nvPr/>
        </p:nvCxnSpPr>
        <p:spPr bwMode="auto">
          <a:xfrm>
            <a:off x="7648575" y="5197475"/>
            <a:ext cx="3175" cy="1365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04" name="Straight Arrow Connector 245"/>
          <p:cNvCxnSpPr>
            <a:cxnSpLocks noChangeShapeType="1"/>
            <a:stCxn id="17452" idx="6"/>
            <a:endCxn id="17413" idx="1"/>
          </p:cNvCxnSpPr>
          <p:nvPr/>
        </p:nvCxnSpPr>
        <p:spPr bwMode="auto">
          <a:xfrm>
            <a:off x="2080506" y="3052189"/>
            <a:ext cx="129294" cy="15853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05" name="Oval 36"/>
          <p:cNvSpPr>
            <a:spLocks noChangeAspect="1" noChangeArrowheads="1"/>
          </p:cNvSpPr>
          <p:nvPr/>
        </p:nvSpPr>
        <p:spPr bwMode="auto">
          <a:xfrm>
            <a:off x="2876550" y="3562350"/>
            <a:ext cx="857250" cy="628650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WWMCA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Plot</a:t>
            </a:r>
          </a:p>
        </p:txBody>
      </p:sp>
      <p:sp>
        <p:nvSpPr>
          <p:cNvPr id="17506" name="Oval 40"/>
          <p:cNvSpPr>
            <a:spLocks noChangeAspect="1" noChangeArrowheads="1"/>
          </p:cNvSpPr>
          <p:nvPr/>
        </p:nvSpPr>
        <p:spPr bwMode="auto">
          <a:xfrm>
            <a:off x="5562600" y="1504950"/>
            <a:ext cx="857250" cy="628650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Plot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MODE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Field</a:t>
            </a:r>
          </a:p>
        </p:txBody>
      </p:sp>
      <p:cxnSp>
        <p:nvCxnSpPr>
          <p:cNvPr id="17507" name="Straight Arrow Connector 186"/>
          <p:cNvCxnSpPr>
            <a:cxnSpLocks noChangeShapeType="1"/>
            <a:stCxn id="17421" idx="3"/>
            <a:endCxn id="17506" idx="3"/>
          </p:cNvCxnSpPr>
          <p:nvPr/>
        </p:nvCxnSpPr>
        <p:spPr bwMode="auto">
          <a:xfrm flipV="1">
            <a:off x="5492750" y="2041525"/>
            <a:ext cx="195263" cy="133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08" name="AutoShape 48"/>
          <p:cNvSpPr>
            <a:spLocks noChangeArrowheads="1"/>
          </p:cNvSpPr>
          <p:nvPr/>
        </p:nvSpPr>
        <p:spPr bwMode="auto">
          <a:xfrm>
            <a:off x="6553200" y="1550988"/>
            <a:ext cx="549275" cy="549275"/>
          </a:xfrm>
          <a:prstGeom prst="foldedCorner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PNG</a:t>
            </a:r>
          </a:p>
          <a:p>
            <a:pPr eaLnBrk="1" hangingPunct="1">
              <a:buClrTx/>
              <a:buFontTx/>
              <a:buNone/>
            </a:pP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7509" name="Straight Arrow Connector 171"/>
          <p:cNvCxnSpPr>
            <a:cxnSpLocks noChangeShapeType="1"/>
            <a:stCxn id="17506" idx="6"/>
            <a:endCxn id="17508" idx="1"/>
          </p:cNvCxnSpPr>
          <p:nvPr/>
        </p:nvCxnSpPr>
        <p:spPr bwMode="auto">
          <a:xfrm>
            <a:off x="6419850" y="1819275"/>
            <a:ext cx="133350" cy="6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" name="Oval 42"/>
          <p:cNvSpPr>
            <a:spLocks noChangeAspect="1" noChangeArrowheads="1"/>
          </p:cNvSpPr>
          <p:nvPr/>
        </p:nvSpPr>
        <p:spPr bwMode="auto">
          <a:xfrm>
            <a:off x="1207206" y="3474067"/>
            <a:ext cx="857250" cy="460375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TRMM</a:t>
            </a:r>
            <a:br>
              <a:rPr lang="en-GB" altLang="en-US" sz="1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GB" altLang="en-US" sz="1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2NC</a:t>
            </a:r>
            <a:endParaRPr lang="en-GB" altLang="en-US" sz="10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53" name="AutoShape 9"/>
          <p:cNvSpPr>
            <a:spLocks noChangeAspect="1" noChangeArrowheads="1"/>
          </p:cNvSpPr>
          <p:nvPr/>
        </p:nvSpPr>
        <p:spPr bwMode="auto">
          <a:xfrm>
            <a:off x="209550" y="3320609"/>
            <a:ext cx="838200" cy="641791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TRMM</a:t>
            </a: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n-US" sz="1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Point </a:t>
            </a:r>
            <a:r>
              <a:rPr lang="en-GB" alt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Obs</a:t>
            </a:r>
            <a:endParaRPr lang="en-GB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54" name="Straight Arrow Connector 126"/>
          <p:cNvCxnSpPr>
            <a:cxnSpLocks noChangeShapeType="1"/>
            <a:stCxn id="153" idx="3"/>
            <a:endCxn id="152" idx="2"/>
          </p:cNvCxnSpPr>
          <p:nvPr/>
        </p:nvCxnSpPr>
        <p:spPr bwMode="auto">
          <a:xfrm>
            <a:off x="1047750" y="3641505"/>
            <a:ext cx="159456" cy="627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" name="Straight Arrow Connector 143"/>
          <p:cNvCxnSpPr>
            <a:cxnSpLocks noChangeShapeType="1"/>
            <a:endCxn id="17413" idx="1"/>
          </p:cNvCxnSpPr>
          <p:nvPr/>
        </p:nvCxnSpPr>
        <p:spPr bwMode="auto">
          <a:xfrm flipV="1">
            <a:off x="2064456" y="3210719"/>
            <a:ext cx="145344" cy="44397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7648575" y="228600"/>
            <a:ext cx="1266825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New Tool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648575" y="666750"/>
            <a:ext cx="1266825" cy="4191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New Output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48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805537"/>
              </p:ext>
            </p:extLst>
          </p:nvPr>
        </p:nvGraphicFramePr>
        <p:xfrm>
          <a:off x="457200" y="685800"/>
          <a:ext cx="8229600" cy="5513949"/>
        </p:xfrm>
        <a:graphic>
          <a:graphicData uri="http://schemas.openxmlformats.org/drawingml/2006/table">
            <a:tbl>
              <a:tblPr firstRow="1"/>
              <a:tblGrid>
                <a:gridCol w="3733800"/>
                <a:gridCol w="4495800"/>
              </a:tblGrid>
              <a:tr h="12162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alisto MT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alisto MT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MET Tool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6031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Gridded Forecasts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Gridded Observations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Grid Stat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(traditional or neighborhood)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n-lt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Ensemble Stat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Wavelet Stat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MODE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Series Analysis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Stat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1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Gridded Forecasts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Point Observations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Point Stat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Ensemble Stat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Stat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1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Point Forecasts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Point Observations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TC Pairs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TC Stat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3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6164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MET Categorical </a:t>
            </a:r>
            <a:r>
              <a:rPr lang="en-US" sz="3200" dirty="0" smtClean="0"/>
              <a:t>and Continuous Statistics</a:t>
            </a:r>
            <a:endParaRPr lang="en-US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3309755"/>
              </p:ext>
            </p:extLst>
          </p:nvPr>
        </p:nvGraphicFramePr>
        <p:xfrm>
          <a:off x="609600" y="685800"/>
          <a:ext cx="8153400" cy="60784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8600"/>
                <a:gridCol w="4114800"/>
              </a:tblGrid>
              <a:tr h="439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Categorical / Multi-Categorical</a:t>
                      </a:r>
                      <a:endParaRPr lang="en-US" dirty="0"/>
                    </a:p>
                  </a:txBody>
                  <a:tcPr/>
                </a:tc>
              </a:tr>
              <a:tr h="52753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Forecast Mean</a:t>
                      </a:r>
                    </a:p>
                    <a:p>
                      <a:r>
                        <a:rPr lang="en-US" sz="1400" dirty="0" smtClean="0"/>
                        <a:t>Forecast Standard</a:t>
                      </a:r>
                      <a:r>
                        <a:rPr lang="en-US" sz="1400" baseline="0" dirty="0" smtClean="0"/>
                        <a:t> Deviation</a:t>
                      </a:r>
                    </a:p>
                    <a:p>
                      <a:r>
                        <a:rPr lang="en-US" sz="1400" baseline="0" dirty="0" smtClean="0"/>
                        <a:t>Observation Mean</a:t>
                      </a:r>
                    </a:p>
                    <a:p>
                      <a:r>
                        <a:rPr lang="en-US" sz="1400" baseline="0" dirty="0" smtClean="0"/>
                        <a:t>Observation Standard Deviation</a:t>
                      </a:r>
                    </a:p>
                    <a:p>
                      <a:r>
                        <a:rPr lang="en-US" sz="1400" baseline="0" dirty="0" smtClean="0"/>
                        <a:t>Pearson Correlation Coefficient (aka Correlation)</a:t>
                      </a:r>
                    </a:p>
                    <a:p>
                      <a:r>
                        <a:rPr lang="en-US" sz="1400" baseline="0" dirty="0" smtClean="0"/>
                        <a:t>Spearman’s Rank Correlation</a:t>
                      </a:r>
                    </a:p>
                    <a:p>
                      <a:r>
                        <a:rPr lang="en-US" sz="1400" baseline="0" dirty="0" smtClean="0"/>
                        <a:t>Kendall’s Tau statistic</a:t>
                      </a:r>
                    </a:p>
                    <a:p>
                      <a:r>
                        <a:rPr lang="en-US" sz="1400" baseline="0" dirty="0" smtClean="0"/>
                        <a:t>Number of ranks used in Kendall’s tau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Number of tied forecasts in Kendall’s tau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Number of tied observations in Kendall’s tau</a:t>
                      </a:r>
                    </a:p>
                    <a:p>
                      <a:r>
                        <a:rPr lang="en-US" sz="1400" baseline="0" dirty="0" smtClean="0"/>
                        <a:t>Mean error</a:t>
                      </a:r>
                    </a:p>
                    <a:p>
                      <a:r>
                        <a:rPr lang="en-US" sz="1400" baseline="0" dirty="0" smtClean="0"/>
                        <a:t>Standard Deviation of error</a:t>
                      </a:r>
                    </a:p>
                    <a:p>
                      <a:r>
                        <a:rPr lang="en-US" sz="1400" baseline="0" dirty="0" smtClean="0"/>
                        <a:t>10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baseline="0" dirty="0" smtClean="0"/>
                        <a:t>, 25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baseline="0" dirty="0" smtClean="0"/>
                        <a:t>, 50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baseline="0" dirty="0" smtClean="0"/>
                        <a:t>, 75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baseline="0" dirty="0" smtClean="0"/>
                        <a:t>, 90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baseline="0" dirty="0" smtClean="0"/>
                        <a:t> Percentile of Error</a:t>
                      </a:r>
                    </a:p>
                    <a:p>
                      <a:r>
                        <a:rPr lang="en-US" sz="1400" baseline="0" dirty="0" smtClean="0"/>
                        <a:t>Interquartile </a:t>
                      </a:r>
                      <a:r>
                        <a:rPr lang="en-US" sz="1400" baseline="0" dirty="0" smtClean="0"/>
                        <a:t>Range </a:t>
                      </a:r>
                    </a:p>
                    <a:p>
                      <a:r>
                        <a:rPr lang="en-US" sz="1400" baseline="0" dirty="0" smtClean="0"/>
                        <a:t>Multiplicative Bias (aka Bias)</a:t>
                      </a:r>
                    </a:p>
                    <a:p>
                      <a:r>
                        <a:rPr lang="en-US" sz="1400" baseline="0" dirty="0" smtClean="0"/>
                        <a:t>Mean Absolute Error</a:t>
                      </a:r>
                    </a:p>
                    <a:p>
                      <a:r>
                        <a:rPr lang="en-US" sz="1400" baseline="0" dirty="0" smtClean="0"/>
                        <a:t>Mean Square Error</a:t>
                      </a:r>
                    </a:p>
                    <a:p>
                      <a:r>
                        <a:rPr lang="en-US" sz="1400" baseline="0" dirty="0" smtClean="0"/>
                        <a:t>Bias-corrected Mean Square Error</a:t>
                      </a:r>
                    </a:p>
                    <a:p>
                      <a:r>
                        <a:rPr lang="en-US" sz="1400" baseline="0" dirty="0" smtClean="0"/>
                        <a:t>Root Mean Square Error</a:t>
                      </a:r>
                    </a:p>
                    <a:p>
                      <a:r>
                        <a:rPr lang="en-US" sz="1400" baseline="0" dirty="0" smtClean="0"/>
                        <a:t>Mean Absolute Deviation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Total number of matched pairs</a:t>
                      </a:r>
                    </a:p>
                    <a:p>
                      <a:r>
                        <a:rPr lang="en-US" sz="1400" dirty="0" smtClean="0"/>
                        <a:t>Contingency Table Counts</a:t>
                      </a:r>
                    </a:p>
                    <a:p>
                      <a:r>
                        <a:rPr lang="en-US" sz="1400" dirty="0" smtClean="0"/>
                        <a:t>Forecast rate</a:t>
                      </a:r>
                    </a:p>
                    <a:p>
                      <a:r>
                        <a:rPr lang="en-US" sz="1400" dirty="0" smtClean="0"/>
                        <a:t>Hit</a:t>
                      </a:r>
                      <a:r>
                        <a:rPr lang="en-US" sz="1400" baseline="0" dirty="0" smtClean="0"/>
                        <a:t> rate</a:t>
                      </a:r>
                    </a:p>
                    <a:p>
                      <a:r>
                        <a:rPr lang="en-US" sz="1400" baseline="0" dirty="0" smtClean="0"/>
                        <a:t>Observation rate</a:t>
                      </a:r>
                    </a:p>
                    <a:p>
                      <a:r>
                        <a:rPr lang="en-US" sz="1400" dirty="0" smtClean="0"/>
                        <a:t>Base</a:t>
                      </a:r>
                      <a:r>
                        <a:rPr lang="en-US" sz="1400" baseline="0" dirty="0" smtClean="0"/>
                        <a:t> rate</a:t>
                      </a:r>
                    </a:p>
                    <a:p>
                      <a:r>
                        <a:rPr lang="en-US" sz="1400" baseline="0" dirty="0" smtClean="0"/>
                        <a:t>Forecast mean</a:t>
                      </a:r>
                    </a:p>
                    <a:p>
                      <a:r>
                        <a:rPr lang="en-US" sz="1400" baseline="0" dirty="0" smtClean="0"/>
                        <a:t>Accuracy</a:t>
                      </a:r>
                    </a:p>
                    <a:p>
                      <a:r>
                        <a:rPr lang="en-US" sz="1400" baseline="0" dirty="0" smtClean="0"/>
                        <a:t>Frequency Bias</a:t>
                      </a:r>
                    </a:p>
                    <a:p>
                      <a:r>
                        <a:rPr lang="en-US" sz="1400" baseline="0" dirty="0" smtClean="0"/>
                        <a:t>Probability of Detection – Yes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Probability of Detection – No</a:t>
                      </a:r>
                    </a:p>
                    <a:p>
                      <a:r>
                        <a:rPr lang="en-US" sz="1400" baseline="0" dirty="0" smtClean="0"/>
                        <a:t>Probability of False Detection (aka False Alarm Rate)</a:t>
                      </a:r>
                    </a:p>
                    <a:p>
                      <a:r>
                        <a:rPr lang="en-US" sz="1400" baseline="0" dirty="0" smtClean="0"/>
                        <a:t>False Alarm Ratio</a:t>
                      </a:r>
                    </a:p>
                    <a:p>
                      <a:r>
                        <a:rPr lang="en-US" sz="1400" baseline="0" dirty="0" smtClean="0"/>
                        <a:t>Critical Success Score (aka Threat Score)</a:t>
                      </a:r>
                    </a:p>
                    <a:p>
                      <a:r>
                        <a:rPr lang="en-US" sz="1400" baseline="0" dirty="0" smtClean="0"/>
                        <a:t>Gilbert Skill Score (aka Equitable Threat Score)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effectLst/>
                        </a:rPr>
                        <a:t>Bias-Adjusted Gilbert Skill Score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Odds Ratio</a:t>
                      </a:r>
                    </a:p>
                    <a:p>
                      <a:r>
                        <a:rPr kumimoji="0" lang="en-US" sz="1400" kern="1200" dirty="0" smtClean="0">
                          <a:effectLst/>
                        </a:rPr>
                        <a:t>Log-Odds Ratio</a:t>
                      </a:r>
                      <a:br>
                        <a:rPr kumimoji="0" lang="en-US" sz="1400" kern="1200" dirty="0" smtClean="0">
                          <a:effectLst/>
                        </a:rPr>
                      </a:br>
                      <a:r>
                        <a:rPr kumimoji="0" lang="en-US" sz="1400" kern="1200" dirty="0" smtClean="0">
                          <a:effectLst/>
                        </a:rPr>
                        <a:t>Odds-Ratio Skill Score</a:t>
                      </a:r>
                    </a:p>
                    <a:p>
                      <a:r>
                        <a:rPr lang="en-US" sz="1400" baseline="0" dirty="0" err="1" smtClean="0"/>
                        <a:t>Hanssen-Kuipers</a:t>
                      </a:r>
                      <a:r>
                        <a:rPr lang="en-US" sz="1400" baseline="0" dirty="0" smtClean="0"/>
                        <a:t> Discriminant</a:t>
                      </a:r>
                    </a:p>
                    <a:p>
                      <a:r>
                        <a:rPr lang="en-US" sz="1400" baseline="0" dirty="0" err="1" smtClean="0"/>
                        <a:t>Heidke</a:t>
                      </a:r>
                      <a:r>
                        <a:rPr lang="en-US" sz="1400" baseline="0" dirty="0" smtClean="0"/>
                        <a:t> Skill Score</a:t>
                      </a:r>
                    </a:p>
                    <a:p>
                      <a:r>
                        <a:rPr kumimoji="0" lang="en-US" sz="1400" kern="1200" dirty="0" smtClean="0">
                          <a:effectLst/>
                        </a:rPr>
                        <a:t>Extreme Dependency Score </a:t>
                      </a:r>
                    </a:p>
                    <a:p>
                      <a:r>
                        <a:rPr kumimoji="0" lang="en-US" sz="1400" kern="1200" dirty="0" smtClean="0">
                          <a:effectLst/>
                        </a:rPr>
                        <a:t>Symmetric Extreme Dependency Score </a:t>
                      </a:r>
                    </a:p>
                    <a:p>
                      <a:r>
                        <a:rPr kumimoji="0" lang="en-US" sz="1400" kern="1200" dirty="0" smtClean="0">
                          <a:effectLst/>
                        </a:rPr>
                        <a:t>Extreme Dependency Index </a:t>
                      </a:r>
                    </a:p>
                    <a:p>
                      <a:r>
                        <a:rPr kumimoji="0" lang="en-US" sz="1400" kern="1200" dirty="0" smtClean="0">
                          <a:effectLst/>
                        </a:rPr>
                        <a:t>Symmetric Extreme Dependency Index </a:t>
                      </a:r>
                      <a:endParaRPr kumimoji="0" lang="en-US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5638800"/>
            <a:ext cx="3555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24 Statistics</a:t>
            </a:r>
            <a:endParaRPr lang="en-US" sz="5400" b="1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1828800"/>
            <a:ext cx="3555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25 Statistics</a:t>
            </a:r>
            <a:endParaRPr lang="en-US" sz="5400" b="1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pPr eaLnBrk="1" hangingPunct="1"/>
            <a:r>
              <a:rPr lang="en-US" sz="3200" dirty="0"/>
              <a:t>Good forecast or bad forecast?</a:t>
            </a:r>
          </a:p>
        </p:txBody>
      </p:sp>
      <p:grpSp>
        <p:nvGrpSpPr>
          <p:cNvPr id="45059" name="Group 11"/>
          <p:cNvGrpSpPr>
            <a:grpSpLocks/>
          </p:cNvGrpSpPr>
          <p:nvPr/>
        </p:nvGrpSpPr>
        <p:grpSpPr bwMode="auto">
          <a:xfrm>
            <a:off x="3048000" y="1752600"/>
            <a:ext cx="2590800" cy="2971800"/>
            <a:chOff x="3048000" y="1752600"/>
            <a:chExt cx="2590800" cy="29718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048000" y="1752600"/>
              <a:ext cx="1219200" cy="2971800"/>
              <a:chOff x="1920" y="1104"/>
              <a:chExt cx="768" cy="1872"/>
            </a:xfrm>
            <a:solidFill>
              <a:srgbClr val="FFC000"/>
            </a:solidFill>
          </p:grpSpPr>
          <p:sp>
            <p:nvSpPr>
              <p:cNvPr id="45066" name="Oval 5"/>
              <p:cNvSpPr>
                <a:spLocks noChangeArrowheads="1"/>
              </p:cNvSpPr>
              <p:nvPr/>
            </p:nvSpPr>
            <p:spPr bwMode="auto">
              <a:xfrm>
                <a:off x="1920" y="1104"/>
                <a:ext cx="768" cy="187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48" charset="-128"/>
                  <a:cs typeface="+mn-cs"/>
                </a:endParaRPr>
              </a:p>
            </p:txBody>
          </p:sp>
          <p:sp>
            <p:nvSpPr>
              <p:cNvPr id="45067" name="Text Box 6"/>
              <p:cNvSpPr txBox="1">
                <a:spLocks noChangeArrowheads="1"/>
              </p:cNvSpPr>
              <p:nvPr/>
            </p:nvSpPr>
            <p:spPr bwMode="auto">
              <a:xfrm>
                <a:off x="2160" y="1392"/>
                <a:ext cx="288" cy="4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600">
                    <a:ea typeface="ＭＳ Ｐゴシック" pitchFamily="48" charset="-128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45063" name="Group 7"/>
            <p:cNvGrpSpPr>
              <a:grpSpLocks/>
            </p:cNvGrpSpPr>
            <p:nvPr/>
          </p:nvGrpSpPr>
          <p:grpSpPr bwMode="auto">
            <a:xfrm>
              <a:off x="4419600" y="1752600"/>
              <a:ext cx="1219200" cy="2971800"/>
              <a:chOff x="2784" y="1104"/>
              <a:chExt cx="768" cy="1872"/>
            </a:xfrm>
          </p:grpSpPr>
          <p:sp>
            <p:nvSpPr>
              <p:cNvPr id="45064" name="Oval 8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768" cy="1872"/>
              </a:xfrm>
              <a:prstGeom prst="ellipse">
                <a:avLst/>
              </a:prstGeom>
              <a:solidFill>
                <a:srgbClr val="6666FF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5" name="Text Box 9"/>
              <p:cNvSpPr txBox="1">
                <a:spLocks noChangeArrowheads="1"/>
              </p:cNvSpPr>
              <p:nvPr/>
            </p:nvSpPr>
            <p:spPr bwMode="auto">
              <a:xfrm>
                <a:off x="2976" y="1392"/>
                <a:ext cx="3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/>
                  <a:t>O</a:t>
                </a:r>
              </a:p>
            </p:txBody>
          </p:sp>
        </p:grpSp>
      </p:grpSp>
      <p:sp>
        <p:nvSpPr>
          <p:cNvPr id="45060" name="Text Box 10"/>
          <p:cNvSpPr txBox="1">
            <a:spLocks noChangeArrowheads="1"/>
          </p:cNvSpPr>
          <p:nvPr/>
        </p:nvSpPr>
        <p:spPr bwMode="auto">
          <a:xfrm>
            <a:off x="35052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990600" y="5029200"/>
            <a:ext cx="7620000" cy="83099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a typeface="ＭＳ Ｐゴシック" pitchFamily="48" charset="-128"/>
                <a:cs typeface="+mn-cs"/>
              </a:rPr>
              <a:t>Many verification approaches would say that this forecast has NO skill and is very inaccurate.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27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1752600"/>
            <a:ext cx="5247023" cy="4263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Geographic Representation of </a:t>
            </a:r>
            <a:r>
              <a:rPr lang="en-US" dirty="0"/>
              <a:t>S</a:t>
            </a:r>
            <a:r>
              <a:rPr lang="en-US" dirty="0" smtClean="0"/>
              <a:t>cores  </a:t>
            </a:r>
            <a:r>
              <a:rPr lang="en-US" sz="2200" dirty="0" smtClean="0"/>
              <a:t>(Stat-Analysis “by-case” option)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475624" y="2133600"/>
            <a:ext cx="3363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Accumulates </a:t>
            </a:r>
            <a:r>
              <a:rPr lang="en-US" sz="2400" dirty="0"/>
              <a:t>statistics separately for each </a:t>
            </a:r>
            <a:r>
              <a:rPr lang="en-US" sz="2400" dirty="0" smtClean="0"/>
              <a:t>grid location </a:t>
            </a:r>
            <a:r>
              <a:rPr lang="en-US" sz="2400" dirty="0"/>
              <a:t>over a </a:t>
            </a:r>
            <a:r>
              <a:rPr lang="en-US" sz="2400" dirty="0" smtClean="0"/>
              <a:t>series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Other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Accumulate over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Grids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50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102"/>
            <a:ext cx="7620000" cy="563707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Upper Air SS/PS </a:t>
            </a:r>
            <a:r>
              <a:rPr lang="en-US" sz="2550" dirty="0"/>
              <a:t>(</a:t>
            </a:r>
            <a:r>
              <a:rPr lang="en-US" sz="2550" dirty="0">
                <a:solidFill>
                  <a:srgbClr val="0066CC"/>
                </a:solidFill>
              </a:rPr>
              <a:t>AFWA</a:t>
            </a:r>
            <a:r>
              <a:rPr lang="en-US" sz="2550" dirty="0">
                <a:solidFill>
                  <a:srgbClr val="3D25CF"/>
                </a:solidFill>
              </a:rPr>
              <a:t> </a:t>
            </a:r>
            <a:r>
              <a:rPr lang="en-US" sz="2550" dirty="0" smtClean="0">
                <a:solidFill>
                  <a:srgbClr val="000000"/>
                </a:solidFill>
              </a:rPr>
              <a:t>- </a:t>
            </a:r>
            <a:r>
              <a:rPr lang="en-US" sz="2550" dirty="0" smtClean="0">
                <a:solidFill>
                  <a:srgbClr val="A50021"/>
                </a:solidFill>
              </a:rPr>
              <a:t>RRTMG</a:t>
            </a:r>
            <a:r>
              <a:rPr lang="en-US" sz="255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66" y="5309432"/>
            <a:ext cx="2171700" cy="58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23675" y="694112"/>
            <a:ext cx="6248400" cy="6809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75" b="1" dirty="0"/>
              <a:t>SS (light shading) </a:t>
            </a:r>
            <a:r>
              <a:rPr lang="en-US" sz="1275" dirty="0"/>
              <a:t>and </a:t>
            </a:r>
            <a:r>
              <a:rPr lang="en-US" sz="1275" b="1" dirty="0"/>
              <a:t>PS (dark shading) </a:t>
            </a:r>
            <a:r>
              <a:rPr lang="en-US" sz="1275" dirty="0"/>
              <a:t>differences for the annual aggregation of upper air temperature and dew point temperature </a:t>
            </a:r>
            <a:r>
              <a:rPr lang="en-US" sz="1275" i="1" dirty="0"/>
              <a:t>BCRMSE</a:t>
            </a:r>
            <a:r>
              <a:rPr lang="en-US" sz="1275" dirty="0"/>
              <a:t> and </a:t>
            </a:r>
            <a:r>
              <a:rPr lang="en-US" sz="1275" i="1" dirty="0"/>
              <a:t>bias</a:t>
            </a:r>
            <a:endParaRPr lang="en-US" sz="1275" dirty="0"/>
          </a:p>
          <a:p>
            <a:endParaRPr lang="en-US" sz="1275" b="1" dirty="0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>
            <p:extLst/>
          </p:nvPr>
        </p:nvGraphicFramePr>
        <p:xfrm>
          <a:off x="501334" y="1288726"/>
          <a:ext cx="8311253" cy="282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Document" r:id="rId5" imgW="8280400" imgH="6540500" progId="Word.Document.8">
                  <p:embed/>
                </p:oleObj>
              </mc:Choice>
              <mc:Fallback>
                <p:oleObj name="Document" r:id="rId5" imgW="8280400" imgH="6540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815" t="1398" r="8815" b="62897"/>
                      <a:stretch>
                        <a:fillRect/>
                      </a:stretch>
                    </p:blipFill>
                    <p:spPr bwMode="auto">
                      <a:xfrm>
                        <a:off x="501334" y="1288726"/>
                        <a:ext cx="8311253" cy="28260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5361" y="5332380"/>
            <a:ext cx="972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Mesoscale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Modeling Task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5020756"/>
            <a:ext cx="547987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Statistical Significance (light shading)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Differences pass the test</a:t>
            </a:r>
          </a:p>
          <a:p>
            <a:endParaRPr lang="en-US" sz="1350" b="1" dirty="0"/>
          </a:p>
          <a:p>
            <a:endParaRPr lang="en-US" sz="1350" b="1" dirty="0"/>
          </a:p>
          <a:p>
            <a:r>
              <a:rPr lang="en-US" sz="1350" b="1" dirty="0"/>
              <a:t>Practical Significance (dark shading)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Which SS differences are greater than the observation uncertainty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99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5638800" cy="228600"/>
          </a:xfrm>
        </p:spPr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07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WMO Working Group on Forecast Verification Research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5943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Working Group under the World Weather Research Program (WWRP) and Working Group on Numerical Experimentation (WGNE)</a:t>
            </a:r>
          </a:p>
          <a:p>
            <a:r>
              <a:rPr lang="en-US" dirty="0" smtClean="0"/>
              <a:t>International representation</a:t>
            </a:r>
          </a:p>
          <a:p>
            <a:r>
              <a:rPr lang="en-US" u="sng" dirty="0" smtClean="0"/>
              <a:t>Activities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Verification research </a:t>
            </a:r>
          </a:p>
          <a:p>
            <a:pPr lvl="1"/>
            <a:r>
              <a:rPr lang="en-US" dirty="0" smtClean="0"/>
              <a:t>Training </a:t>
            </a:r>
          </a:p>
          <a:p>
            <a:pPr lvl="1"/>
            <a:r>
              <a:rPr lang="en-US" dirty="0" smtClean="0"/>
              <a:t>Workshops </a:t>
            </a:r>
          </a:p>
          <a:p>
            <a:pPr lvl="1"/>
            <a:r>
              <a:rPr lang="en-US" dirty="0" smtClean="0"/>
              <a:t>Publications on “best practices”:  Precipitation, Clouds, Tropical </a:t>
            </a:r>
            <a:r>
              <a:rPr lang="en-US" dirty="0" smtClean="0"/>
              <a:t>Cyclones</a:t>
            </a:r>
            <a:endParaRPr lang="en-US" dirty="0"/>
          </a:p>
        </p:txBody>
      </p:sp>
      <p:pic>
        <p:nvPicPr>
          <p:cNvPr id="6" name="Picture 5" descr="DSCN2318_JWGFV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90600"/>
            <a:ext cx="2699766" cy="17990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232709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6231523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http://www.wmo.int/pages/prog/arep/wwrp/new/Forecast_Verification.html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057400"/>
            <a:ext cx="144780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35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Resources: Verification methods and FAQ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447799"/>
            <a:ext cx="4191000" cy="49867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Website maintained by WMO verification working group (JWGFVR)</a:t>
            </a:r>
          </a:p>
          <a:p>
            <a:r>
              <a:rPr lang="en-US" dirty="0" smtClean="0"/>
              <a:t>Includes</a:t>
            </a:r>
          </a:p>
          <a:p>
            <a:pPr lvl="1"/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Methods (brief definitions)</a:t>
            </a:r>
          </a:p>
          <a:p>
            <a:pPr lvl="1"/>
            <a:r>
              <a:rPr lang="en-US" dirty="0" smtClean="0"/>
              <a:t>FAQs</a:t>
            </a:r>
          </a:p>
          <a:p>
            <a:pPr lvl="1"/>
            <a:r>
              <a:rPr lang="en-US" dirty="0" smtClean="0"/>
              <a:t>Links and references</a:t>
            </a:r>
          </a:p>
          <a:p>
            <a:r>
              <a:rPr lang="en-US" dirty="0" smtClean="0"/>
              <a:t>Verification discussion group: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66CC"/>
                </a:solidFill>
                <a:latin typeface="Arial Narrow" pitchFamily="34" charset="0"/>
                <a:hlinkClick r:id="rId2"/>
              </a:rPr>
              <a:t>http://</a:t>
            </a:r>
            <a:r>
              <a:rPr lang="en-US" sz="2400" dirty="0" smtClean="0">
                <a:solidFill>
                  <a:srgbClr val="0066CC"/>
                </a:solidFill>
                <a:latin typeface="Arial Narrow" pitchFamily="34" charset="0"/>
                <a:hlinkClick r:id="rId2"/>
              </a:rPr>
              <a:t>mail.rap.ucar.edu/mailman/listinfo/vx-discuss</a:t>
            </a:r>
            <a:endParaRPr lang="en-US" sz="2400" dirty="0" smtClean="0">
              <a:solidFill>
                <a:srgbClr val="0066CC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66CC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Narrow" pitchFamily="34" charset="0"/>
              </a:rPr>
              <a:t>Or email </a:t>
            </a:r>
            <a:r>
              <a:rPr lang="en-US" sz="2400" dirty="0">
                <a:solidFill>
                  <a:srgbClr val="009999"/>
                </a:solidFill>
                <a:latin typeface="Arial Narrow" pitchFamily="34" charset="0"/>
              </a:rPr>
              <a:t>vx-discuss@mail.rap.ucar.edu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66CC"/>
                </a:solidFill>
                <a:latin typeface="Arial Narrow" pitchFamily="34" charset="0"/>
              </a:rPr>
              <a:t/>
            </a:r>
            <a:br>
              <a:rPr lang="en-US" sz="2400" dirty="0" smtClean="0">
                <a:solidFill>
                  <a:srgbClr val="0066CC"/>
                </a:solidFill>
                <a:latin typeface="Arial Narrow" pitchFamily="34" charset="0"/>
              </a:rPr>
            </a:br>
            <a:endParaRPr lang="en-US" sz="2400" dirty="0" smtClean="0">
              <a:solidFill>
                <a:srgbClr val="0066CC"/>
              </a:solidFill>
              <a:latin typeface="Arial Narrow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310827"/>
            <a:ext cx="4525723" cy="470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6096000"/>
            <a:ext cx="4242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6CC"/>
                </a:solidFill>
              </a:rPr>
              <a:t>http://www.cawcr.gov.au/projects/verification/</a:t>
            </a:r>
            <a:endParaRPr lang="en-US" sz="1600" dirty="0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6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/>
              <a:t>Spatial Method </a:t>
            </a:r>
            <a:r>
              <a:rPr lang="en-US" sz="3200" dirty="0" err="1" smtClean="0"/>
              <a:t>Intercomparison</a:t>
            </a:r>
            <a:r>
              <a:rPr lang="en-US" sz="3200" dirty="0" smtClean="0"/>
              <a:t> Project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3716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International </a:t>
            </a:r>
            <a:r>
              <a:rPr lang="en-US" dirty="0" smtClean="0"/>
              <a:t>effort to evaluate and compare new verification methods</a:t>
            </a:r>
            <a:endParaRPr lang="en-US" dirty="0" smtClean="0"/>
          </a:p>
          <a:p>
            <a:r>
              <a:rPr lang="en-US" dirty="0" smtClean="0"/>
              <a:t>Second </a:t>
            </a:r>
            <a:r>
              <a:rPr lang="en-US" dirty="0" smtClean="0"/>
              <a:t>intercomparison in progress</a:t>
            </a:r>
            <a:endParaRPr lang="en-US" dirty="0" smtClean="0"/>
          </a:p>
          <a:p>
            <a:pPr lvl="1"/>
            <a:r>
              <a:rPr lang="en-US" dirty="0" smtClean="0"/>
              <a:t>Focus on complex terrain, </a:t>
            </a:r>
            <a:r>
              <a:rPr lang="en-US" dirty="0" smtClean="0"/>
              <a:t>ensembles, precipitation and wind</a:t>
            </a:r>
          </a:p>
          <a:p>
            <a:r>
              <a:rPr lang="en-US" dirty="0" smtClean="0"/>
              <a:t>Many references on spatial methods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3820" y="6425455"/>
            <a:ext cx="3418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6699FF"/>
                </a:solidFill>
              </a:rPr>
              <a:t>http://</a:t>
            </a:r>
            <a:r>
              <a:rPr lang="en-US" sz="1600" i="1" dirty="0" smtClean="0">
                <a:solidFill>
                  <a:srgbClr val="6699FF"/>
                </a:solidFill>
              </a:rPr>
              <a:t>www.ral.ucar.edu/projects/icp/</a:t>
            </a:r>
            <a:endParaRPr lang="en-US" sz="1600" i="1" dirty="0">
              <a:solidFill>
                <a:srgbClr val="6699F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507958" cy="52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3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 </a:t>
            </a:r>
            <a:r>
              <a:rPr lang="en-US" smtClean="0"/>
              <a:t>and tutorials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39624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WMO Tutorials (3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, 6</a:t>
            </a:r>
            <a:r>
              <a:rPr lang="en-US" baseline="30000" dirty="0" smtClean="0"/>
              <a:t>th</a:t>
            </a:r>
            <a:r>
              <a:rPr lang="en-US" dirty="0" smtClean="0"/>
              <a:t> workshops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Presentations </a:t>
            </a:r>
            <a:r>
              <a:rPr lang="en-US" dirty="0" smtClean="0"/>
              <a:t>available</a:t>
            </a:r>
          </a:p>
          <a:p>
            <a:pPr marL="344487" lvl="1" indent="0">
              <a:buNone/>
            </a:pPr>
            <a:endParaRPr lang="en-US" dirty="0" smtClean="0"/>
          </a:p>
          <a:p>
            <a:r>
              <a:rPr lang="en-US" dirty="0" smtClean="0"/>
              <a:t>EUMETCAL tutorial</a:t>
            </a:r>
          </a:p>
          <a:p>
            <a:pPr lvl="1"/>
            <a:r>
              <a:rPr lang="en-US" dirty="0" smtClean="0"/>
              <a:t>Hands-on tutorial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356" y="2714992"/>
            <a:ext cx="4535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25080" y="3429000"/>
            <a:ext cx="348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6CC"/>
                </a:solidFill>
              </a:rPr>
              <a:t>http://cawcr.gov.au/events/verif2011/</a:t>
            </a:r>
            <a:endParaRPr lang="en-US" sz="1600" dirty="0">
              <a:solidFill>
                <a:srgbClr val="0066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492" y="1371600"/>
            <a:ext cx="4663441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21389" y="1992868"/>
            <a:ext cx="3800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6CC"/>
                </a:solidFill>
              </a:rPr>
              <a:t>http://www.space.fmi.fi/Verification2009/</a:t>
            </a:r>
            <a:endParaRPr lang="en-US" sz="1600" dirty="0">
              <a:solidFill>
                <a:srgbClr val="0066CC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505200" cy="266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5867400"/>
            <a:ext cx="4268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6CC"/>
                </a:solidFill>
              </a:rPr>
              <a:t>http://www.eumetcal.org/-Eumetcal-modules-</a:t>
            </a:r>
            <a:endParaRPr lang="en-US" sz="1600" dirty="0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70" y="4157922"/>
            <a:ext cx="3810000" cy="1404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1388" y="5511225"/>
            <a:ext cx="4570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http://www.ncmrwf.gov.in/verif2014/Tutorial-Program.php</a:t>
            </a:r>
          </a:p>
        </p:txBody>
      </p:sp>
    </p:spTree>
    <p:extLst>
      <p:ext uri="{BB962C8B-B14F-4D97-AF65-F5344CB8AC3E}">
        <p14:creationId xmlns:p14="http://schemas.microsoft.com/office/powerpoint/2010/main" val="12055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Overview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Casati</a:t>
            </a:r>
            <a:r>
              <a:rPr lang="en-US" dirty="0" smtClean="0"/>
              <a:t> et al. 2008:  </a:t>
            </a:r>
            <a:r>
              <a:rPr lang="en-US" i="1" dirty="0" smtClean="0"/>
              <a:t>Forecast </a:t>
            </a:r>
            <a:r>
              <a:rPr lang="en-US" i="1" dirty="0"/>
              <a:t>verification: current status and future </a:t>
            </a:r>
            <a:r>
              <a:rPr lang="en-US" i="1" dirty="0" smtClean="0"/>
              <a:t>directions</a:t>
            </a:r>
            <a:r>
              <a:rPr lang="en-US" dirty="0" smtClean="0"/>
              <a:t>.</a:t>
            </a:r>
          </a:p>
          <a:p>
            <a:pPr marL="344487" lvl="1" indent="0">
              <a:buNone/>
            </a:pPr>
            <a:r>
              <a:rPr lang="en-US" i="1" dirty="0" smtClean="0"/>
              <a:t>Meteorological Applications,</a:t>
            </a:r>
            <a:r>
              <a:rPr lang="en-US" dirty="0" smtClean="0"/>
              <a:t> </a:t>
            </a:r>
            <a:r>
              <a:rPr lang="en-US" b="1" dirty="0" smtClean="0"/>
              <a:t>15</a:t>
            </a:r>
            <a:r>
              <a:rPr lang="en-US" dirty="0"/>
              <a:t>,</a:t>
            </a:r>
            <a:r>
              <a:rPr lang="en-US" dirty="0"/>
              <a:t> 3-18</a:t>
            </a:r>
            <a:r>
              <a:rPr lang="en-US" dirty="0" smtClean="0"/>
              <a:t>.</a:t>
            </a:r>
          </a:p>
          <a:p>
            <a:r>
              <a:rPr lang="en-US" dirty="0" smtClean="0"/>
              <a:t>Ebert et al. 2013:  </a:t>
            </a:r>
            <a:r>
              <a:rPr lang="en-AU" i="1" dirty="0"/>
              <a:t>Progress and challenges in forecast </a:t>
            </a:r>
            <a:r>
              <a:rPr lang="en-AU" i="1" dirty="0" smtClean="0"/>
              <a:t>verification</a:t>
            </a:r>
          </a:p>
          <a:p>
            <a:pPr marL="344487" lvl="1" indent="0">
              <a:buNone/>
            </a:pPr>
            <a:r>
              <a:rPr lang="en-AU" i="1" dirty="0" smtClean="0"/>
              <a:t>Meteorological Applications, </a:t>
            </a:r>
            <a:r>
              <a:rPr lang="en-AU" b="1" dirty="0" smtClean="0"/>
              <a:t>20</a:t>
            </a:r>
            <a:r>
              <a:rPr lang="en-AU" dirty="0"/>
              <a:t>, </a:t>
            </a:r>
            <a:r>
              <a:rPr lang="en-AU" dirty="0" smtClean="0"/>
              <a:t>130-139.</a:t>
            </a:r>
            <a:endParaRPr lang="en-AU" dirty="0" smtClean="0"/>
          </a:p>
          <a:p>
            <a:pPr marL="344487" lvl="1" indent="0">
              <a:buNone/>
            </a:pPr>
            <a:endParaRPr lang="en-AU" dirty="0" smtClean="0"/>
          </a:p>
          <a:p>
            <a:pPr marL="0" indent="-4763" algn="ctr">
              <a:buNone/>
            </a:pPr>
            <a:r>
              <a:rPr lang="en-AU" dirty="0" smtClean="0">
                <a:solidFill>
                  <a:srgbClr val="0070C0"/>
                </a:solidFill>
              </a:rPr>
              <a:t>Papers summarizing outcomes and discussions from 3</a:t>
            </a:r>
            <a:r>
              <a:rPr lang="en-AU" baseline="30000" dirty="0" smtClean="0">
                <a:solidFill>
                  <a:srgbClr val="0070C0"/>
                </a:solidFill>
              </a:rPr>
              <a:t>rd</a:t>
            </a:r>
            <a:r>
              <a:rPr lang="en-AU" dirty="0" smtClean="0">
                <a:solidFill>
                  <a:srgbClr val="0070C0"/>
                </a:solidFill>
              </a:rPr>
              <a:t> and 5</a:t>
            </a:r>
            <a:r>
              <a:rPr lang="en-AU" baseline="30000" dirty="0" smtClean="0">
                <a:solidFill>
                  <a:srgbClr val="0070C0"/>
                </a:solidFill>
              </a:rPr>
              <a:t>th</a:t>
            </a:r>
            <a:r>
              <a:rPr lang="en-AU" dirty="0" smtClean="0">
                <a:solidFill>
                  <a:srgbClr val="0070C0"/>
                </a:solidFill>
              </a:rPr>
              <a:t> International Workshop on Verification Methods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47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Resources - Books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5181600" cy="5105400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endParaRPr lang="en-US" dirty="0" smtClean="0"/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000000"/>
                </a:solidFill>
              </a:rPr>
              <a:t>Jolliffe and Stephenson (2012): </a:t>
            </a:r>
            <a:r>
              <a:rPr lang="en-GB" sz="3200" i="1" dirty="0" smtClean="0">
                <a:solidFill>
                  <a:srgbClr val="000000"/>
                </a:solidFill>
              </a:rPr>
              <a:t>Forecast Verification: a practitioner’s guide</a:t>
            </a:r>
            <a:r>
              <a:rPr lang="en-GB" sz="3200" dirty="0" smtClean="0">
                <a:solidFill>
                  <a:srgbClr val="000000"/>
                </a:solidFill>
              </a:rPr>
              <a:t>, Wiley &amp; Sons, 240 pp.</a:t>
            </a:r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err="1" smtClean="0">
                <a:solidFill>
                  <a:srgbClr val="000000"/>
                </a:solidFill>
              </a:rPr>
              <a:t>Stanski</a:t>
            </a:r>
            <a:r>
              <a:rPr lang="en-GB" sz="3200" dirty="0" smtClean="0">
                <a:solidFill>
                  <a:srgbClr val="000000"/>
                </a:solidFill>
              </a:rPr>
              <a:t>, Burrows, Wilson (1989) </a:t>
            </a:r>
            <a:r>
              <a:rPr lang="en-GB" sz="3200" i="1" dirty="0" smtClean="0">
                <a:solidFill>
                  <a:srgbClr val="000000"/>
                </a:solidFill>
              </a:rPr>
              <a:t>Survey of Common Verification Methods in Meteorology </a:t>
            </a:r>
            <a:r>
              <a:rPr lang="en-GB" sz="3200" dirty="0" smtClean="0">
                <a:solidFill>
                  <a:srgbClr val="000000"/>
                </a:solidFill>
              </a:rPr>
              <a:t>(available at http://www.cawcr.gov.au/projects/verification/)</a:t>
            </a:r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000000"/>
                </a:solidFill>
              </a:rPr>
              <a:t>Wilks (2011): </a:t>
            </a:r>
            <a:r>
              <a:rPr lang="en-GB" sz="3200" i="1" dirty="0" smtClean="0">
                <a:solidFill>
                  <a:srgbClr val="000000"/>
                </a:solidFill>
              </a:rPr>
              <a:t>Statistical Methods in Atmospheric Science</a:t>
            </a:r>
            <a:r>
              <a:rPr lang="en-GB" sz="3200" dirty="0" smtClean="0">
                <a:solidFill>
                  <a:srgbClr val="000000"/>
                </a:solidFill>
              </a:rPr>
              <a:t>, Academic press. (</a:t>
            </a:r>
            <a:r>
              <a:rPr lang="en-GB" sz="3200" i="1" dirty="0" smtClean="0">
                <a:solidFill>
                  <a:srgbClr val="000000"/>
                </a:solidFill>
              </a:rPr>
              <a:t>Updated chapter on Forecast Verification</a:t>
            </a:r>
            <a:r>
              <a:rPr lang="en-GB" sz="3200" dirty="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62636"/>
            <a:ext cx="2345709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  <p:pic>
        <p:nvPicPr>
          <p:cNvPr id="4" name="Picture 2" descr="Statistical Methods in the Atmospheric Sciences, 3rd Edition,Daniel Wilks,ISBN9780123850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743" y="3505200"/>
            <a:ext cx="2615821" cy="32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Revisiting the idea of “user” relevance…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challenge in the verification world is meeting the needs associated with different kinds of forecasts (and users)…</a:t>
            </a:r>
          </a:p>
          <a:p>
            <a:pPr lvl="1"/>
            <a:r>
              <a:rPr lang="en-US" dirty="0" smtClean="0"/>
              <a:t>In the weather world, for example:</a:t>
            </a:r>
          </a:p>
          <a:p>
            <a:pPr lvl="2"/>
            <a:r>
              <a:rPr lang="en-US" dirty="0" smtClean="0"/>
              <a:t>Climate predictions</a:t>
            </a:r>
          </a:p>
          <a:p>
            <a:pPr lvl="2"/>
            <a:r>
              <a:rPr lang="en-US" dirty="0" smtClean="0"/>
              <a:t>Seamless predictions</a:t>
            </a:r>
          </a:p>
          <a:p>
            <a:pPr lvl="2"/>
            <a:r>
              <a:rPr lang="en-US" dirty="0" smtClean="0"/>
              <a:t>Hydrologic predictions</a:t>
            </a:r>
          </a:p>
          <a:p>
            <a:pPr lvl="2"/>
            <a:r>
              <a:rPr lang="en-US" dirty="0" smtClean="0"/>
              <a:t>Air quality</a:t>
            </a:r>
          </a:p>
          <a:p>
            <a:pPr lvl="2"/>
            <a:r>
              <a:rPr lang="en-US" dirty="0" smtClean="0"/>
              <a:t>…</a:t>
            </a:r>
          </a:p>
          <a:p>
            <a:r>
              <a:rPr lang="en-US" u="sng" dirty="0" smtClean="0">
                <a:solidFill>
                  <a:srgbClr val="008080"/>
                </a:solidFill>
              </a:rPr>
              <a:t>A challenge</a:t>
            </a:r>
            <a:r>
              <a:rPr lang="en-US" dirty="0" smtClean="0"/>
              <a:t>: Adapting terrestrial weather tools to meet the needs for space weather forecast evaluation</a:t>
            </a:r>
          </a:p>
          <a:p>
            <a:pPr lvl="1"/>
            <a:r>
              <a:rPr lang="en-US" dirty="0" smtClean="0"/>
              <a:t>And/or developing new tools</a:t>
            </a:r>
          </a:p>
          <a:p>
            <a:pPr lvl="1"/>
            <a:r>
              <a:rPr lang="en-US" dirty="0" smtClean="0"/>
              <a:t>What tools are relevant “as is”?</a:t>
            </a:r>
          </a:p>
          <a:p>
            <a:pPr lvl="1"/>
            <a:r>
              <a:rPr lang="en-US" dirty="0" smtClean="0"/>
              <a:t>What new tools/methods are needed to meet the additional needs posed by space weather forecasts?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56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20762"/>
          </a:xfrm>
        </p:spPr>
        <p:txBody>
          <a:bodyPr/>
          <a:lstStyle/>
          <a:p>
            <a:pPr eaLnBrk="1" hangingPunct="1"/>
            <a:r>
              <a:rPr lang="en-US" sz="3200" dirty="0"/>
              <a:t>Good forecast or Bad forecast?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3048000" y="1295400"/>
            <a:ext cx="4813300" cy="4927600"/>
            <a:chOff x="3048000" y="1295400"/>
            <a:chExt cx="4813300" cy="4927600"/>
          </a:xfrm>
        </p:grpSpPr>
        <p:pic>
          <p:nvPicPr>
            <p:cNvPr id="46086" name="Picture 4" descr="watershed_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1295400"/>
              <a:ext cx="4279900" cy="492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48000" y="1752600"/>
              <a:ext cx="1219200" cy="2971800"/>
              <a:chOff x="1920" y="1104"/>
              <a:chExt cx="768" cy="1872"/>
            </a:xfrm>
            <a:solidFill>
              <a:srgbClr val="FFC000"/>
            </a:solidFill>
          </p:grpSpPr>
          <p:sp>
            <p:nvSpPr>
              <p:cNvPr id="46091" name="Oval 6"/>
              <p:cNvSpPr>
                <a:spLocks noChangeArrowheads="1"/>
              </p:cNvSpPr>
              <p:nvPr/>
            </p:nvSpPr>
            <p:spPr bwMode="auto">
              <a:xfrm>
                <a:off x="1920" y="1104"/>
                <a:ext cx="768" cy="187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48" charset="-128"/>
                  <a:cs typeface="+mn-cs"/>
                </a:endParaRPr>
              </a:p>
            </p:txBody>
          </p:sp>
          <p:sp>
            <p:nvSpPr>
              <p:cNvPr id="46092" name="Text Box 7"/>
              <p:cNvSpPr txBox="1">
                <a:spLocks noChangeArrowheads="1"/>
              </p:cNvSpPr>
              <p:nvPr/>
            </p:nvSpPr>
            <p:spPr bwMode="auto">
              <a:xfrm>
                <a:off x="2160" y="1392"/>
                <a:ext cx="288" cy="4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600">
                    <a:ea typeface="ＭＳ Ｐゴシック" pitchFamily="48" charset="-128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46088" name="Group 8"/>
            <p:cNvGrpSpPr>
              <a:grpSpLocks/>
            </p:cNvGrpSpPr>
            <p:nvPr/>
          </p:nvGrpSpPr>
          <p:grpSpPr bwMode="auto">
            <a:xfrm>
              <a:off x="4419600" y="1752600"/>
              <a:ext cx="1219200" cy="2971800"/>
              <a:chOff x="2784" y="1104"/>
              <a:chExt cx="768" cy="1872"/>
            </a:xfrm>
          </p:grpSpPr>
          <p:sp>
            <p:nvSpPr>
              <p:cNvPr id="46089" name="Oval 9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768" cy="1872"/>
              </a:xfrm>
              <a:prstGeom prst="ellipse">
                <a:avLst/>
              </a:prstGeom>
              <a:solidFill>
                <a:srgbClr val="6666FF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0" name="Text Box 10"/>
              <p:cNvSpPr txBox="1">
                <a:spLocks noChangeArrowheads="1"/>
              </p:cNvSpPr>
              <p:nvPr/>
            </p:nvSpPr>
            <p:spPr bwMode="auto">
              <a:xfrm>
                <a:off x="2976" y="1392"/>
                <a:ext cx="3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/>
                  <a:t>O</a:t>
                </a:r>
              </a:p>
            </p:txBody>
          </p:sp>
        </p:grpSp>
      </p:grpSp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35052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46085" name="Text Box 12"/>
          <p:cNvSpPr txBox="1">
            <a:spLocks noChangeArrowheads="1"/>
          </p:cNvSpPr>
          <p:nvPr/>
        </p:nvSpPr>
        <p:spPr bwMode="auto">
          <a:xfrm>
            <a:off x="228600" y="2133600"/>
            <a:ext cx="2438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If I’m a water manager for this watershed, it’s a pretty bad forecast…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95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020762"/>
          </a:xfrm>
        </p:spPr>
        <p:txBody>
          <a:bodyPr/>
          <a:lstStyle/>
          <a:p>
            <a:pPr eaLnBrk="1" hangingPunct="1"/>
            <a:r>
              <a:rPr lang="en-US" sz="3200" dirty="0"/>
              <a:t>Good forecast or Bad forecast?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505200" y="3124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981200" y="4191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If I’m an aviation traffic strategic planner…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86200" y="464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It might be a pretty good forecast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724400" y="28956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O</a:t>
            </a:r>
          </a:p>
        </p:txBody>
      </p:sp>
      <p:grpSp>
        <p:nvGrpSpPr>
          <p:cNvPr id="47111" name="Group 24"/>
          <p:cNvGrpSpPr>
            <a:grpSpLocks/>
          </p:cNvGrpSpPr>
          <p:nvPr/>
        </p:nvGrpSpPr>
        <p:grpSpPr bwMode="auto">
          <a:xfrm>
            <a:off x="304800" y="1143000"/>
            <a:ext cx="8534400" cy="2971800"/>
            <a:chOff x="304800" y="1143000"/>
            <a:chExt cx="8534400" cy="2971800"/>
          </a:xfrm>
        </p:grpSpPr>
        <p:grpSp>
          <p:nvGrpSpPr>
            <p:cNvPr id="47114" name="Group 8"/>
            <p:cNvGrpSpPr>
              <a:grpSpLocks/>
            </p:cNvGrpSpPr>
            <p:nvPr/>
          </p:nvGrpSpPr>
          <p:grpSpPr bwMode="auto">
            <a:xfrm>
              <a:off x="304800" y="2209800"/>
              <a:ext cx="914400" cy="914400"/>
              <a:chOff x="192" y="1776"/>
              <a:chExt cx="576" cy="576"/>
            </a:xfrm>
          </p:grpSpPr>
          <p:sp>
            <p:nvSpPr>
              <p:cNvPr id="47123" name="Oval 9"/>
              <p:cNvSpPr>
                <a:spLocks noChangeArrowheads="1"/>
              </p:cNvSpPr>
              <p:nvPr/>
            </p:nvSpPr>
            <p:spPr bwMode="auto">
              <a:xfrm>
                <a:off x="192" y="1776"/>
                <a:ext cx="576" cy="57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24" name="Text Box 10"/>
              <p:cNvSpPr txBox="1">
                <a:spLocks noChangeArrowheads="1"/>
              </p:cNvSpPr>
              <p:nvPr/>
            </p:nvSpPr>
            <p:spPr bwMode="auto">
              <a:xfrm>
                <a:off x="336" y="192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A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7924800" y="2209800"/>
              <a:ext cx="914400" cy="914400"/>
              <a:chOff x="192" y="1776"/>
              <a:chExt cx="576" cy="576"/>
            </a:xfrm>
            <a:solidFill>
              <a:srgbClr val="92D050"/>
            </a:solidFill>
          </p:grpSpPr>
          <p:sp>
            <p:nvSpPr>
              <p:cNvPr id="47125" name="Oval 12"/>
              <p:cNvSpPr>
                <a:spLocks noChangeArrowheads="1"/>
              </p:cNvSpPr>
              <p:nvPr/>
            </p:nvSpPr>
            <p:spPr bwMode="auto">
              <a:xfrm>
                <a:off x="192" y="1776"/>
                <a:ext cx="576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48" charset="-128"/>
                  <a:cs typeface="+mn-cs"/>
                </a:endParaRPr>
              </a:p>
            </p:txBody>
          </p:sp>
          <p:sp>
            <p:nvSpPr>
              <p:cNvPr id="47126" name="Text Box 13"/>
              <p:cNvSpPr txBox="1">
                <a:spLocks noChangeArrowheads="1"/>
              </p:cNvSpPr>
              <p:nvPr/>
            </p:nvSpPr>
            <p:spPr bwMode="auto">
              <a:xfrm>
                <a:off x="336" y="1920"/>
                <a:ext cx="288" cy="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>
                    <a:ea typeface="ＭＳ Ｐゴシック" pitchFamily="48" charset="-128"/>
                    <a:cs typeface="+mn-cs"/>
                  </a:rPr>
                  <a:t>B</a:t>
                </a:r>
              </a:p>
            </p:txBody>
          </p:sp>
        </p:grpSp>
        <p:grpSp>
          <p:nvGrpSpPr>
            <p:cNvPr id="47116" name="Group 14"/>
            <p:cNvGrpSpPr>
              <a:grpSpLocks/>
            </p:cNvGrpSpPr>
            <p:nvPr/>
          </p:nvGrpSpPr>
          <p:grpSpPr bwMode="auto">
            <a:xfrm>
              <a:off x="4495800" y="1143000"/>
              <a:ext cx="1219200" cy="2971800"/>
              <a:chOff x="2784" y="1104"/>
              <a:chExt cx="768" cy="1872"/>
            </a:xfrm>
          </p:grpSpPr>
          <p:sp>
            <p:nvSpPr>
              <p:cNvPr id="2" name="Oval 15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768" cy="1872"/>
              </a:xfrm>
              <a:prstGeom prst="ellipse">
                <a:avLst/>
              </a:prstGeom>
              <a:solidFill>
                <a:srgbClr val="6666FF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" name="Text Box 16"/>
              <p:cNvSpPr txBox="1">
                <a:spLocks noChangeArrowheads="1"/>
              </p:cNvSpPr>
              <p:nvPr/>
            </p:nvSpPr>
            <p:spPr bwMode="auto">
              <a:xfrm>
                <a:off x="2976" y="1392"/>
                <a:ext cx="3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/>
                  <a:t>O</a:t>
                </a: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200400" y="1143000"/>
              <a:ext cx="1219200" cy="2971800"/>
              <a:chOff x="1920" y="1104"/>
              <a:chExt cx="768" cy="1872"/>
            </a:xfrm>
            <a:solidFill>
              <a:srgbClr val="FFC000"/>
            </a:solidFill>
          </p:grpSpPr>
          <p:sp>
            <p:nvSpPr>
              <p:cNvPr id="47121" name="Oval 18"/>
              <p:cNvSpPr>
                <a:spLocks noChangeArrowheads="1"/>
              </p:cNvSpPr>
              <p:nvPr/>
            </p:nvSpPr>
            <p:spPr bwMode="auto">
              <a:xfrm>
                <a:off x="1920" y="1104"/>
                <a:ext cx="768" cy="187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48" charset="-128"/>
                  <a:cs typeface="+mn-cs"/>
                </a:endParaRPr>
              </a:p>
            </p:txBody>
          </p:sp>
          <p:sp>
            <p:nvSpPr>
              <p:cNvPr id="47122" name="Text Box 19"/>
              <p:cNvSpPr txBox="1">
                <a:spLocks noChangeArrowheads="1"/>
              </p:cNvSpPr>
              <p:nvPr/>
            </p:nvSpPr>
            <p:spPr bwMode="auto">
              <a:xfrm>
                <a:off x="2160" y="1392"/>
                <a:ext cx="288" cy="4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600">
                    <a:ea typeface="ＭＳ Ｐゴシック" pitchFamily="48" charset="-128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47118" name="Group 20"/>
            <p:cNvGrpSpPr>
              <a:grpSpLocks/>
            </p:cNvGrpSpPr>
            <p:nvPr/>
          </p:nvGrpSpPr>
          <p:grpSpPr bwMode="auto">
            <a:xfrm>
              <a:off x="1524000" y="2133600"/>
              <a:ext cx="6248400" cy="1066800"/>
              <a:chOff x="1440" y="1728"/>
              <a:chExt cx="3936" cy="672"/>
            </a:xfrm>
          </p:grpSpPr>
          <p:sp>
            <p:nvSpPr>
              <p:cNvPr id="47119" name="AutoShape 21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3936" cy="672"/>
              </a:xfrm>
              <a:prstGeom prst="notchedRightArrow">
                <a:avLst>
                  <a:gd name="adj1" fmla="val 50000"/>
                  <a:gd name="adj2" fmla="val 146429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20" name="Text Box 22"/>
              <p:cNvSpPr txBox="1">
                <a:spLocks noChangeArrowheads="1"/>
              </p:cNvSpPr>
              <p:nvPr/>
            </p:nvSpPr>
            <p:spPr bwMode="auto">
              <a:xfrm>
                <a:off x="2688" y="1920"/>
                <a:ext cx="12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Flight Route</a:t>
                </a:r>
              </a:p>
            </p:txBody>
          </p:sp>
        </p:grpSp>
      </p:grp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457200" y="4733925"/>
            <a:ext cx="3124200" cy="15906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Different users have different ideas about what makes a forecast good</a:t>
            </a:r>
          </a:p>
        </p:txBody>
      </p:sp>
      <p:sp>
        <p:nvSpPr>
          <p:cNvPr id="181272" name="Text Box 24"/>
          <p:cNvSpPr txBox="1">
            <a:spLocks noChangeArrowheads="1"/>
          </p:cNvSpPr>
          <p:nvPr/>
        </p:nvSpPr>
        <p:spPr bwMode="auto">
          <a:xfrm>
            <a:off x="3733800" y="5257800"/>
            <a:ext cx="5105400" cy="12255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Different verification approaches can measure different types of “goodness”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6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8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71" grpId="0" animBg="1"/>
      <p:bldP spid="1812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forecast methods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5638800" cy="228600"/>
          </a:xfrm>
        </p:spPr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77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How good is this ensemble forecast?</a:t>
            </a:r>
            <a:endParaRPr lang="en-US" sz="3200" dirty="0"/>
          </a:p>
        </p:txBody>
      </p:sp>
      <p:pic>
        <p:nvPicPr>
          <p:cNvPr id="88067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00"/>
            <a:ext cx="6324600" cy="437673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9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z="3600" dirty="0" smtClean="0"/>
              <a:t>Approaches for ensemble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Treat ensemble as deterministic forecast (individual members, mean forecast etc.)</a:t>
            </a:r>
          </a:p>
          <a:p>
            <a:pPr lvl="1"/>
            <a:r>
              <a:rPr lang="en-US" dirty="0" smtClean="0"/>
              <a:t>Use “traditional” approaches for evaluation of deterministic forecasts </a:t>
            </a:r>
            <a:r>
              <a:rPr lang="en-US" i="1" dirty="0" smtClean="0"/>
              <a:t>(contingency table, scores for continuous forecasts)</a:t>
            </a:r>
          </a:p>
          <a:p>
            <a:pPr lvl="1"/>
            <a:r>
              <a:rPr lang="en-US" dirty="0" smtClean="0"/>
              <a:t>Can learn about differences among members (e.g., if members are defined uniquely)</a:t>
            </a:r>
          </a:p>
          <a:p>
            <a:r>
              <a:rPr lang="en-US" dirty="0" smtClean="0"/>
              <a:t>Create probability forecasts</a:t>
            </a:r>
          </a:p>
          <a:p>
            <a:pPr lvl="1"/>
            <a:r>
              <a:rPr lang="en-US" dirty="0" smtClean="0"/>
              <a:t>Post-process ensemble to obtain probabilities</a:t>
            </a:r>
          </a:p>
          <a:p>
            <a:pPr lvl="1"/>
            <a:r>
              <a:rPr lang="en-US" dirty="0" smtClean="0"/>
              <a:t>Evaluation considers both the </a:t>
            </a:r>
            <a:r>
              <a:rPr lang="en-US" i="1" dirty="0" smtClean="0"/>
              <a:t>ensemble</a:t>
            </a:r>
            <a:r>
              <a:rPr lang="en-US" dirty="0" smtClean="0"/>
              <a:t> and the </a:t>
            </a:r>
            <a:r>
              <a:rPr lang="en-US" i="1" dirty="0" smtClean="0"/>
              <a:t>post-processing</a:t>
            </a:r>
          </a:p>
          <a:p>
            <a:r>
              <a:rPr lang="en-US" dirty="0" smtClean="0"/>
              <a:t>Whole distribution</a:t>
            </a:r>
          </a:p>
          <a:p>
            <a:pPr lvl="1"/>
            <a:r>
              <a:rPr lang="en-US" dirty="0" smtClean="0"/>
              <a:t>Allows direct evaluation of the ensemble generation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ISES Verification Workshop, 11 April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88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6977</TotalTime>
  <Words>2618</Words>
  <Application>Microsoft Office PowerPoint</Application>
  <PresentationFormat>On-screen Show (4:3)</PresentationFormat>
  <Paragraphs>671</Paragraphs>
  <Slides>49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Network</vt:lpstr>
      <vt:lpstr>Equity</vt:lpstr>
      <vt:lpstr>Document</vt:lpstr>
      <vt:lpstr>  State-of-the-art in (terrestrial) weather forecast verification and  tools and resources</vt:lpstr>
      <vt:lpstr>What’s new?</vt:lpstr>
      <vt:lpstr>User-focused forecast evaluation approaches</vt:lpstr>
      <vt:lpstr>Good forecast or bad forecast?</vt:lpstr>
      <vt:lpstr>Good forecast or Bad forecast?</vt:lpstr>
      <vt:lpstr>Good forecast or Bad forecast?</vt:lpstr>
      <vt:lpstr>Ensemble forecast methods</vt:lpstr>
      <vt:lpstr>How good is this ensemble forecast?</vt:lpstr>
      <vt:lpstr>Approaches for ensemble evaluation</vt:lpstr>
      <vt:lpstr>PowerPoint Presentation</vt:lpstr>
      <vt:lpstr>Diagrams for evaluating probability and ensemble forecasts</vt:lpstr>
      <vt:lpstr>Measuring uncertainty in verification metrics</vt:lpstr>
      <vt:lpstr>Accounting for Uncertainty</vt:lpstr>
      <vt:lpstr>Hypothesis Testing and Confidence Intervals</vt:lpstr>
      <vt:lpstr>Confidence Intervals (CI’s)</vt:lpstr>
      <vt:lpstr>Confidence interval example (bootstrapped)</vt:lpstr>
      <vt:lpstr>Alternative approach: Look at distributions</vt:lpstr>
      <vt:lpstr>Error Distributions: Box Plots</vt:lpstr>
      <vt:lpstr>Spatial methods</vt:lpstr>
      <vt:lpstr>Spatial fields</vt:lpstr>
      <vt:lpstr>Traditional approach</vt:lpstr>
      <vt:lpstr>Traditional approach</vt:lpstr>
      <vt:lpstr>What are the issues with the traditional approaches?</vt:lpstr>
      <vt:lpstr>Spatial Method Categories</vt:lpstr>
      <vt:lpstr>New spatial verification approaches</vt:lpstr>
      <vt:lpstr>Typical situation</vt:lpstr>
      <vt:lpstr>Comparing objects can tell you things about your forecast like  . . . </vt:lpstr>
      <vt:lpstr>Method for Object-based Diagnostic Evaluation (MODE)  How it works</vt:lpstr>
      <vt:lpstr>Use of Attributes of Objects defined by MODE</vt:lpstr>
      <vt:lpstr>6hr Accumulated Precipitation Near Peak (90th%) Intensity Difference (Fcst – Obs)</vt:lpstr>
      <vt:lpstr>MODE Time DOMAIN</vt:lpstr>
      <vt:lpstr>tools</vt:lpstr>
      <vt:lpstr>Method availability</vt:lpstr>
      <vt:lpstr>R verification libraries</vt:lpstr>
      <vt:lpstr>Model Evaluation Tools</vt:lpstr>
      <vt:lpstr>MET…</vt:lpstr>
      <vt:lpstr>PowerPoint Presentation</vt:lpstr>
      <vt:lpstr>PowerPoint Presentation</vt:lpstr>
      <vt:lpstr>MET Categorical and Continuous Statistics</vt:lpstr>
      <vt:lpstr>Geographic Representation of Scores  (Stat-Analysis “by-case” option)</vt:lpstr>
      <vt:lpstr>Upper Air SS/PS (AFWA - RRTMG)</vt:lpstr>
      <vt:lpstr>resources</vt:lpstr>
      <vt:lpstr>WMO Working Group on Forecast Verification Research</vt:lpstr>
      <vt:lpstr>Resources: Verification methods and FAQ</vt:lpstr>
      <vt:lpstr>Spatial Method Intercomparison Project</vt:lpstr>
      <vt:lpstr>Workshops and tutorials</vt:lpstr>
      <vt:lpstr>Resources: Overview papers</vt:lpstr>
      <vt:lpstr>Resources - Books</vt:lpstr>
      <vt:lpstr>Revisiting the idea of “user” relevance…</vt:lpstr>
    </vt:vector>
  </TitlesOfParts>
  <Company>Lacey Holland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Future…</dc:title>
  <dc:creator>Lacey Holland</dc:creator>
  <cp:lastModifiedBy>Barb Brown</cp:lastModifiedBy>
  <cp:revision>490</cp:revision>
  <dcterms:created xsi:type="dcterms:W3CDTF">2007-11-06T17:52:37Z</dcterms:created>
  <dcterms:modified xsi:type="dcterms:W3CDTF">2015-04-11T13:18:31Z</dcterms:modified>
</cp:coreProperties>
</file>