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336" r:id="rId2"/>
    <p:sldId id="369" r:id="rId3"/>
    <p:sldId id="390" r:id="rId4"/>
    <p:sldId id="320" r:id="rId5"/>
    <p:sldId id="266" r:id="rId6"/>
    <p:sldId id="264" r:id="rId7"/>
    <p:sldId id="365" r:id="rId8"/>
    <p:sldId id="393" r:id="rId9"/>
    <p:sldId id="351" r:id="rId10"/>
    <p:sldId id="371" r:id="rId11"/>
    <p:sldId id="356" r:id="rId12"/>
    <p:sldId id="308" r:id="rId13"/>
    <p:sldId id="357" r:id="rId14"/>
    <p:sldId id="374" r:id="rId15"/>
    <p:sldId id="273" r:id="rId16"/>
    <p:sldId id="309" r:id="rId17"/>
    <p:sldId id="397" r:id="rId18"/>
    <p:sldId id="382" r:id="rId19"/>
    <p:sldId id="383" r:id="rId20"/>
    <p:sldId id="384" r:id="rId21"/>
    <p:sldId id="377" r:id="rId22"/>
    <p:sldId id="391" r:id="rId23"/>
    <p:sldId id="368" r:id="rId2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浅色样式 2 - 强调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620"/>
    <p:restoredTop sz="81447" autoAdjust="0"/>
  </p:normalViewPr>
  <p:slideViewPr>
    <p:cSldViewPr>
      <p:cViewPr>
        <p:scale>
          <a:sx n="60" d="100"/>
          <a:sy n="60" d="100"/>
        </p:scale>
        <p:origin x="-67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CC167-1D59-4932-AD67-0078D1979A8F}" type="datetimeFigureOut">
              <a:rPr lang="zh-CN" altLang="en-US" smtClean="0"/>
              <a:pPr/>
              <a:t>2015/4/11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5BD34-9C40-4464-BEBB-CDAF2AE5FCB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5796D-9F2A-49AF-8695-241E49585D13}" type="datetimeFigureOut">
              <a:rPr lang="zh-CN" altLang="en-US" smtClean="0"/>
              <a:pPr/>
              <a:t>2015/4/11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854BD-A13E-43F5-84CA-66523B16F42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75566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wcr.gov.au/projects/verification/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Good morning, this is </a:t>
            </a:r>
            <a:r>
              <a:rPr lang="en-US" altLang="zh-CN" dirty="0" err="1" smtClean="0">
                <a:latin typeface="Arial" pitchFamily="34" charset="0"/>
                <a:cs typeface="Arial" pitchFamily="34" charset="0"/>
              </a:rPr>
              <a:t>Yanmei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 Cui from SEPC,</a:t>
            </a:r>
            <a:r>
              <a:rPr lang="en-US" altLang="zh-CN" baseline="0" dirty="0" smtClean="0">
                <a:latin typeface="Arial" pitchFamily="34" charset="0"/>
                <a:cs typeface="Arial" pitchFamily="34" charset="0"/>
              </a:rPr>
              <a:t> NSSC, CAS of China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. I will present </a:t>
            </a:r>
            <a:r>
              <a:rPr lang="en-US" altLang="zh-CN" dirty="0" smtClean="0"/>
              <a:t>Verification of SPE Probability Forecasts at SEPC.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This plot shows</a:t>
            </a:r>
            <a:r>
              <a:rPr lang="en-US" altLang="zh-CN" baseline="0" dirty="0" smtClean="0"/>
              <a:t> the distribution of SPE probability forecasts at SEPC. X-axis is forecast probability, y-axis is the </a:t>
            </a:r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 of forecast days.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Its formula</a:t>
            </a:r>
            <a:r>
              <a:rPr lang="en-US" altLang="zh-CN" baseline="0" dirty="0" smtClean="0"/>
              <a:t> is..</a:t>
            </a:r>
          </a:p>
          <a:p>
            <a:r>
              <a:rPr lang="en-US" altLang="zh-CN" baseline="0" dirty="0" smtClean="0"/>
              <a:t>Its range is from 0-1, 0 is the best, 1 is the worst. How about the forecasts at SEPC?  It is…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5734578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question is whether BS different in solar active years and quiet years? The answer is ‘yes’.</a:t>
            </a:r>
          </a:p>
          <a:p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plot shows the variations of BS during 1998-2014. Obviously, BS is high in solar active years and low in solar quiet years.</a:t>
            </a:r>
          </a:p>
          <a:p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Active years, 1998-2005,2011-2014</a:t>
            </a:r>
          </a:p>
          <a:p>
            <a:r>
              <a:rPr lang="en-US" altLang="zh-CN" sz="1200" kern="0" dirty="0" smtClean="0"/>
              <a:t> </a:t>
            </a:r>
            <a:endParaRPr lang="zh-CN" altLang="en-US" sz="1200" kern="0" dirty="0" smtClean="0"/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defRPr/>
            </a:pPr>
            <a:r>
              <a:rPr lang="en-US" altLang="zh-CN" sz="1200" kern="0" dirty="0" smtClean="0"/>
              <a:t> </a:t>
            </a:r>
          </a:p>
          <a:p>
            <a:endParaRPr lang="en-US" altLang="zh-CN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573457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400" dirty="0" smtClean="0"/>
              <a:t>Here,</a:t>
            </a:r>
            <a:r>
              <a:rPr lang="en-US" altLang="zh-CN" sz="1400" baseline="0" dirty="0" smtClean="0"/>
              <a:t> We choose climatology forecasts and persistence forecast.</a:t>
            </a:r>
            <a:endParaRPr lang="zh-CN" altLang="en-US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400" baseline="0" dirty="0" smtClean="0"/>
              <a:t>This plot shows the BSS variations during 1998-2014.</a:t>
            </a:r>
          </a:p>
          <a:p>
            <a:r>
              <a:rPr lang="en-US" altLang="zh-CN" sz="1200" dirty="0" smtClean="0"/>
              <a:t>So,</a:t>
            </a:r>
            <a:r>
              <a:rPr lang="en-US" altLang="zh-CN" sz="1200" baseline="0" dirty="0" smtClean="0"/>
              <a:t> </a:t>
            </a:r>
            <a:r>
              <a:rPr lang="en-US" altLang="zh-CN" sz="1200" dirty="0" smtClean="0"/>
              <a:t>BSS need lager number samples with</a:t>
            </a:r>
            <a:r>
              <a:rPr lang="en-US" altLang="zh-CN" sz="1200" baseline="0" dirty="0" smtClean="0"/>
              <a:t> enough</a:t>
            </a:r>
            <a:r>
              <a:rPr lang="en-US" altLang="zh-CN" sz="1200" dirty="0" smtClean="0"/>
              <a:t> event samples.</a:t>
            </a:r>
          </a:p>
          <a:p>
            <a:endParaRPr lang="en-US" altLang="zh-CN" sz="1200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diagonal denotes perfect reliability. If the curve lies below the line, this indicates </a:t>
            </a:r>
            <a:r>
              <a:rPr lang="en-US" altLang="zh-CN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overforecasting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(probabilities too high); points above the line indicate underforecasting (probabilities too low). 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line plus symbol is our verification results. </a:t>
            </a:r>
            <a:r>
              <a:rPr lang="en-US" altLang="zh-CN" sz="1200" dirty="0" smtClean="0"/>
              <a:t>When forecast probabilities fallen into the range 0.2-0.4, they are obviously </a:t>
            </a:r>
            <a:r>
              <a:rPr lang="en-US" altLang="zh-CN" sz="1200" dirty="0" err="1" smtClean="0"/>
              <a:t>overforecasting</a:t>
            </a:r>
            <a:r>
              <a:rPr lang="en-US" altLang="zh-CN" sz="1200" dirty="0" smtClean="0"/>
              <a:t>; When probabilities are bigger than 0.6, they are obviously </a:t>
            </a:r>
            <a:r>
              <a:rPr lang="en-US" altLang="zh-CN" sz="1200" dirty="0" err="1" smtClean="0"/>
              <a:t>underforecasting</a:t>
            </a:r>
            <a:r>
              <a:rPr lang="en-US" altLang="zh-CN" sz="1200" dirty="0" smtClean="0"/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reliability is one </a:t>
            </a:r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components of the BS error, its formula is …., its value is 0.0004.</a:t>
            </a:r>
          </a:p>
          <a:p>
            <a:r>
              <a:rPr lang="en-US" altLang="zh-CN" sz="1200" dirty="0" smtClean="0"/>
              <a:t>The </a:t>
            </a:r>
            <a:r>
              <a:rPr lang="en-US" altLang="zh-CN" sz="1200" dirty="0" err="1" smtClean="0"/>
              <a:t>reliabilty</a:t>
            </a:r>
            <a:r>
              <a:rPr lang="en-US" altLang="zh-CN" sz="1200" dirty="0" smtClean="0"/>
              <a:t> of</a:t>
            </a:r>
            <a:r>
              <a:rPr lang="en-US" altLang="zh-CN" sz="1200" baseline="0" dirty="0" smtClean="0"/>
              <a:t> 1-day persistence forecasts is these two dots.</a:t>
            </a:r>
            <a:r>
              <a:rPr lang="zh-CN" alt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 point is 0.017672, </a:t>
            </a:r>
            <a:r>
              <a:rPr lang="en-US" altLang="zh-CN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underforecastiong,the</a:t>
            </a:r>
            <a:r>
              <a:rPr lang="en-US" altLang="zh-CN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other point</a:t>
            </a:r>
            <a:r>
              <a:rPr lang="zh-CN" altLang="en-US" dirty="0" smtClean="0"/>
              <a:t> </a:t>
            </a:r>
            <a:r>
              <a:rPr lang="en-US" altLang="zh-CN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0.714706</a:t>
            </a:r>
            <a:r>
              <a:rPr lang="zh-CN" altLang="en-US" dirty="0" smtClean="0"/>
              <a:t> </a:t>
            </a:r>
            <a:r>
              <a:rPr lang="en-US" altLang="zh-CN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overforecastiong</a:t>
            </a:r>
            <a:r>
              <a:rPr lang="en-US" altLang="zh-CN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The reliability of climatology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forecast is corresponding this point, it lies in the diagonal.</a:t>
            </a:r>
            <a:endParaRPr lang="zh-CN" altLang="en-US" sz="1200" dirty="0" smtClean="0"/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Perfect</a:t>
            </a:r>
            <a:r>
              <a:rPr lang="en-US" altLang="zh-CN" sz="1200" baseline="0" dirty="0" smtClean="0"/>
              <a:t> discrimination is no overlap between the distributions of two categories of SPE observations </a:t>
            </a:r>
            <a:endParaRPr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In the discrimination diagram, When forecast probabilities are bigger than 0.5, most of forecasts are corresponding to SPE occurrence; when smaller than 0.5, forecasts are mainly SPE nonoccurrence. </a:t>
            </a:r>
            <a:r>
              <a:rPr lang="en-US" altLang="zh-CN" sz="1200" dirty="0" err="1" smtClean="0"/>
              <a:t>Qualitively</a:t>
            </a:r>
            <a:r>
              <a:rPr lang="en-US" altLang="zh-CN" sz="1200" dirty="0" smtClean="0"/>
              <a:t>, Our forecast have a certain </a:t>
            </a:r>
            <a:r>
              <a:rPr lang="en-US" altLang="zh-CN" sz="1200" dirty="0" smtClean="0"/>
              <a:t>discrimination.</a:t>
            </a:r>
            <a:endParaRPr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How to quantitatively</a:t>
            </a:r>
            <a:r>
              <a:rPr lang="en-US" altLang="zh-CN" sz="1200" baseline="0" dirty="0" smtClean="0"/>
              <a:t> describe the discrimination, we select ROCA.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774128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Relative Operating Characteristic curve    divide by</a:t>
            </a:r>
          </a:p>
          <a:p>
            <a:r>
              <a:rPr lang="en-US" altLang="zh-CN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Relative operating characteristic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-Plot </a:t>
            </a:r>
            <a:r>
              <a:rPr lang="en-US" altLang="zh-CN" sz="1200" b="0" i="1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hit rate (POD)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altLang="zh-CN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vs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altLang="zh-CN" sz="1200" b="0" i="1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false alarm rate</a:t>
            </a:r>
            <a:r>
              <a:rPr lang="en-US" altLang="zh-CN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 (</a:t>
            </a:r>
            <a:r>
              <a:rPr lang="en-US" altLang="zh-CN" sz="1200" b="0" i="1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POFD</a:t>
            </a:r>
            <a:r>
              <a:rPr lang="en-US" altLang="zh-CN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)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using a set of increasing probability thresholds (for example, 0.05, 0.15, 0.25, etc.) to make the yes/no decision. The area under the ROC curve is frequently used as a score.</a:t>
            </a:r>
            <a:endParaRPr lang="en-US" altLang="zh-CN" sz="1200" b="1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ROC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 </a:t>
            </a:r>
            <a:r>
              <a:rPr lang="en-US" altLang="zh-CN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Perfect: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Curve travels from bottom left to top left of diagram, then across to top right of diagram. Diagonal line indicates no skill. </a:t>
            </a:r>
            <a:b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ROC area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  </a:t>
            </a:r>
            <a:r>
              <a:rPr lang="en-US" altLang="zh-CN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Range: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0 to 1, 0.5 indicates no skill. </a:t>
            </a:r>
            <a:r>
              <a:rPr lang="en-US" altLang="zh-CN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Perfect score: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err="1" smtClean="0"/>
              <a:t>ROCA_persistence</a:t>
            </a:r>
            <a:r>
              <a:rPr lang="en-US" altLang="zh-CN" dirty="0" smtClean="0"/>
              <a:t>=0.85</a:t>
            </a:r>
            <a:endParaRPr lang="zh-CN" altLang="en-US" dirty="0" smtClean="0"/>
          </a:p>
          <a:p>
            <a:endParaRPr lang="en-US" altLang="zh-CN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4453428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About half</a:t>
            </a:r>
            <a:r>
              <a:rPr lang="en-US" altLang="zh-CN" baseline="0" dirty="0" smtClean="0"/>
              <a:t> of the events are missed.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Before verifying the SPE probability forecasts (or flare forecasts, or whatever forecasts), 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should ascertain verification technique and methods. 3 aspects must be considered, 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think.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forecast type such 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continuous, probability, category, or spatial distribution, time series, etc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., 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 basic forecast information can help us to choose </a:t>
            </a:r>
            <a:r>
              <a:rPr lang="en-US" altLang="zh-CN" sz="1000" dirty="0" smtClean="0"/>
              <a:t>a series of related verification technique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altLang="zh-CN" sz="10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Event characteristic 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such as 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event occurrence reason, occurrence frequency, event duration. These basic event properties can help 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 </a:t>
            </a: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devise a highly individualized verifying method.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Verification requirements  Different users may have different verification reasons. Good verification methods must satisfy verification requirements.</a:t>
            </a:r>
          </a:p>
          <a:p>
            <a:pPr marL="457200" indent="-457200">
              <a:buFont typeface="+mj-lt"/>
              <a:buNone/>
            </a:pPr>
            <a:r>
              <a:rPr lang="en-US" altLang="zh-CN" sz="1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 before verifying SPE forecast, I will simply introduce the ….</a:t>
            </a:r>
            <a:endParaRPr lang="en-US" altLang="zh-CN" sz="10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Outline of this presentation</a:t>
            </a:r>
          </a:p>
          <a:p>
            <a:endParaRPr lang="en-US" altLang="zh-CN" dirty="0" smtClean="0"/>
          </a:p>
          <a:p>
            <a:r>
              <a:rPr lang="en-US" altLang="zh-CN" baseline="0" dirty="0" smtClean="0"/>
              <a:t>4 parts are introduced, including </a:t>
            </a:r>
          </a:p>
          <a:p>
            <a:r>
              <a:rPr lang="en-US" altLang="zh-CN" dirty="0" smtClean="0"/>
              <a:t>SPE occurrence characteristics</a:t>
            </a:r>
          </a:p>
          <a:p>
            <a:r>
              <a:rPr lang="en-US" altLang="zh-CN" dirty="0" smtClean="0"/>
              <a:t>SPE forecast at SEPC</a:t>
            </a:r>
          </a:p>
          <a:p>
            <a:r>
              <a:rPr lang="en-US" altLang="zh-CN" dirty="0" smtClean="0"/>
              <a:t>SPE verification requirements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Second</a:t>
            </a:r>
            <a:r>
              <a:rPr lang="en-US" altLang="zh-CN" baseline="0" dirty="0" smtClean="0"/>
              <a:t> part: SPE forecasts at SEPC. </a:t>
            </a:r>
          </a:p>
          <a:p>
            <a:r>
              <a:rPr lang="en-US" altLang="zh-CN" baseline="0" dirty="0" smtClean="0"/>
              <a:t>which </a:t>
            </a:r>
            <a:r>
              <a:rPr lang="en-US" altLang="zh-CN" baseline="0" dirty="0" smtClean="0"/>
              <a:t>shows </a:t>
            </a:r>
            <a:r>
              <a:rPr lang="en-US" altLang="zh-CN" baseline="0" dirty="0" smtClean="0"/>
              <a:t>in the plot. Since </a:t>
            </a:r>
            <a:r>
              <a:rPr lang="en-US" altLang="zh-CN" baseline="0" dirty="0" smtClean="0"/>
              <a:t>2000y, operational forecasts are 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almost continuous.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885356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smtClean="0"/>
              <a:t>So </a:t>
            </a:r>
            <a:r>
              <a:rPr lang="en-US" altLang="zh-CN" baseline="0" dirty="0" smtClean="0"/>
              <a:t>SPE forecast is a global forecast, is a probabilistic forecasts. This presentation only provide </a:t>
            </a:r>
            <a:r>
              <a:rPr lang="en-US" altLang="zh-CN" baseline="0" dirty="0" smtClean="0"/>
              <a:t>verification results for the </a:t>
            </a:r>
            <a:r>
              <a:rPr lang="en-US" altLang="zh-CN" baseline="0" dirty="0" smtClean="0"/>
              <a:t>1-day </a:t>
            </a:r>
            <a:r>
              <a:rPr lang="en-US" altLang="zh-CN" baseline="0" dirty="0" smtClean="0"/>
              <a:t>ahead forecast.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885356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SPE’s source is  Solar activity —— During a solar eruption (flare or coronal mass ejections), particles  (mostly protons) can be emitted by the Sun. accelerated to very high energies, and then arrive at the earth</a:t>
            </a:r>
            <a:r>
              <a:rPr lang="en-US" altLang="zh-CN" sz="120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SPE</a:t>
            </a:r>
            <a:r>
              <a:rPr lang="en-US" altLang="zh-CN" sz="1200" baseline="0" dirty="0" smtClean="0"/>
              <a:t> has a long cycle, about 11years, same with the solar </a:t>
            </a:r>
            <a:r>
              <a:rPr lang="en-US" altLang="zh-CN" sz="1200" baseline="0" dirty="0" err="1" smtClean="0"/>
              <a:t>acitivity</a:t>
            </a:r>
            <a:r>
              <a:rPr lang="en-US" altLang="zh-CN" sz="1200" baseline="0" dirty="0" smtClean="0"/>
              <a:t>.</a:t>
            </a:r>
            <a:endParaRPr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aseline="0" dirty="0" smtClean="0"/>
              <a:t>A SPE often has </a:t>
            </a:r>
            <a:r>
              <a:rPr lang="en-US" altLang="zh-CN" sz="1200" baseline="0" dirty="0" smtClean="0"/>
              <a:t>2-3 </a:t>
            </a:r>
            <a:r>
              <a:rPr lang="en-US" altLang="zh-CN" sz="1200" baseline="0" dirty="0" smtClean="0"/>
              <a:t>days’ duration.</a:t>
            </a:r>
            <a:endParaRPr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In operational</a:t>
            </a:r>
            <a:r>
              <a:rPr lang="en-US" altLang="zh-CN" sz="1200" baseline="0" dirty="0" smtClean="0"/>
              <a:t> SPE forecast, SPE occurrence days, specially </a:t>
            </a:r>
            <a:r>
              <a:rPr lang="en-US" altLang="zh-CN" sz="1200" dirty="0" smtClean="0"/>
              <a:t>SPE </a:t>
            </a:r>
            <a:r>
              <a:rPr lang="en-US" altLang="zh-CN" sz="1200" dirty="0" smtClean="0"/>
              <a:t>onset</a:t>
            </a:r>
            <a:r>
              <a:rPr lang="en-US" altLang="zh-CN" sz="1200" baseline="0" dirty="0" smtClean="0"/>
              <a:t> </a:t>
            </a:r>
            <a:r>
              <a:rPr lang="en-US" altLang="zh-CN" sz="1200" baseline="0" dirty="0" smtClean="0"/>
              <a:t>are most difficult to </a:t>
            </a:r>
            <a:r>
              <a:rPr lang="en-US" altLang="zh-CN" sz="1200" baseline="0" dirty="0" smtClean="0"/>
              <a:t>forecast</a:t>
            </a:r>
            <a:r>
              <a:rPr lang="en-US" altLang="zh-CN" sz="1200" dirty="0" smtClean="0"/>
              <a:t>. </a:t>
            </a:r>
            <a:r>
              <a:rPr lang="en-US" altLang="zh-CN" sz="1200" dirty="0" smtClean="0"/>
              <a:t>Those quiet days without sunspots</a:t>
            </a:r>
            <a:r>
              <a:rPr lang="en-US" altLang="zh-CN" sz="1200" baseline="0" dirty="0" smtClean="0"/>
              <a:t> in solar disk are </a:t>
            </a:r>
            <a:r>
              <a:rPr lang="en-US" altLang="zh-CN" sz="1200" baseline="0" dirty="0" smtClean="0"/>
              <a:t>very </a:t>
            </a:r>
            <a:r>
              <a:rPr lang="en-US" altLang="zh-CN" sz="1200" baseline="0" dirty="0" smtClean="0"/>
              <a:t>easily forecast SPE non-occurrence.</a:t>
            </a:r>
            <a:endParaRPr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What are SPE</a:t>
            </a:r>
            <a:r>
              <a:rPr lang="en-US" altLang="zh-CN" baseline="0" dirty="0" smtClean="0"/>
              <a:t> forecast verification requirements at SEPC</a:t>
            </a:r>
            <a:r>
              <a:rPr lang="en-US" altLang="zh-CN" baseline="0" dirty="0" smtClean="0"/>
              <a:t>? 3 Aspects.</a:t>
            </a:r>
            <a:endParaRPr lang="en-US" altLang="zh-CN" baseline="0" dirty="0" smtClean="0"/>
          </a:p>
          <a:p>
            <a:r>
              <a:rPr lang="en-US" altLang="zh-CN" baseline="0" dirty="0" smtClean="0"/>
              <a:t>The first one is (absolute) accuracy, </a:t>
            </a:r>
            <a:r>
              <a:rPr lang="en-US" altLang="zh-CN" baseline="0" dirty="0" smtClean="0"/>
              <a:t>we want to know …</a:t>
            </a:r>
            <a:endParaRPr lang="en-US" altLang="zh-CN" baseline="0" dirty="0" smtClean="0"/>
          </a:p>
          <a:p>
            <a:r>
              <a:rPr lang="en-US" altLang="zh-CN" baseline="0" dirty="0" smtClean="0"/>
              <a:t>The second is Skill. It is the relative accuracy, answer the question whether  our forecast is better than the other unskilled forecast</a:t>
            </a:r>
            <a:r>
              <a:rPr lang="en-US" altLang="zh-CN" baseline="0" dirty="0" smtClean="0"/>
              <a:t>.</a:t>
            </a:r>
            <a:endParaRPr lang="en-US" altLang="zh-CN" baseline="0" dirty="0" smtClean="0"/>
          </a:p>
          <a:p>
            <a:r>
              <a:rPr lang="en-US" altLang="zh-CN" baseline="0" dirty="0" smtClean="0"/>
              <a:t>SPE occurrence days are difficult, so we want to know the forecast performance of those days. This is our third requirement</a:t>
            </a:r>
            <a:r>
              <a:rPr lang="en-US" altLang="zh-CN" baseline="0" dirty="0" smtClean="0"/>
              <a:t>……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Through considering</a:t>
            </a:r>
            <a:r>
              <a:rPr lang="en-US" altLang="zh-CN" baseline="0" dirty="0" smtClean="0"/>
              <a:t> the above 3 aspects, we determined SPE verification technique and methods.</a:t>
            </a:r>
            <a:endParaRPr lang="en-US" altLang="zh-CN" dirty="0" smtClean="0"/>
          </a:p>
          <a:p>
            <a:r>
              <a:rPr lang="en-US" altLang="zh-CN" baseline="0" dirty="0" smtClean="0"/>
              <a:t>It </a:t>
            </a:r>
            <a:r>
              <a:rPr lang="en-US" altLang="zh-CN" baseline="0" dirty="0" smtClean="0"/>
              <a:t>mainly includes 2 parts.</a:t>
            </a:r>
          </a:p>
          <a:p>
            <a:r>
              <a:rPr lang="en-US" altLang="zh-CN" baseline="0" dirty="0" smtClean="0"/>
              <a:t>Choosing verifying attributes and measures,………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54BD-A13E-43F5-84CA-66523B16F429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zh-CN" baseline="0" dirty="0" smtClean="0">
                <a:latin typeface="Arial" pitchFamily="34" charset="0"/>
                <a:cs typeface="Arial" pitchFamily="34" charset="0"/>
              </a:rPr>
              <a:t>When verifying, we expect to use the less attributes and measures to satisfy our requirements.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aseline="0" dirty="0" smtClean="0">
                <a:latin typeface="Arial" pitchFamily="34" charset="0"/>
                <a:cs typeface="Arial" pitchFamily="34" charset="0"/>
              </a:rPr>
              <a:t>Here, 4 </a:t>
            </a:r>
            <a:r>
              <a:rPr lang="en-US" baseline="0" dirty="0" smtClean="0">
                <a:latin typeface="Arial" pitchFamily="34" charset="0"/>
                <a:cs typeface="Arial" pitchFamily="34" charset="0"/>
              </a:rPr>
              <a:t>attributes are determined. </a:t>
            </a:r>
            <a:r>
              <a:rPr lang="en-US" altLang="zh-CN" baseline="0" dirty="0" smtClean="0"/>
              <a:t>In </a:t>
            </a:r>
            <a:r>
              <a:rPr lang="en-US" altLang="zh-CN" baseline="0" dirty="0" smtClean="0"/>
              <a:t>the following SPE verification, we will detailed introduce these attributes and corresponding measures. </a:t>
            </a:r>
            <a:endParaRPr lang="zh-CN" alt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A76049-E8C0-4965-8E1D-9E6B94312F51}" type="slidenum">
              <a:rPr lang="zh-CN" altLang="de-DE" smtClean="0"/>
              <a:pPr>
                <a:defRPr/>
              </a:pPr>
              <a:t>9</a:t>
            </a:fld>
            <a:endParaRPr lang="de-DE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3209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3210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210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210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3210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210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210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3210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3210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32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3211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3211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0DC1F6A-D0F4-4D8F-B0E1-F93637D24111}" type="slidenum">
              <a:rPr lang="en-US" altLang="zh-CN">
                <a:solidFill>
                  <a:srgbClr val="1C1C1C"/>
                </a:solidFill>
              </a:rPr>
              <a:pPr/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9566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AAC71-FDC4-4D16-977E-6EFFF840EAEA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394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3FF91-6F22-4088-A522-13C1483EF61C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3128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E44FBDF-6549-4BB6-9749-6030EAFBD45D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883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F090B-C3B2-4994-96A3-CDC84DAC6636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978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402D5-9847-49B7-86E3-1CAE256F4337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913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8EC35-7A51-42A1-AF68-2E3BD3733826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241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CF5DC-B2B6-4B8A-882C-499326F6CA96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258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30EC5-4D72-47D5-9849-2522E794C4DD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1396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B7DCE-5F0B-4DC7-A703-0E49F4B3CD79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438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41B479-501D-42D7-876A-60CE9D1E47B0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791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CE8F6-A8C2-41B9-BDCB-727BEC17891A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491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zh-CN" sz="2400" smtClean="0">
              <a:solidFill>
                <a:srgbClr val="000000"/>
              </a:solidFill>
            </a:endParaRPr>
          </a:p>
        </p:txBody>
      </p:sp>
      <p:sp>
        <p:nvSpPr>
          <p:cNvPr id="13107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zh-CN" sz="2400" smtClean="0">
              <a:solidFill>
                <a:srgbClr val="000000"/>
              </a:solidFill>
            </a:endParaRP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zh-CN" sz="2400" smtClean="0">
              <a:solidFill>
                <a:srgbClr val="000000"/>
              </a:solidFill>
            </a:endParaRPr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zh-CN" sz="2400" smtClean="0">
              <a:solidFill>
                <a:srgbClr val="000000"/>
              </a:solidFill>
            </a:endParaRPr>
          </a:p>
        </p:txBody>
      </p:sp>
      <p:sp>
        <p:nvSpPr>
          <p:cNvPr id="13107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zh-CN" sz="2400" smtClean="0">
              <a:solidFill>
                <a:srgbClr val="000000"/>
              </a:solidFill>
            </a:endParaRPr>
          </a:p>
        </p:txBody>
      </p:sp>
      <p:sp>
        <p:nvSpPr>
          <p:cNvPr id="13107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zh-CN" sz="2400" smtClean="0">
              <a:solidFill>
                <a:srgbClr val="000000"/>
              </a:solidFill>
            </a:endParaRPr>
          </a:p>
        </p:txBody>
      </p:sp>
      <p:sp>
        <p:nvSpPr>
          <p:cNvPr id="13108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zh-CN" sz="2400" smtClean="0">
              <a:solidFill>
                <a:srgbClr val="000000"/>
              </a:solidFill>
            </a:endParaRPr>
          </a:p>
        </p:txBody>
      </p:sp>
      <p:sp>
        <p:nvSpPr>
          <p:cNvPr id="131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1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310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310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31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4FCBE4F-9D39-4E92-BD09-BAF88B5BB83C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CN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175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Verification of SPE Probability Forecasts at SEPC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87530" y="4005080"/>
            <a:ext cx="7232960" cy="1752600"/>
          </a:xfrm>
        </p:spPr>
        <p:txBody>
          <a:bodyPr/>
          <a:lstStyle/>
          <a:p>
            <a:r>
              <a:rPr lang="en-US" altLang="zh-CN" sz="2400" dirty="0" err="1" smtClean="0"/>
              <a:t>Yanmei</a:t>
            </a:r>
            <a:r>
              <a:rPr lang="en-US" altLang="zh-CN" sz="2400" dirty="0" smtClean="0"/>
              <a:t> Cui, </a:t>
            </a:r>
            <a:r>
              <a:rPr lang="en-US" altLang="zh-CN" sz="2400" dirty="0" err="1" smtClean="0"/>
              <a:t>Siqing</a:t>
            </a:r>
            <a:r>
              <a:rPr lang="en-US" altLang="zh-CN" sz="2400" dirty="0" smtClean="0"/>
              <a:t> Liu, </a:t>
            </a:r>
            <a:r>
              <a:rPr lang="en-US" altLang="zh-CN" sz="2400" dirty="0" err="1" smtClean="0"/>
              <a:t>Ercha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Aa</a:t>
            </a:r>
            <a:r>
              <a:rPr lang="en-US" altLang="zh-CN" sz="2400" dirty="0" smtClean="0"/>
              <a:t>,</a:t>
            </a:r>
          </a:p>
          <a:p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Qiuzhen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Zhong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Bingxian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Luo</a:t>
            </a:r>
            <a:endParaRPr lang="en-US" altLang="zh-CN" sz="2400" dirty="0" smtClean="0"/>
          </a:p>
          <a:p>
            <a:endParaRPr lang="en-US" altLang="zh-CN" dirty="0" smtClean="0"/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altLang="zh-CN" sz="2400" dirty="0" smtClean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S</a:t>
            </a:r>
            <a:r>
              <a:rPr lang="en-US" altLang="zh-CN" sz="2400" dirty="0" smtClean="0"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pace </a:t>
            </a:r>
            <a:r>
              <a:rPr lang="en-US" altLang="zh-CN" sz="2400" dirty="0" smtClean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E</a:t>
            </a:r>
            <a:r>
              <a:rPr lang="en-US" altLang="zh-CN" sz="2400" dirty="0" smtClean="0"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nvironment </a:t>
            </a:r>
            <a:r>
              <a:rPr lang="en-US" altLang="zh-CN" sz="2400" dirty="0" smtClean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P</a:t>
            </a:r>
            <a:r>
              <a:rPr lang="en-US" altLang="zh-CN" sz="2400" dirty="0" smtClean="0"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rediction </a:t>
            </a:r>
            <a:r>
              <a:rPr lang="en-US" altLang="zh-CN" sz="2400" dirty="0" smtClean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C</a:t>
            </a:r>
            <a:r>
              <a:rPr lang="en-US" altLang="zh-CN" sz="2400" dirty="0" smtClean="0"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enter,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altLang="zh-CN" sz="2400" dirty="0" smtClean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N</a:t>
            </a:r>
            <a:r>
              <a:rPr lang="en-US" altLang="zh-CN" sz="2400" dirty="0" smtClean="0"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ational </a:t>
            </a:r>
            <a:r>
              <a:rPr lang="en-US" altLang="zh-CN" sz="2400" dirty="0" smtClean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S</a:t>
            </a:r>
            <a:r>
              <a:rPr lang="en-US" altLang="zh-CN" sz="2400" dirty="0" smtClean="0"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pace </a:t>
            </a:r>
            <a:r>
              <a:rPr lang="en-US" altLang="zh-CN" sz="2400" dirty="0" smtClean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S</a:t>
            </a:r>
            <a:r>
              <a:rPr lang="en-US" altLang="zh-CN" sz="2400" dirty="0" smtClean="0"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cience </a:t>
            </a:r>
            <a:r>
              <a:rPr lang="en-US" altLang="zh-CN" sz="2400" dirty="0" smtClean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C</a:t>
            </a:r>
            <a:r>
              <a:rPr lang="en-US" altLang="zh-CN" sz="2400" dirty="0" smtClean="0">
                <a:latin typeface="Arial Unicode MS" pitchFamily="34" charset="-122"/>
                <a:ea typeface="Arial Unicode MS" pitchFamily="34" charset="-122"/>
                <a:cs typeface="Times New Roman" pitchFamily="18" charset="0"/>
              </a:rPr>
              <a:t>enter, Chinese Academy of Sciences</a:t>
            </a:r>
            <a:endParaRPr lang="en-US" altLang="zh-CN" sz="2400" dirty="0">
              <a:latin typeface="Arial Unicode MS" pitchFamily="34" charset="-122"/>
              <a:ea typeface="Arial Unicode MS" pitchFamily="34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2060"/>
                </a:solidFill>
              </a:rPr>
              <a:t>Verification of </a:t>
            </a:r>
            <a:r>
              <a:rPr lang="en-US" altLang="zh-CN" dirty="0" smtClean="0">
                <a:solidFill>
                  <a:srgbClr val="002060"/>
                </a:solidFill>
              </a:rPr>
              <a:t>all </a:t>
            </a:r>
            <a:r>
              <a:rPr lang="en-US" altLang="zh-CN" dirty="0" smtClean="0">
                <a:solidFill>
                  <a:srgbClr val="002060"/>
                </a:solidFill>
              </a:rPr>
              <a:t>forecasts </a:t>
            </a:r>
            <a:endParaRPr lang="zh-CN" altLang="en-US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1115520" y="1844780"/>
            <a:ext cx="7273010" cy="2088290"/>
          </a:xfrm>
          <a:prstGeom prst="rect">
            <a:avLst/>
          </a:prstGeom>
        </p:spPr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Ø"/>
              <a:defRPr/>
            </a:pPr>
            <a:r>
              <a:rPr lang="en-US" altLang="zh-CN" sz="2000" b="1" dirty="0" smtClean="0"/>
              <a:t>Verification period</a:t>
            </a:r>
            <a:r>
              <a:rPr lang="en-US" altLang="zh-CN" sz="2000" dirty="0" smtClean="0"/>
              <a:t>: </a:t>
            </a:r>
            <a:r>
              <a:rPr kumimoji="0" lang="en-US" altLang="zh-CN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1998 to 2014Y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  <a:defRPr/>
            </a:pPr>
            <a:r>
              <a:rPr lang="en-US" altLang="zh-CN" sz="2000" b="1" dirty="0" smtClean="0"/>
              <a:t>5829 SPE forecast days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sz="2000" b="1" dirty="0" smtClean="0"/>
              <a:t>Observation frequency: </a:t>
            </a:r>
            <a:r>
              <a:rPr lang="en-US" altLang="zh-CN" sz="2000" dirty="0" smtClean="0"/>
              <a:t>0.058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sz="2000" b="1" dirty="0" smtClean="0"/>
              <a:t>Mean forecast probability</a:t>
            </a: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altLang="zh-CN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0.056</a:t>
            </a:r>
            <a:endParaRPr kumimoji="0" lang="zh-CN" altLang="en-US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68291" name="Object 3"/>
          <p:cNvGraphicFramePr>
            <a:graphicFrameLocks noChangeAspect="1"/>
          </p:cNvGraphicFramePr>
          <p:nvPr/>
        </p:nvGraphicFramePr>
        <p:xfrm>
          <a:off x="1547580" y="3032667"/>
          <a:ext cx="5328740" cy="3825334"/>
        </p:xfrm>
        <a:graphic>
          <a:graphicData uri="http://schemas.openxmlformats.org/presentationml/2006/ole">
            <p:oleObj spid="_x0000_s268291" name="Graph" r:id="rId4" imgW="4023360" imgH="3108960" progId="Origin50.Grap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Accuracy-</a:t>
            </a:r>
            <a:r>
              <a:rPr lang="en-US" altLang="zh-CN" sz="3200" dirty="0" smtClean="0"/>
              <a:t>Brier score</a:t>
            </a:r>
            <a:endParaRPr lang="zh-CN" altLang="en-US" sz="3600" dirty="0"/>
          </a:p>
        </p:txBody>
      </p:sp>
      <p:sp>
        <p:nvSpPr>
          <p:cNvPr id="21" name="矩形 20"/>
          <p:cNvSpPr/>
          <p:nvPr/>
        </p:nvSpPr>
        <p:spPr>
          <a:xfrm>
            <a:off x="899490" y="1988800"/>
            <a:ext cx="7849090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400" b="1" dirty="0" smtClean="0"/>
              <a:t>Accuracy</a:t>
            </a:r>
            <a:r>
              <a:rPr lang="en-US" altLang="zh-CN" sz="2400" dirty="0" smtClean="0"/>
              <a:t> - the level of agreement between the forecast and the observations. </a:t>
            </a:r>
            <a:endParaRPr lang="en-US" altLang="zh-CN" sz="2400" kern="0" dirty="0" smtClean="0"/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400" b="1" kern="0" dirty="0" smtClean="0"/>
              <a:t>B</a:t>
            </a:r>
            <a:r>
              <a:rPr lang="en-US" altLang="zh-CN" sz="2400" kern="0" dirty="0" smtClean="0"/>
              <a:t>rier</a:t>
            </a:r>
            <a:r>
              <a:rPr lang="en-US" altLang="zh-CN" sz="2400" b="1" kern="0" dirty="0" smtClean="0"/>
              <a:t> S</a:t>
            </a:r>
            <a:r>
              <a:rPr lang="en-US" altLang="zh-CN" sz="2400" kern="0" dirty="0" smtClean="0"/>
              <a:t>core measures accuracy. It is the m</a:t>
            </a:r>
            <a:r>
              <a:rPr lang="en-US" altLang="zh-CN" sz="2400" dirty="0" smtClean="0"/>
              <a:t>ean square error of a probability forecast.</a:t>
            </a:r>
            <a:endParaRPr lang="en-US" altLang="zh-CN" sz="2400" kern="0" dirty="0" smtClean="0"/>
          </a:p>
        </p:txBody>
      </p:sp>
      <p:grpSp>
        <p:nvGrpSpPr>
          <p:cNvPr id="39" name="组合 38"/>
          <p:cNvGrpSpPr/>
          <p:nvPr/>
        </p:nvGrpSpPr>
        <p:grpSpPr>
          <a:xfrm>
            <a:off x="1691600" y="4581160"/>
            <a:ext cx="5184720" cy="1080150"/>
            <a:chOff x="1512470" y="2852920"/>
            <a:chExt cx="5850506" cy="1080150"/>
          </a:xfrm>
        </p:grpSpPr>
        <p:cxnSp>
          <p:nvCxnSpPr>
            <p:cNvPr id="11" name="直接箭头连接符 10"/>
            <p:cNvCxnSpPr/>
            <p:nvPr/>
          </p:nvCxnSpPr>
          <p:spPr>
            <a:xfrm>
              <a:off x="2123660" y="3501010"/>
              <a:ext cx="4464620" cy="0"/>
            </a:xfrm>
            <a:prstGeom prst="straightConnector1">
              <a:avLst/>
            </a:prstGeom>
            <a:ln w="12700">
              <a:prstDash val="solid"/>
              <a:headEnd type="oval" w="med" len="med"/>
              <a:tailEnd type="oval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12" name="矩形 11"/>
            <p:cNvSpPr/>
            <p:nvPr/>
          </p:nvSpPr>
          <p:spPr>
            <a:xfrm>
              <a:off x="1619590" y="2852920"/>
              <a:ext cx="1008140" cy="555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n-US" altLang="zh-CN" b="1" dirty="0" smtClean="0"/>
                <a:t>0</a:t>
              </a:r>
            </a:p>
          </p:txBody>
        </p:sp>
        <p:sp>
          <p:nvSpPr>
            <p:cNvPr id="13" name="矩形 12"/>
            <p:cNvSpPr/>
            <p:nvPr/>
          </p:nvSpPr>
          <p:spPr>
            <a:xfrm>
              <a:off x="6084210" y="2876761"/>
              <a:ext cx="1008140" cy="555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n-US" altLang="zh-CN" b="1" dirty="0" smtClean="0"/>
                <a:t>1</a:t>
              </a:r>
            </a:p>
          </p:txBody>
        </p:sp>
        <p:sp>
          <p:nvSpPr>
            <p:cNvPr id="22" name="矩形 21"/>
            <p:cNvSpPr/>
            <p:nvPr/>
          </p:nvSpPr>
          <p:spPr>
            <a:xfrm>
              <a:off x="1512470" y="3286739"/>
              <a:ext cx="68320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n-US" altLang="zh-CN" b="1" dirty="0" smtClean="0">
                  <a:solidFill>
                    <a:schemeClr val="accent5">
                      <a:lumMod val="50000"/>
                    </a:schemeClr>
                  </a:solidFill>
                </a:rPr>
                <a:t>best</a:t>
              </a:r>
              <a:endParaRPr lang="zh-CN" alt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6516270" y="3284980"/>
              <a:ext cx="84670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n-US" altLang="zh-CN" b="1" dirty="0" smtClean="0">
                  <a:solidFill>
                    <a:schemeClr val="accent5">
                      <a:lumMod val="50000"/>
                    </a:schemeClr>
                  </a:solidFill>
                </a:rPr>
                <a:t>worst</a:t>
              </a:r>
              <a:endParaRPr lang="zh-CN" alt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16" name="矩形 15"/>
          <p:cNvSpPr/>
          <p:nvPr/>
        </p:nvSpPr>
        <p:spPr>
          <a:xfrm>
            <a:off x="3059790" y="5517290"/>
            <a:ext cx="1083950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altLang="zh-CN" b="1" dirty="0" smtClean="0"/>
              <a:t>0.023</a:t>
            </a:r>
          </a:p>
          <a:p>
            <a:pPr algn="ctr"/>
            <a:r>
              <a:rPr lang="en-US" altLang="zh-CN" b="1" dirty="0" smtClean="0"/>
              <a:t>All days</a:t>
            </a:r>
          </a:p>
        </p:txBody>
      </p:sp>
      <p:sp>
        <p:nvSpPr>
          <p:cNvPr id="18" name="流程图: 联系 17"/>
          <p:cNvSpPr/>
          <p:nvPr/>
        </p:nvSpPr>
        <p:spPr>
          <a:xfrm>
            <a:off x="2335890" y="5157240"/>
            <a:ext cx="72010" cy="144020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33" name="直接箭头连接符 32"/>
          <p:cNvCxnSpPr>
            <a:stCxn id="16" idx="1"/>
            <a:endCxn id="18" idx="4"/>
          </p:cNvCxnSpPr>
          <p:nvPr/>
        </p:nvCxnSpPr>
        <p:spPr>
          <a:xfrm flipH="1" flipV="1">
            <a:off x="2371895" y="5301260"/>
            <a:ext cx="687895" cy="5391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90840" y="6238563"/>
            <a:ext cx="7885730" cy="4308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200" dirty="0" smtClean="0"/>
              <a:t>A very small brier score. “Accuracy” looks </a:t>
            </a:r>
            <a:r>
              <a:rPr lang="en-US" altLang="zh-CN" sz="2200" dirty="0" smtClean="0"/>
              <a:t>good.</a:t>
            </a:r>
            <a:endParaRPr lang="zh-CN" altLang="en-US" sz="2200" dirty="0"/>
          </a:p>
        </p:txBody>
      </p:sp>
      <p:graphicFrame>
        <p:nvGraphicFramePr>
          <p:cNvPr id="210951" name="Object 7"/>
          <p:cNvGraphicFramePr>
            <a:graphicFrameLocks noChangeAspect="1"/>
          </p:cNvGraphicFramePr>
          <p:nvPr/>
        </p:nvGraphicFramePr>
        <p:xfrm>
          <a:off x="3203810" y="3861060"/>
          <a:ext cx="2160587" cy="741363"/>
        </p:xfrm>
        <a:graphic>
          <a:graphicData uri="http://schemas.openxmlformats.org/presentationml/2006/ole">
            <p:oleObj spid="_x0000_s210951" name="Equation" r:id="rId4" imgW="1269720" imgH="43164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867749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Accuracy-</a:t>
            </a:r>
            <a:r>
              <a:rPr lang="en-US" altLang="zh-CN" sz="3200" dirty="0" smtClean="0"/>
              <a:t>Brier score</a:t>
            </a:r>
            <a:endParaRPr lang="zh-CN" altLang="en-US" sz="3600" dirty="0"/>
          </a:p>
        </p:txBody>
      </p:sp>
      <p:sp>
        <p:nvSpPr>
          <p:cNvPr id="22" name="矩形 21"/>
          <p:cNvSpPr/>
          <p:nvPr/>
        </p:nvSpPr>
        <p:spPr>
          <a:xfrm>
            <a:off x="611450" y="5661310"/>
            <a:ext cx="80651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400" b="1" kern="0" dirty="0" smtClean="0"/>
              <a:t>BS</a:t>
            </a:r>
            <a:r>
              <a:rPr lang="en-US" altLang="zh-CN" sz="2400" kern="0" dirty="0" smtClean="0"/>
              <a:t> varies widely depending on yearly SPE occurrence days. It cannot be </a:t>
            </a:r>
            <a:r>
              <a:rPr lang="en-US" altLang="zh-CN" sz="2400" dirty="0" smtClean="0"/>
              <a:t>compared on different samples</a:t>
            </a:r>
            <a:r>
              <a:rPr lang="en-US" altLang="zh-CN" sz="2400" dirty="0" smtClean="0"/>
              <a:t>.</a:t>
            </a:r>
            <a:r>
              <a:rPr lang="en-US" altLang="zh-CN" sz="2400" kern="0" dirty="0" smtClean="0"/>
              <a:t> </a:t>
            </a:r>
            <a:endParaRPr lang="en-US" altLang="zh-CN" sz="2400" kern="0" dirty="0" smtClean="0"/>
          </a:p>
        </p:txBody>
      </p:sp>
      <p:graphicFrame>
        <p:nvGraphicFramePr>
          <p:cNvPr id="21537" name="Object 33"/>
          <p:cNvGraphicFramePr>
            <a:graphicFrameLocks noChangeAspect="1"/>
          </p:cNvGraphicFramePr>
          <p:nvPr/>
        </p:nvGraphicFramePr>
        <p:xfrm>
          <a:off x="1403560" y="2060810"/>
          <a:ext cx="5246882" cy="3664998"/>
        </p:xfrm>
        <a:graphic>
          <a:graphicData uri="http://schemas.openxmlformats.org/presentationml/2006/ole">
            <p:oleObj spid="_x0000_s21537" name="Graph" r:id="rId4" imgW="4154760" imgH="2901600" progId="Origin50.Graph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867749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Skill-</a:t>
            </a:r>
            <a:r>
              <a:rPr lang="en-US" altLang="zh-CN" sz="3200" dirty="0" smtClean="0"/>
              <a:t>Brier skill score</a:t>
            </a:r>
            <a:endParaRPr lang="zh-CN" altLang="en-US" sz="3600" dirty="0"/>
          </a:p>
        </p:txBody>
      </p:sp>
      <p:graphicFrame>
        <p:nvGraphicFramePr>
          <p:cNvPr id="178177" name="Object 38"/>
          <p:cNvGraphicFramePr>
            <a:graphicFrameLocks noChangeAspect="1"/>
          </p:cNvGraphicFramePr>
          <p:nvPr/>
        </p:nvGraphicFramePr>
        <p:xfrm>
          <a:off x="2699740" y="2996940"/>
          <a:ext cx="2193535" cy="864120"/>
        </p:xfrm>
        <a:graphic>
          <a:graphicData uri="http://schemas.openxmlformats.org/presentationml/2006/ole">
            <p:oleObj spid="_x0000_s211970" name="Equation" r:id="rId4" imgW="1193760" imgH="469800" progId="Equation.DSMT4">
              <p:embed/>
            </p:oleObj>
          </a:graphicData>
        </a:graphic>
      </p:graphicFrame>
      <p:sp>
        <p:nvSpPr>
          <p:cNvPr id="17" name="矩形 16"/>
          <p:cNvSpPr/>
          <p:nvPr/>
        </p:nvSpPr>
        <p:spPr>
          <a:xfrm>
            <a:off x="899490" y="1916791"/>
            <a:ext cx="792110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400" b="1" dirty="0" smtClean="0"/>
              <a:t>Skill </a:t>
            </a:r>
            <a:r>
              <a:rPr lang="en-US" altLang="zh-CN" sz="2400" dirty="0" smtClean="0"/>
              <a:t>- Accuracy of forecasts relative to accuracy of forecasts produced by reference Forecasts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400" b="1" dirty="0" smtClean="0"/>
              <a:t>B</a:t>
            </a:r>
            <a:r>
              <a:rPr lang="en-US" altLang="zh-CN" sz="2400" dirty="0" smtClean="0"/>
              <a:t>rier</a:t>
            </a:r>
            <a:r>
              <a:rPr lang="en-US" altLang="zh-CN" sz="2400" b="1" dirty="0" smtClean="0"/>
              <a:t> S</a:t>
            </a:r>
            <a:r>
              <a:rPr lang="en-US" altLang="zh-CN" sz="2400" dirty="0" smtClean="0"/>
              <a:t>kill</a:t>
            </a:r>
            <a:r>
              <a:rPr lang="en-US" altLang="zh-CN" sz="2400" b="1" dirty="0" smtClean="0"/>
              <a:t> S</a:t>
            </a:r>
            <a:r>
              <a:rPr lang="en-US" altLang="zh-CN" sz="2400" dirty="0" smtClean="0"/>
              <a:t>core</a:t>
            </a:r>
            <a:r>
              <a:rPr lang="en-US" altLang="zh-CN" sz="2400" b="1" dirty="0" smtClean="0"/>
              <a:t> </a:t>
            </a:r>
            <a:r>
              <a:rPr lang="en-US" altLang="zh-CN" sz="2400" dirty="0" smtClean="0"/>
              <a:t>-</a:t>
            </a:r>
          </a:p>
        </p:txBody>
      </p:sp>
      <p:sp>
        <p:nvSpPr>
          <p:cNvPr id="23" name="矩形 22"/>
          <p:cNvSpPr/>
          <p:nvPr/>
        </p:nvSpPr>
        <p:spPr>
          <a:xfrm>
            <a:off x="899490" y="3861060"/>
            <a:ext cx="7921100" cy="1341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000" b="1" dirty="0" smtClean="0"/>
              <a:t>Reference forecasts——</a:t>
            </a:r>
            <a:r>
              <a:rPr lang="en-US" altLang="zh-CN" sz="2000" kern="0" dirty="0" smtClean="0"/>
              <a:t> ‘smart’ forecasts</a:t>
            </a:r>
          </a:p>
          <a:p>
            <a:pPr marL="1257300" lvl="2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Ø"/>
              <a:defRPr/>
            </a:pPr>
            <a:r>
              <a:rPr lang="en-US" altLang="zh-CN" kern="0" dirty="0" smtClean="0"/>
              <a:t>SPE are rare, </a:t>
            </a:r>
            <a:r>
              <a:rPr lang="en-US" altLang="zh-CN" kern="0" dirty="0" smtClean="0">
                <a:solidFill>
                  <a:srgbClr val="FF0000"/>
                </a:solidFill>
              </a:rPr>
              <a:t>climatology forecasts </a:t>
            </a:r>
            <a:r>
              <a:rPr lang="en-US" altLang="zh-CN" kern="0" dirty="0" smtClean="0"/>
              <a:t>will be accurate</a:t>
            </a:r>
            <a:r>
              <a:rPr lang="en-US" altLang="zh-CN" dirty="0" smtClean="0"/>
              <a:t>.</a:t>
            </a:r>
            <a:r>
              <a:rPr lang="en-US" altLang="zh-CN" kern="0" dirty="0" smtClean="0"/>
              <a:t> </a:t>
            </a:r>
          </a:p>
          <a:p>
            <a:pPr marL="1257300" lvl="2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Ø"/>
              <a:defRPr/>
            </a:pPr>
            <a:r>
              <a:rPr lang="en-US" altLang="zh-CN" kern="0" dirty="0" smtClean="0"/>
              <a:t>SPE’ duration is often several </a:t>
            </a:r>
            <a:r>
              <a:rPr lang="en-US" altLang="zh-CN" kern="0" dirty="0" smtClean="0"/>
              <a:t>days,  </a:t>
            </a:r>
            <a:r>
              <a:rPr lang="en-US" altLang="zh-CN" kern="0" dirty="0" smtClean="0">
                <a:solidFill>
                  <a:srgbClr val="FF0000"/>
                </a:solidFill>
              </a:rPr>
              <a:t>persistence forecasts </a:t>
            </a:r>
            <a:r>
              <a:rPr lang="en-US" altLang="zh-CN" kern="0" dirty="0" smtClean="0"/>
              <a:t>can also be accurate.</a:t>
            </a:r>
            <a:endParaRPr lang="zh-CN" altLang="zh-CN" dirty="0" smtClean="0">
              <a:solidFill>
                <a:srgbClr val="000000"/>
              </a:solidFill>
              <a:latin typeface="Arial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80140" y="3356990"/>
            <a:ext cx="1296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-∞, 1]</a:t>
            </a:r>
            <a:endParaRPr lang="zh-CN" altLang="en-US" dirty="0"/>
          </a:p>
        </p:txBody>
      </p:sp>
      <p:graphicFrame>
        <p:nvGraphicFramePr>
          <p:cNvPr id="211971" name="Object 3"/>
          <p:cNvGraphicFramePr>
            <a:graphicFrameLocks noChangeAspect="1"/>
          </p:cNvGraphicFramePr>
          <p:nvPr/>
        </p:nvGraphicFramePr>
        <p:xfrm>
          <a:off x="1763087" y="5588728"/>
          <a:ext cx="1758950" cy="379412"/>
        </p:xfrm>
        <a:graphic>
          <a:graphicData uri="http://schemas.openxmlformats.org/presentationml/2006/ole">
            <p:oleObj spid="_x0000_s211971" name="Equation" r:id="rId5" imgW="1104840" imgH="241200" progId="Equation.DSMT4">
              <p:embed/>
            </p:oleObj>
          </a:graphicData>
        </a:graphic>
      </p:graphicFrame>
      <p:graphicFrame>
        <p:nvGraphicFramePr>
          <p:cNvPr id="211972" name="Object 4"/>
          <p:cNvGraphicFramePr>
            <a:graphicFrameLocks noChangeAspect="1"/>
          </p:cNvGraphicFramePr>
          <p:nvPr/>
        </p:nvGraphicFramePr>
        <p:xfrm>
          <a:off x="5364110" y="5589300"/>
          <a:ext cx="1771650" cy="392113"/>
        </p:xfrm>
        <a:graphic>
          <a:graphicData uri="http://schemas.openxmlformats.org/presentationml/2006/ole">
            <p:oleObj spid="_x0000_s211972" name="Equation" r:id="rId6" imgW="1079280" imgH="241200" progId="Equation.DSMT4">
              <p:embed/>
            </p:oleObj>
          </a:graphicData>
        </a:graphic>
      </p:graphicFrame>
      <p:sp>
        <p:nvSpPr>
          <p:cNvPr id="9" name="矩形 8"/>
          <p:cNvSpPr/>
          <p:nvPr/>
        </p:nvSpPr>
        <p:spPr>
          <a:xfrm>
            <a:off x="539440" y="5999987"/>
            <a:ext cx="820914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000" dirty="0" smtClean="0"/>
              <a:t>Our SPE forecasts are more accurate </a:t>
            </a:r>
            <a:r>
              <a:rPr lang="en-US" altLang="zh-CN" sz="2000" dirty="0" smtClean="0"/>
              <a:t>than the </a:t>
            </a:r>
            <a:r>
              <a:rPr lang="en-US" altLang="zh-CN" sz="2000" dirty="0" smtClean="0"/>
              <a:t>climatology forecasts or the persistence forecast.  It is skilled.</a:t>
            </a:r>
            <a:endParaRPr lang="zh-CN" altLang="en-US" sz="2000" dirty="0"/>
          </a:p>
        </p:txBody>
      </p:sp>
      <p:sp>
        <p:nvSpPr>
          <p:cNvPr id="10" name="矩形 9"/>
          <p:cNvSpPr/>
          <p:nvPr/>
        </p:nvSpPr>
        <p:spPr>
          <a:xfrm>
            <a:off x="1619590" y="5445280"/>
            <a:ext cx="6120850" cy="576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Skill-</a:t>
            </a:r>
            <a:r>
              <a:rPr lang="en-US" altLang="zh-CN" sz="3200" dirty="0" smtClean="0"/>
              <a:t>Brier skill score</a:t>
            </a:r>
            <a:endParaRPr lang="zh-CN" altLang="en-US" sz="3600" dirty="0"/>
          </a:p>
        </p:txBody>
      </p:sp>
      <p:graphicFrame>
        <p:nvGraphicFramePr>
          <p:cNvPr id="211972" name="Object 4"/>
          <p:cNvGraphicFramePr>
            <a:graphicFrameLocks noChangeAspect="1"/>
          </p:cNvGraphicFramePr>
          <p:nvPr/>
        </p:nvGraphicFramePr>
        <p:xfrm>
          <a:off x="3995920" y="1874221"/>
          <a:ext cx="4752660" cy="3283019"/>
        </p:xfrm>
        <a:graphic>
          <a:graphicData uri="http://schemas.openxmlformats.org/presentationml/2006/ole">
            <p:oleObj spid="_x0000_s271363" name="Graph" r:id="rId4" imgW="4023360" imgH="3108960" progId="Origin50.Graph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485190" y="2018241"/>
            <a:ext cx="623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Best</a:t>
            </a:r>
            <a:endParaRPr lang="zh-CN" altLang="en-US" dirty="0"/>
          </a:p>
        </p:txBody>
      </p:sp>
      <p:cxnSp>
        <p:nvCxnSpPr>
          <p:cNvPr id="12" name="直接连接符 11"/>
          <p:cNvCxnSpPr/>
          <p:nvPr/>
        </p:nvCxnSpPr>
        <p:spPr>
          <a:xfrm>
            <a:off x="5220090" y="3645030"/>
            <a:ext cx="3384470" cy="1"/>
          </a:xfrm>
          <a:prstGeom prst="line">
            <a:avLst/>
          </a:prstGeom>
          <a:ln w="285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8388530" y="2378291"/>
            <a:ext cx="0" cy="237633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460540" y="3429000"/>
            <a:ext cx="7736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/>
              <a:t>No Skill</a:t>
            </a:r>
            <a:endParaRPr lang="zh-CN" alt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8325204" y="4097249"/>
            <a:ext cx="639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Poor</a:t>
            </a:r>
            <a:endParaRPr lang="zh-CN" altLang="en-US" dirty="0"/>
          </a:p>
        </p:txBody>
      </p:sp>
      <p:sp>
        <p:nvSpPr>
          <p:cNvPr id="20" name="矩形 19"/>
          <p:cNvSpPr/>
          <p:nvPr/>
        </p:nvSpPr>
        <p:spPr>
          <a:xfrm>
            <a:off x="899490" y="5733320"/>
            <a:ext cx="795647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000" kern="0" dirty="0" smtClean="0"/>
              <a:t>BSS </a:t>
            </a:r>
            <a:r>
              <a:rPr lang="en-US" altLang="zh-CN" sz="2000" kern="0" dirty="0" smtClean="0"/>
              <a:t>is </a:t>
            </a:r>
            <a:r>
              <a:rPr lang="en-US" altLang="zh-CN" sz="2000" kern="0" dirty="0" smtClean="0"/>
              <a:t>sensitive to the number days of SPE occurrence.</a:t>
            </a:r>
            <a:endParaRPr lang="en-US" altLang="zh-CN" sz="2000" dirty="0" smtClean="0"/>
          </a:p>
          <a:p>
            <a:r>
              <a:rPr lang="en-US" altLang="zh-CN" sz="2000" dirty="0" smtClean="0"/>
              <a:t>BSS need lager number samples with enough SPE samples.</a:t>
            </a:r>
            <a:endParaRPr lang="zh-CN" alt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796170" y="4880241"/>
            <a:ext cx="194427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b="1" dirty="0" smtClean="0"/>
              <a:t>BSS varies with year</a:t>
            </a:r>
            <a:endParaRPr lang="zh-CN" altLang="en-US" sz="1200" b="1" dirty="0"/>
          </a:p>
        </p:txBody>
      </p:sp>
      <p:sp>
        <p:nvSpPr>
          <p:cNvPr id="28" name="矩形 27"/>
          <p:cNvSpPr/>
          <p:nvPr/>
        </p:nvSpPr>
        <p:spPr>
          <a:xfrm>
            <a:off x="395420" y="2496291"/>
            <a:ext cx="3600500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400" kern="0" dirty="0" smtClean="0"/>
              <a:t>When SPE samples are not enough, BSS is very unstable. 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400" kern="0" dirty="0" smtClean="0"/>
              <a:t>For solar quiet years BSS is not trustworthy.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Reliability-</a:t>
            </a:r>
            <a:r>
              <a:rPr lang="en-US" altLang="zh-CN" sz="3200" dirty="0" smtClean="0"/>
              <a:t>reliability diagram </a:t>
            </a:r>
            <a:endParaRPr lang="zh-CN" altLang="en-US" sz="3600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99228" y="2017713"/>
            <a:ext cx="8249352" cy="1483297"/>
          </a:xfrm>
        </p:spPr>
        <p:txBody>
          <a:bodyPr/>
          <a:lstStyle/>
          <a:p>
            <a:r>
              <a:rPr lang="en-US" altLang="zh-CN" sz="2000" b="1" dirty="0" smtClean="0"/>
              <a:t>Reliability</a:t>
            </a:r>
            <a:r>
              <a:rPr lang="en-US" altLang="zh-CN" sz="2000" dirty="0" smtClean="0"/>
              <a:t> - the correspondence of conditional mean observation and conditioning forecast, averaged over all forecasts.</a:t>
            </a:r>
          </a:p>
          <a:p>
            <a:r>
              <a:rPr lang="en-US" altLang="zh-CN" sz="2000" b="1" dirty="0" smtClean="0"/>
              <a:t>Reliability diagram </a:t>
            </a:r>
            <a:r>
              <a:rPr lang="en-US" altLang="zh-CN" sz="2000" dirty="0" smtClean="0"/>
              <a:t>plots the observed frequency against the forecast probability.</a:t>
            </a:r>
            <a:endParaRPr lang="zh-CN" altLang="en-US" sz="2000" dirty="0" smtClean="0"/>
          </a:p>
          <a:p>
            <a:pPr>
              <a:buNone/>
            </a:pPr>
            <a:r>
              <a:rPr lang="en-US" altLang="zh-CN" sz="2000" dirty="0" smtClean="0"/>
              <a:t> </a:t>
            </a:r>
          </a:p>
        </p:txBody>
      </p:sp>
      <p:graphicFrame>
        <p:nvGraphicFramePr>
          <p:cNvPr id="219137" name="Object 1"/>
          <p:cNvGraphicFramePr>
            <a:graphicFrameLocks noChangeAspect="1"/>
          </p:cNvGraphicFramePr>
          <p:nvPr/>
        </p:nvGraphicFramePr>
        <p:xfrm>
          <a:off x="1331550" y="3095150"/>
          <a:ext cx="4718973" cy="3646310"/>
        </p:xfrm>
        <a:graphic>
          <a:graphicData uri="http://schemas.openxmlformats.org/presentationml/2006/ole">
            <p:oleObj spid="_x0000_s219137" name="Graph" r:id="rId4" imgW="4023360" imgH="3108960" progId="Origin50.Graph">
              <p:embed/>
            </p:oleObj>
          </a:graphicData>
        </a:graphic>
      </p:graphicFrame>
      <p:sp>
        <p:nvSpPr>
          <p:cNvPr id="8" name="矩形 7"/>
          <p:cNvSpPr/>
          <p:nvPr/>
        </p:nvSpPr>
        <p:spPr>
          <a:xfrm>
            <a:off x="2378013" y="3501010"/>
            <a:ext cx="1891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underforecasting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3275821" y="5661310"/>
            <a:ext cx="1816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err="1" smtClean="0"/>
              <a:t>overforecasting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6119580" y="5301260"/>
            <a:ext cx="270101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60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</a:pPr>
            <a:r>
              <a:rPr lang="en-US" altLang="zh-CN" sz="2000" dirty="0" smtClean="0"/>
              <a:t>Our forecast have a good reliability. </a:t>
            </a:r>
          </a:p>
        </p:txBody>
      </p:sp>
      <p:graphicFrame>
        <p:nvGraphicFramePr>
          <p:cNvPr id="219138" name="Object 2"/>
          <p:cNvGraphicFramePr>
            <a:graphicFrameLocks noChangeAspect="1"/>
          </p:cNvGraphicFramePr>
          <p:nvPr/>
        </p:nvGraphicFramePr>
        <p:xfrm>
          <a:off x="6084210" y="3284980"/>
          <a:ext cx="2286000" cy="792267"/>
        </p:xfrm>
        <a:graphic>
          <a:graphicData uri="http://schemas.openxmlformats.org/presentationml/2006/ole">
            <p:oleObj spid="_x0000_s219138" name="Equation" r:id="rId5" imgW="1498320" imgH="431640" progId="Equation.DSMT4">
              <p:embed/>
            </p:oleObj>
          </a:graphicData>
        </a:graphic>
      </p:graphicFrame>
      <p:sp>
        <p:nvSpPr>
          <p:cNvPr id="12" name="椭圆 11"/>
          <p:cNvSpPr/>
          <p:nvPr/>
        </p:nvSpPr>
        <p:spPr>
          <a:xfrm rot="19954221">
            <a:off x="2335567" y="5339072"/>
            <a:ext cx="1440200" cy="4320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4088928" y="3409579"/>
            <a:ext cx="1440200" cy="45148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19139" name="Object 3"/>
          <p:cNvGraphicFramePr>
            <a:graphicFrameLocks noChangeAspect="1"/>
          </p:cNvGraphicFramePr>
          <p:nvPr/>
        </p:nvGraphicFramePr>
        <p:xfrm>
          <a:off x="6516270" y="4437140"/>
          <a:ext cx="1279525" cy="266700"/>
        </p:xfrm>
        <a:graphic>
          <a:graphicData uri="http://schemas.openxmlformats.org/presentationml/2006/ole">
            <p:oleObj spid="_x0000_s219139" name="Equation" r:id="rId6" imgW="838080" imgH="17748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82238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Discrimination-</a:t>
            </a:r>
            <a:r>
              <a:rPr lang="en-US" altLang="zh-CN" sz="3200" dirty="0" smtClean="0"/>
              <a:t>Discrimination diagram </a:t>
            </a:r>
            <a:endParaRPr lang="zh-CN" altLang="en-US" sz="3600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182688" y="2017713"/>
            <a:ext cx="7349862" cy="1987367"/>
          </a:xfrm>
        </p:spPr>
        <p:txBody>
          <a:bodyPr/>
          <a:lstStyle/>
          <a:p>
            <a:r>
              <a:rPr lang="en-US" altLang="zh-CN" sz="2000" b="1" dirty="0" smtClean="0"/>
              <a:t>Discrimination</a:t>
            </a:r>
            <a:r>
              <a:rPr lang="en-US" altLang="zh-CN" sz="2000" dirty="0" smtClean="0"/>
              <a:t> - ability of the forecast to discriminate among observations.</a:t>
            </a:r>
          </a:p>
          <a:p>
            <a:r>
              <a:rPr lang="en-US" altLang="zh-CN" sz="2000" b="1" dirty="0" smtClean="0"/>
              <a:t>Discrimination diagram</a:t>
            </a:r>
            <a:r>
              <a:rPr lang="en-US" altLang="zh-CN" sz="2000" dirty="0" smtClean="0"/>
              <a:t> - Plot the distributions of each forecast probability  when SPE occurred and when SPE did not occur.</a:t>
            </a:r>
            <a:endParaRPr lang="en-US" altLang="zh-CN" sz="1600" dirty="0" smtClean="0"/>
          </a:p>
        </p:txBody>
      </p:sp>
      <p:cxnSp>
        <p:nvCxnSpPr>
          <p:cNvPr id="16" name="直接连接符 15"/>
          <p:cNvCxnSpPr/>
          <p:nvPr/>
        </p:nvCxnSpPr>
        <p:spPr>
          <a:xfrm flipV="1">
            <a:off x="4644010" y="3789050"/>
            <a:ext cx="0" cy="2448340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85" name="Object 57"/>
          <p:cNvGraphicFramePr>
            <a:graphicFrameLocks noChangeAspect="1"/>
          </p:cNvGraphicFramePr>
          <p:nvPr/>
        </p:nvGraphicFramePr>
        <p:xfrm>
          <a:off x="1989488" y="3284980"/>
          <a:ext cx="5115204" cy="3573020"/>
        </p:xfrm>
        <a:graphic>
          <a:graphicData uri="http://schemas.openxmlformats.org/presentationml/2006/ole">
            <p:oleObj spid="_x0000_s22585" name="Graph" r:id="rId4" imgW="4154760" imgH="2901600" progId="Origin50.Graph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5397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Discrimination---</a:t>
            </a:r>
            <a:r>
              <a:rPr lang="en-US" altLang="zh-CN" sz="3200" dirty="0" smtClean="0"/>
              <a:t>ROCA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480" y="1916790"/>
            <a:ext cx="7705070" cy="720100"/>
          </a:xfrm>
        </p:spPr>
        <p:txBody>
          <a:bodyPr/>
          <a:lstStyle/>
          <a:p>
            <a:r>
              <a:rPr lang="en-US" altLang="zh-CN" sz="2000" b="1" kern="1200" dirty="0" smtClean="0"/>
              <a:t>ROC</a:t>
            </a:r>
            <a:r>
              <a:rPr lang="en-US" altLang="zh-CN" sz="2000" kern="1200" dirty="0" smtClean="0"/>
              <a:t> -- For </a:t>
            </a:r>
            <a:r>
              <a:rPr lang="en-US" altLang="zh-CN" sz="2000" kern="1200" dirty="0"/>
              <a:t>each probability </a:t>
            </a:r>
            <a:r>
              <a:rPr lang="en-US" altLang="zh-CN" sz="2000" kern="1200" dirty="0" smtClean="0"/>
              <a:t>threshold to make the yes/no decision, determine </a:t>
            </a:r>
            <a:r>
              <a:rPr lang="en-US" altLang="zh-CN" sz="2000" kern="1200" dirty="0"/>
              <a:t>HR and </a:t>
            </a:r>
            <a:r>
              <a:rPr lang="en-US" altLang="zh-CN" sz="2000" kern="1200" dirty="0" smtClean="0"/>
              <a:t>FA , and then obtain the curve.</a:t>
            </a:r>
            <a:endParaRPr lang="zh-CN" altLang="en-US" sz="2000" dirty="0"/>
          </a:p>
        </p:txBody>
      </p:sp>
      <p:graphicFrame>
        <p:nvGraphicFramePr>
          <p:cNvPr id="23577" name="Object 25"/>
          <p:cNvGraphicFramePr>
            <a:graphicFrameLocks noChangeAspect="1"/>
          </p:cNvGraphicFramePr>
          <p:nvPr/>
        </p:nvGraphicFramePr>
        <p:xfrm>
          <a:off x="3923910" y="2564880"/>
          <a:ext cx="4566494" cy="3528490"/>
        </p:xfrm>
        <a:graphic>
          <a:graphicData uri="http://schemas.openxmlformats.org/presentationml/2006/ole">
            <p:oleObj spid="_x0000_s321538" name="Graph" r:id="rId4" imgW="4023360" imgH="3108960" progId="Origin50.Graph">
              <p:embed/>
            </p:oleObj>
          </a:graphicData>
        </a:graphic>
      </p:graphicFrame>
      <p:sp>
        <p:nvSpPr>
          <p:cNvPr id="11" name="矩形 10"/>
          <p:cNvSpPr/>
          <p:nvPr/>
        </p:nvSpPr>
        <p:spPr>
          <a:xfrm>
            <a:off x="6156220" y="4797190"/>
            <a:ext cx="1385316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dirty="0" smtClean="0"/>
              <a:t>ROCA=0.88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70126" y="3645030"/>
            <a:ext cx="6480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b="1" dirty="0" smtClean="0"/>
              <a:t>0.1</a:t>
            </a:r>
            <a:endParaRPr lang="zh-CN" altLang="en-US" sz="105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398116" y="4005080"/>
            <a:ext cx="6480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b="1" dirty="0" smtClean="0"/>
              <a:t>0.2</a:t>
            </a:r>
            <a:endParaRPr lang="zh-CN" altLang="en-US" sz="105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326106" y="4175530"/>
            <a:ext cx="6480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b="1" dirty="0" smtClean="0"/>
              <a:t>0.3</a:t>
            </a:r>
            <a:endParaRPr lang="zh-CN" altLang="en-US" sz="1050" b="1" dirty="0"/>
          </a:p>
        </p:txBody>
      </p:sp>
      <p:sp>
        <p:nvSpPr>
          <p:cNvPr id="17" name="矩形 16"/>
          <p:cNvSpPr/>
          <p:nvPr/>
        </p:nvSpPr>
        <p:spPr>
          <a:xfrm>
            <a:off x="288040" y="6279795"/>
            <a:ext cx="882059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</a:pPr>
            <a:r>
              <a:rPr lang="en-US" altLang="zh-CN" sz="2400" dirty="0" smtClean="0"/>
              <a:t>Our forecast has a good discrimination although not perfect. </a:t>
            </a:r>
          </a:p>
        </p:txBody>
      </p:sp>
      <p:sp>
        <p:nvSpPr>
          <p:cNvPr id="10" name="矩形 9"/>
          <p:cNvSpPr/>
          <p:nvPr/>
        </p:nvSpPr>
        <p:spPr>
          <a:xfrm>
            <a:off x="971500" y="2954146"/>
            <a:ext cx="3096430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0000"/>
              <a:buFont typeface="Wingdings" pitchFamily="2" charset="2"/>
              <a:buChar char="Ø"/>
            </a:pPr>
            <a:r>
              <a:rPr lang="en-US" altLang="zh-CN" b="1" dirty="0" smtClean="0"/>
              <a:t>HR</a:t>
            </a:r>
            <a:r>
              <a:rPr lang="en-US" altLang="zh-CN" dirty="0" smtClean="0"/>
              <a:t> – Number of correct </a:t>
            </a:r>
            <a:r>
              <a:rPr lang="en-US" altLang="zh-CN" dirty="0" err="1" smtClean="0"/>
              <a:t>fcsts</a:t>
            </a:r>
            <a:r>
              <a:rPr lang="en-US" altLang="zh-CN" dirty="0" smtClean="0"/>
              <a:t> of event/total occurrences of SPE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0000"/>
              <a:buFont typeface="Wingdings" pitchFamily="2" charset="2"/>
              <a:buChar char="Ø"/>
            </a:pPr>
            <a:r>
              <a:rPr lang="en-US" altLang="zh-CN" b="1" dirty="0" smtClean="0"/>
              <a:t>FA </a:t>
            </a:r>
            <a:r>
              <a:rPr lang="en-US" altLang="zh-CN" dirty="0" smtClean="0"/>
              <a:t>– Number of false alarms/total non-occurrences of SPE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0000"/>
              <a:buFont typeface="Wingdings" pitchFamily="2" charset="2"/>
              <a:buChar char="Ø"/>
            </a:pPr>
            <a:r>
              <a:rPr lang="en-US" altLang="zh-CN" b="1" dirty="0" smtClean="0"/>
              <a:t>ROCA</a:t>
            </a:r>
            <a:r>
              <a:rPr lang="en-US" altLang="zh-CN" dirty="0" smtClean="0"/>
              <a:t> -- Area under the ROC curve</a:t>
            </a:r>
          </a:p>
        </p:txBody>
      </p:sp>
    </p:spTree>
    <p:extLst>
      <p:ext uri="{BB962C8B-B14F-4D97-AF65-F5344CB8AC3E}">
        <p14:creationId xmlns="" xmlns:p14="http://schemas.microsoft.com/office/powerpoint/2010/main" val="286774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0" y="214313"/>
            <a:ext cx="8677792" cy="1462087"/>
          </a:xfrm>
        </p:spPr>
        <p:txBody>
          <a:bodyPr/>
          <a:lstStyle/>
          <a:p>
            <a:pPr lvl="1"/>
            <a:r>
              <a:rPr lang="en-US" altLang="zh-CN" sz="3600" dirty="0" smtClean="0"/>
              <a:t>Verification of </a:t>
            </a:r>
            <a:r>
              <a:rPr lang="en-US" altLang="zh-CN" sz="3600" dirty="0" smtClean="0"/>
              <a:t>SPE </a:t>
            </a:r>
            <a:r>
              <a:rPr lang="en-US" altLang="zh-CN" sz="3600" dirty="0" smtClean="0"/>
              <a:t>occurrence </a:t>
            </a:r>
            <a:r>
              <a:rPr lang="en-US" altLang="zh-CN" sz="3600" dirty="0" smtClean="0"/>
              <a:t>forecasts </a:t>
            </a:r>
            <a:endParaRPr lang="zh-CN" altLang="en-US" sz="3600" dirty="0"/>
          </a:p>
        </p:txBody>
      </p:sp>
      <p:graphicFrame>
        <p:nvGraphicFramePr>
          <p:cNvPr id="277506" name="Object 2"/>
          <p:cNvGraphicFramePr>
            <a:graphicFrameLocks noChangeAspect="1"/>
          </p:cNvGraphicFramePr>
          <p:nvPr/>
        </p:nvGraphicFramePr>
        <p:xfrm>
          <a:off x="374229" y="1916790"/>
          <a:ext cx="4638467" cy="3240450"/>
        </p:xfrm>
        <a:graphic>
          <a:graphicData uri="http://schemas.openxmlformats.org/presentationml/2006/ole">
            <p:oleObj spid="_x0000_s277506" name="Graph" r:id="rId4" imgW="4154760" imgH="2901600" progId="Origin50.Graph">
              <p:embed/>
            </p:oleObj>
          </a:graphicData>
        </a:graphic>
      </p:graphicFrame>
      <p:sp>
        <p:nvSpPr>
          <p:cNvPr id="6" name="矩形 5"/>
          <p:cNvSpPr/>
          <p:nvPr/>
        </p:nvSpPr>
        <p:spPr>
          <a:xfrm>
            <a:off x="4824670" y="2060810"/>
            <a:ext cx="363587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  <a:defRPr/>
            </a:pPr>
            <a:r>
              <a:rPr lang="en-US" altLang="zh-CN" sz="2000" dirty="0" smtClean="0"/>
              <a:t>340 SPE occurrence days</a:t>
            </a:r>
          </a:p>
          <a:p>
            <a:pPr marL="28575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sz="2000" dirty="0" smtClean="0"/>
              <a:t>Mean  probability: 0.59</a:t>
            </a:r>
          </a:p>
          <a:p>
            <a:pPr marL="28575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sz="2000" dirty="0" smtClean="0"/>
              <a:t>BS=0.349</a:t>
            </a:r>
          </a:p>
          <a:p>
            <a:pPr marL="28575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sz="2000" b="1" dirty="0" smtClean="0"/>
              <a:t> </a:t>
            </a:r>
          </a:p>
          <a:p>
            <a:pPr marL="28575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sz="2000" b="1" dirty="0" smtClean="0"/>
              <a:t>  </a:t>
            </a:r>
          </a:p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endParaRPr lang="zh-CN" altLang="en-US" sz="2000" kern="0" dirty="0" smtClean="0"/>
          </a:p>
        </p:txBody>
      </p:sp>
      <p:sp>
        <p:nvSpPr>
          <p:cNvPr id="7" name="矩形 6"/>
          <p:cNvSpPr/>
          <p:nvPr/>
        </p:nvSpPr>
        <p:spPr>
          <a:xfrm>
            <a:off x="467430" y="5661310"/>
            <a:ext cx="799311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Ø"/>
              <a:defRPr/>
            </a:pPr>
            <a:r>
              <a:rPr lang="en-US" altLang="zh-CN" kern="0" dirty="0" smtClean="0">
                <a:solidFill>
                  <a:schemeClr val="tx1"/>
                </a:solidFill>
              </a:rPr>
              <a:t>The forecasts for SPE occurrence days has not a </a:t>
            </a:r>
            <a:r>
              <a:rPr lang="en-US" altLang="zh-CN" kern="0" dirty="0" smtClean="0">
                <a:solidFill>
                  <a:schemeClr val="tx1"/>
                </a:solidFill>
              </a:rPr>
              <a:t>little big</a:t>
            </a:r>
            <a:r>
              <a:rPr lang="en-US" altLang="zh-CN" kern="0" dirty="0" smtClean="0">
                <a:solidFill>
                  <a:schemeClr val="tx1"/>
                </a:solidFill>
              </a:rPr>
              <a:t>, </a:t>
            </a:r>
            <a:r>
              <a:rPr lang="en-US" altLang="zh-CN" kern="0" dirty="0" smtClean="0">
                <a:solidFill>
                  <a:schemeClr val="tx1"/>
                </a:solidFill>
              </a:rPr>
              <a:t>but it is more skilled </a:t>
            </a:r>
            <a:r>
              <a:rPr lang="en-US" altLang="zh-CN" kern="0" dirty="0" smtClean="0">
                <a:solidFill>
                  <a:schemeClr val="tx1"/>
                </a:solidFill>
              </a:rPr>
              <a:t>over </a:t>
            </a:r>
            <a:r>
              <a:rPr lang="en-US" altLang="zh-CN" kern="0" dirty="0" smtClean="0">
                <a:solidFill>
                  <a:schemeClr val="tx1"/>
                </a:solidFill>
              </a:rPr>
              <a:t>the climatology, and less </a:t>
            </a:r>
            <a:r>
              <a:rPr lang="en-US" altLang="zh-CN" kern="0" dirty="0" smtClean="0">
                <a:solidFill>
                  <a:schemeClr val="tx1"/>
                </a:solidFill>
              </a:rPr>
              <a:t>skilled over </a:t>
            </a:r>
            <a:r>
              <a:rPr lang="en-US" altLang="zh-CN" kern="0" dirty="0" smtClean="0">
                <a:solidFill>
                  <a:schemeClr val="tx1"/>
                </a:solidFill>
              </a:rPr>
              <a:t>the persistence forecast.</a:t>
            </a:r>
            <a:endParaRPr lang="zh-CN" altLang="en-US" sz="2000" kern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77508" name="Object 4"/>
          <p:cNvGraphicFramePr>
            <a:graphicFrameLocks noChangeAspect="1"/>
          </p:cNvGraphicFramePr>
          <p:nvPr/>
        </p:nvGraphicFramePr>
        <p:xfrm>
          <a:off x="5124450" y="3740687"/>
          <a:ext cx="1955800" cy="431800"/>
        </p:xfrm>
        <a:graphic>
          <a:graphicData uri="http://schemas.openxmlformats.org/presentationml/2006/ole">
            <p:oleObj spid="_x0000_s277508" name="Equation" r:id="rId5" imgW="1079280" imgH="241200" progId="Equation.DSMT4">
              <p:embed/>
            </p:oleObj>
          </a:graphicData>
        </a:graphic>
      </p:graphicFrame>
      <p:graphicFrame>
        <p:nvGraphicFramePr>
          <p:cNvPr id="277509" name="Object 5"/>
          <p:cNvGraphicFramePr>
            <a:graphicFrameLocks noChangeAspect="1"/>
          </p:cNvGraphicFramePr>
          <p:nvPr/>
        </p:nvGraphicFramePr>
        <p:xfrm>
          <a:off x="5068888" y="4243925"/>
          <a:ext cx="2041525" cy="431800"/>
        </p:xfrm>
        <a:graphic>
          <a:graphicData uri="http://schemas.openxmlformats.org/presentationml/2006/ole">
            <p:oleObj spid="_x0000_s277509" name="Equation" r:id="rId6" imgW="1130040" imgH="241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Verifying SPE onset </a:t>
            </a:r>
            <a:r>
              <a:rPr lang="en-US" altLang="zh-CN" sz="3600" dirty="0" smtClean="0"/>
              <a:t>forecasts </a:t>
            </a:r>
            <a:endParaRPr lang="zh-CN" altLang="en-US" sz="3600" dirty="0"/>
          </a:p>
        </p:txBody>
      </p:sp>
      <p:graphicFrame>
        <p:nvGraphicFramePr>
          <p:cNvPr id="277507" name="Object 3"/>
          <p:cNvGraphicFramePr>
            <a:graphicFrameLocks noChangeAspect="1"/>
          </p:cNvGraphicFramePr>
          <p:nvPr/>
        </p:nvGraphicFramePr>
        <p:xfrm>
          <a:off x="539440" y="1988800"/>
          <a:ext cx="4320600" cy="3338490"/>
        </p:xfrm>
        <a:graphic>
          <a:graphicData uri="http://schemas.openxmlformats.org/presentationml/2006/ole">
            <p:oleObj spid="_x0000_s278531" name="Graph" r:id="rId4" imgW="4023360" imgH="3108960" progId="Origin50.Graph">
              <p:embed/>
            </p:oleObj>
          </a:graphicData>
        </a:graphic>
      </p:graphicFrame>
      <p:sp>
        <p:nvSpPr>
          <p:cNvPr id="6" name="矩形 5"/>
          <p:cNvSpPr/>
          <p:nvPr/>
        </p:nvSpPr>
        <p:spPr>
          <a:xfrm>
            <a:off x="4968690" y="2348850"/>
            <a:ext cx="4572000" cy="3096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  <a:defRPr/>
            </a:pPr>
            <a:r>
              <a:rPr lang="en-US" altLang="zh-CN" dirty="0" smtClean="0"/>
              <a:t>97 SPE onset days</a:t>
            </a:r>
          </a:p>
          <a:p>
            <a:pPr marL="28575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dirty="0" smtClean="0"/>
              <a:t>Mean probability: 0.20</a:t>
            </a:r>
          </a:p>
          <a:p>
            <a:pPr marL="28575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dirty="0" smtClean="0"/>
              <a:t>BS=0.715</a:t>
            </a:r>
          </a:p>
          <a:p>
            <a:pPr marL="28575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b="1" dirty="0" smtClean="0"/>
              <a:t> </a:t>
            </a:r>
          </a:p>
          <a:p>
            <a:pPr marL="285750" indent="-28575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r>
              <a:rPr lang="en-US" altLang="zh-CN" b="1" dirty="0" smtClean="0"/>
              <a:t>  </a:t>
            </a:r>
          </a:p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endParaRPr lang="en-US" altLang="zh-CN" kern="0" dirty="0" smtClean="0"/>
          </a:p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Ø"/>
            </a:pPr>
            <a:endParaRPr lang="zh-CN" altLang="en-US" sz="2000" kern="0" dirty="0" smtClean="0"/>
          </a:p>
        </p:txBody>
      </p:sp>
      <p:graphicFrame>
        <p:nvGraphicFramePr>
          <p:cNvPr id="278532" name="Object 4"/>
          <p:cNvGraphicFramePr>
            <a:graphicFrameLocks noChangeAspect="1"/>
          </p:cNvGraphicFramePr>
          <p:nvPr/>
        </p:nvGraphicFramePr>
        <p:xfrm>
          <a:off x="5328740" y="3861060"/>
          <a:ext cx="1979524" cy="432060"/>
        </p:xfrm>
        <a:graphic>
          <a:graphicData uri="http://schemas.openxmlformats.org/presentationml/2006/ole">
            <p:oleObj spid="_x0000_s278532" name="Equation" r:id="rId5" imgW="1091880" imgH="241200" progId="Equation.DSMT4">
              <p:embed/>
            </p:oleObj>
          </a:graphicData>
        </a:graphic>
      </p:graphicFrame>
      <p:graphicFrame>
        <p:nvGraphicFramePr>
          <p:cNvPr id="278533" name="Object 5"/>
          <p:cNvGraphicFramePr>
            <a:graphicFrameLocks noChangeAspect="1"/>
          </p:cNvGraphicFramePr>
          <p:nvPr/>
        </p:nvGraphicFramePr>
        <p:xfrm>
          <a:off x="5328740" y="4365130"/>
          <a:ext cx="1951038" cy="431800"/>
        </p:xfrm>
        <a:graphic>
          <a:graphicData uri="http://schemas.openxmlformats.org/presentationml/2006/ole">
            <p:oleObj spid="_x0000_s278533" name="Equation" r:id="rId6" imgW="1079280" imgH="241200" progId="Equation.DSMT4">
              <p:embed/>
            </p:oleObj>
          </a:graphicData>
        </a:graphic>
      </p:graphicFrame>
      <p:sp>
        <p:nvSpPr>
          <p:cNvPr id="9" name="矩形 8"/>
          <p:cNvSpPr/>
          <p:nvPr/>
        </p:nvSpPr>
        <p:spPr>
          <a:xfrm>
            <a:off x="755470" y="5733320"/>
            <a:ext cx="7849090" cy="9787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Ø"/>
              <a:defRPr/>
            </a:pPr>
            <a:r>
              <a:rPr lang="en-US" altLang="zh-CN" kern="0" dirty="0" smtClean="0">
                <a:solidFill>
                  <a:schemeClr val="tx1"/>
                </a:solidFill>
              </a:rPr>
              <a:t>BS is big which means its performance is not good.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Ø"/>
              <a:defRPr/>
            </a:pPr>
            <a:r>
              <a:rPr lang="en-US" altLang="zh-CN" kern="0" dirty="0" smtClean="0">
                <a:solidFill>
                  <a:schemeClr val="tx1"/>
                </a:solidFill>
              </a:rPr>
              <a:t>But, it is skilled compared </a:t>
            </a:r>
            <a:r>
              <a:rPr lang="en-US" altLang="zh-CN" kern="0" dirty="0" smtClean="0">
                <a:solidFill>
                  <a:schemeClr val="tx1"/>
                </a:solidFill>
              </a:rPr>
              <a:t>to the climatology and persistence forecast.</a:t>
            </a:r>
            <a:endParaRPr lang="zh-CN" altLang="en-US" sz="2000" kern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/>
              <a:t>How to </a:t>
            </a:r>
            <a:r>
              <a:rPr lang="en-US" altLang="zh-CN" sz="3200" dirty="0" smtClean="0"/>
              <a:t>ascertain</a:t>
            </a:r>
            <a:r>
              <a:rPr lang="en-US" altLang="zh-CN" sz="3200" dirty="0" smtClean="0"/>
              <a:t> </a:t>
            </a:r>
            <a:r>
              <a:rPr lang="en-US" altLang="zh-CN" sz="3200" dirty="0" smtClean="0"/>
              <a:t>verification </a:t>
            </a:r>
            <a:r>
              <a:rPr lang="en-US" altLang="zh-CN" sz="3200" dirty="0" smtClean="0"/>
              <a:t>technique and </a:t>
            </a:r>
            <a:r>
              <a:rPr lang="en-US" altLang="zh-CN" sz="3200" dirty="0" smtClean="0"/>
              <a:t>methods</a:t>
            </a:r>
            <a:r>
              <a:rPr lang="en-US" altLang="zh-CN" sz="3200" dirty="0" smtClean="0"/>
              <a:t>?</a:t>
            </a:r>
            <a:endParaRPr lang="zh-CN" altLang="en-US" sz="3200" dirty="0"/>
          </a:p>
        </p:txBody>
      </p:sp>
      <p:sp>
        <p:nvSpPr>
          <p:cNvPr id="210946" name="Rectangle 2"/>
          <p:cNvSpPr>
            <a:spLocks noGrp="1" noChangeArrowheads="1"/>
          </p:cNvSpPr>
          <p:nvPr>
            <p:ph idx="1"/>
          </p:nvPr>
        </p:nvSpPr>
        <p:spPr>
          <a:xfrm>
            <a:off x="1182688" y="2017713"/>
            <a:ext cx="7061822" cy="3931637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zh-CN" sz="2000" b="1" dirty="0" smtClean="0"/>
              <a:t>Forecast type</a:t>
            </a:r>
            <a:endParaRPr lang="en-US" altLang="zh-CN" sz="2000" b="1" dirty="0" smtClean="0"/>
          </a:p>
          <a:p>
            <a:pPr marL="914400" lvl="1" indent="-457200"/>
            <a:r>
              <a:rPr lang="en-US" altLang="zh-CN" sz="2000" dirty="0" smtClean="0"/>
              <a:t>Continuous, probability or category; spatial  distribution or time series; global or regional,…</a:t>
            </a:r>
            <a:endParaRPr lang="en-US" altLang="zh-CN" sz="2000" dirty="0" smtClean="0"/>
          </a:p>
          <a:p>
            <a:pPr marL="914400" lvl="1" indent="-457200"/>
            <a:r>
              <a:rPr lang="en-US" altLang="zh-CN" sz="2000" dirty="0" smtClean="0"/>
              <a:t>To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choose</a:t>
            </a:r>
            <a:r>
              <a:rPr lang="en-US" altLang="zh-CN" sz="2000" dirty="0" smtClean="0"/>
              <a:t> a </a:t>
            </a:r>
            <a:r>
              <a:rPr lang="en-US" altLang="zh-CN" sz="2000" dirty="0" smtClean="0"/>
              <a:t>series of related </a:t>
            </a:r>
            <a:r>
              <a:rPr lang="en-US" altLang="zh-CN" sz="2000" dirty="0" smtClean="0"/>
              <a:t>verification </a:t>
            </a:r>
            <a:r>
              <a:rPr lang="en-US" altLang="zh-CN" sz="2000" dirty="0" smtClean="0"/>
              <a:t>technique</a:t>
            </a:r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zh-CN" sz="2000" b="1" dirty="0" smtClean="0"/>
              <a:t>Event characteristics </a:t>
            </a:r>
          </a:p>
          <a:p>
            <a:pPr marL="914400" lvl="1" indent="-457200"/>
            <a:r>
              <a:rPr lang="en-US" altLang="zh-CN" sz="2000" dirty="0" smtClean="0"/>
              <a:t>Occurrence frequency</a:t>
            </a:r>
            <a:r>
              <a:rPr lang="en-US" altLang="zh-CN" sz="2000" dirty="0" smtClean="0"/>
              <a:t>, duration, long-term variations ...</a:t>
            </a:r>
          </a:p>
          <a:p>
            <a:pPr marL="914400" lvl="1" indent="-457200"/>
            <a:r>
              <a:rPr lang="en-US" altLang="zh-CN" sz="2000" dirty="0" smtClean="0"/>
              <a:t>To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devise</a:t>
            </a:r>
            <a:r>
              <a:rPr lang="en-US" altLang="zh-CN" sz="2000" dirty="0" smtClean="0"/>
              <a:t> a highly individualized verification method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000" b="1" dirty="0" smtClean="0"/>
              <a:t>Verification requirements</a:t>
            </a:r>
            <a:endParaRPr lang="en-US" altLang="zh-CN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280379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993062" cy="1462087"/>
          </a:xfrm>
        </p:spPr>
        <p:txBody>
          <a:bodyPr/>
          <a:lstStyle/>
          <a:p>
            <a:r>
              <a:rPr lang="en-US" altLang="zh-CN" dirty="0" smtClean="0"/>
              <a:t>Summary 1 - </a:t>
            </a:r>
            <a:r>
              <a:rPr lang="en-US" altLang="zh-CN" sz="3600" dirty="0" smtClean="0"/>
              <a:t>for verification results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2688" y="1772770"/>
            <a:ext cx="7772400" cy="4752660"/>
          </a:xfrm>
        </p:spPr>
        <p:txBody>
          <a:bodyPr/>
          <a:lstStyle/>
          <a:p>
            <a:r>
              <a:rPr lang="en-US" altLang="zh-CN" sz="2000" b="1" dirty="0" smtClean="0"/>
              <a:t>SPE </a:t>
            </a:r>
            <a:r>
              <a:rPr lang="en-US" altLang="zh-CN" sz="2000" b="1" dirty="0" smtClean="0"/>
              <a:t>forecasts at SEPC is </a:t>
            </a:r>
            <a:r>
              <a:rPr lang="en-US" altLang="zh-CN" sz="2000" b="1" dirty="0" smtClean="0"/>
              <a:t>good </a:t>
            </a:r>
            <a:r>
              <a:rPr lang="en-US" altLang="zh-CN" sz="2000" b="1" dirty="0" smtClean="0"/>
              <a:t>in </a:t>
            </a:r>
            <a:r>
              <a:rPr lang="en-US" altLang="zh-CN" sz="2000" b="1" dirty="0" smtClean="0"/>
              <a:t>its</a:t>
            </a:r>
            <a:r>
              <a:rPr lang="en-US" altLang="zh-CN" sz="2000" b="1" dirty="0" smtClean="0"/>
              <a:t> entirety</a:t>
            </a:r>
            <a:r>
              <a:rPr lang="en-US" altLang="zh-CN" sz="2000" b="1" dirty="0" smtClean="0"/>
              <a:t>. </a:t>
            </a:r>
            <a:endParaRPr lang="en-US" altLang="zh-CN" sz="2000" b="1" dirty="0" smtClean="0"/>
          </a:p>
          <a:p>
            <a:pPr lvl="1"/>
            <a:r>
              <a:rPr lang="en-US" altLang="zh-CN" sz="2000" dirty="0" smtClean="0"/>
              <a:t>A small BS</a:t>
            </a:r>
            <a:r>
              <a:rPr lang="zh-CN" altLang="en-US" sz="2000" dirty="0" smtClean="0"/>
              <a:t>，‘</a:t>
            </a:r>
            <a:r>
              <a:rPr lang="en-US" altLang="zh-CN" sz="2000" dirty="0" smtClean="0"/>
              <a:t>accuracy</a:t>
            </a:r>
            <a:r>
              <a:rPr lang="zh-CN" altLang="en-US" sz="2000" dirty="0" smtClean="0"/>
              <a:t>’</a:t>
            </a:r>
            <a:r>
              <a:rPr lang="en-US" altLang="zh-CN" sz="2000" dirty="0" smtClean="0"/>
              <a:t>is good.</a:t>
            </a:r>
          </a:p>
          <a:p>
            <a:pPr lvl="1"/>
            <a:r>
              <a:rPr lang="en-US" altLang="zh-CN" sz="2000" dirty="0" smtClean="0"/>
              <a:t>Good reliability and discrimination</a:t>
            </a:r>
          </a:p>
          <a:p>
            <a:pPr lvl="1"/>
            <a:r>
              <a:rPr lang="en-US" altLang="zh-CN" sz="2000" dirty="0" smtClean="0"/>
              <a:t>Skilled compared with </a:t>
            </a:r>
            <a:r>
              <a:rPr lang="en-US" altLang="zh-CN" sz="2000" dirty="0" smtClean="0"/>
              <a:t>the climatology and persistence forecasts.</a:t>
            </a:r>
          </a:p>
          <a:p>
            <a:r>
              <a:rPr lang="en-US" altLang="zh-CN" sz="2000" b="1" dirty="0" smtClean="0"/>
              <a:t>SPE onset forecasts are serious underforecasting. </a:t>
            </a:r>
          </a:p>
          <a:p>
            <a:pPr lvl="1"/>
            <a:r>
              <a:rPr lang="en-US" altLang="zh-CN" sz="2000" dirty="0" smtClean="0"/>
              <a:t>A big BS, ‘accuracy’ is not good.</a:t>
            </a:r>
          </a:p>
          <a:p>
            <a:pPr lvl="1"/>
            <a:r>
              <a:rPr lang="en-US" altLang="zh-CN" sz="2000" dirty="0" smtClean="0"/>
              <a:t>Still be skilled </a:t>
            </a:r>
            <a:r>
              <a:rPr lang="en-US" altLang="zh-CN" sz="2000" dirty="0" smtClean="0"/>
              <a:t>compared with </a:t>
            </a:r>
            <a:r>
              <a:rPr lang="en-US" altLang="zh-CN" sz="2000" dirty="0" smtClean="0"/>
              <a:t>the climatology and persistence forecasts.</a:t>
            </a:r>
            <a:endParaRPr lang="en-US" altLang="zh-CN" sz="2400" dirty="0" smtClean="0"/>
          </a:p>
          <a:p>
            <a:r>
              <a:rPr lang="en-US" altLang="zh-CN" sz="2000" b="1" dirty="0" smtClean="0"/>
              <a:t>Suggestion from verification results</a:t>
            </a:r>
            <a:endParaRPr lang="en-US" altLang="zh-CN" sz="2000" b="1" dirty="0" smtClean="0"/>
          </a:p>
          <a:p>
            <a:pPr lvl="1"/>
            <a:r>
              <a:rPr lang="en-US" altLang="zh-CN" sz="2000" dirty="0" smtClean="0"/>
              <a:t>The </a:t>
            </a:r>
            <a:r>
              <a:rPr lang="en-US" altLang="zh-CN" sz="2000" dirty="0" smtClean="0"/>
              <a:t>forecast probability within </a:t>
            </a:r>
            <a:r>
              <a:rPr lang="en-US" altLang="zh-CN" sz="2000" dirty="0" smtClean="0"/>
              <a:t>0.1-0.4 should be more aggressive.</a:t>
            </a:r>
            <a:endParaRPr lang="en-US" altLang="zh-CN" sz="2000" dirty="0" smtClean="0"/>
          </a:p>
          <a:p>
            <a:pPr lvl="1"/>
            <a:r>
              <a:rPr lang="en-US" altLang="zh-CN" sz="2000" dirty="0" smtClean="0"/>
              <a:t> </a:t>
            </a:r>
            <a:r>
              <a:rPr lang="en-US" altLang="zh-CN" sz="2000" dirty="0" smtClean="0"/>
              <a:t>The </a:t>
            </a:r>
            <a:r>
              <a:rPr lang="en-US" altLang="zh-CN" sz="2000" dirty="0" smtClean="0"/>
              <a:t>ability </a:t>
            </a:r>
            <a:r>
              <a:rPr lang="en-US" altLang="zh-CN" sz="2000" dirty="0" smtClean="0"/>
              <a:t>for </a:t>
            </a:r>
            <a:r>
              <a:rPr lang="en-US" altLang="zh-CN" sz="2000" dirty="0" smtClean="0"/>
              <a:t>onset forecasts should be strongly improved.</a:t>
            </a: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3460" y="238673"/>
            <a:ext cx="8461762" cy="1462087"/>
          </a:xfrm>
        </p:spPr>
        <p:txBody>
          <a:bodyPr/>
          <a:lstStyle/>
          <a:p>
            <a:r>
              <a:rPr lang="en-US" altLang="zh-CN" dirty="0" smtClean="0"/>
              <a:t>Summary 2 </a:t>
            </a:r>
            <a:r>
              <a:rPr lang="en-US" altLang="zh-CN" dirty="0" smtClean="0"/>
              <a:t>- </a:t>
            </a:r>
            <a:r>
              <a:rPr lang="en-US" altLang="zh-CN" sz="3600" dirty="0" smtClean="0"/>
              <a:t>for verification </a:t>
            </a:r>
            <a:r>
              <a:rPr lang="en-US" altLang="zh-CN" sz="3600" dirty="0" smtClean="0"/>
              <a:t>methods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smtClean="0"/>
              <a:t>Brier Score and Skill Score</a:t>
            </a:r>
          </a:p>
          <a:p>
            <a:pPr lvl="1"/>
            <a:r>
              <a:rPr lang="en-US" altLang="zh-CN" sz="2000" dirty="0" smtClean="0"/>
              <a:t>BS is sensitive to the SPE occurrence frequency, cannot be compared on different samples</a:t>
            </a:r>
          </a:p>
          <a:p>
            <a:pPr lvl="1"/>
            <a:r>
              <a:rPr lang="en-US" altLang="zh-CN" sz="2000" dirty="0" smtClean="0"/>
              <a:t>A trustworthy BSS need a large number of samples with enough SPEs.</a:t>
            </a:r>
          </a:p>
          <a:p>
            <a:r>
              <a:rPr lang="en-US" altLang="zh-CN" sz="2000" b="1" dirty="0" smtClean="0"/>
              <a:t>Reliability and Discrimination</a:t>
            </a:r>
          </a:p>
          <a:p>
            <a:pPr lvl="1"/>
            <a:r>
              <a:rPr lang="en-US" altLang="zh-CN" sz="2000" dirty="0" smtClean="0"/>
              <a:t>Perfect reliability does not mean perfect forecasts.</a:t>
            </a:r>
          </a:p>
          <a:p>
            <a:pPr lvl="1"/>
            <a:r>
              <a:rPr lang="en-US" altLang="zh-CN" sz="2000" dirty="0" smtClean="0"/>
              <a:t>A biased forecast may still have good discrimination</a:t>
            </a:r>
          </a:p>
          <a:p>
            <a:pPr lvl="1"/>
            <a:r>
              <a:rPr lang="en-US" altLang="zh-CN" sz="2000" dirty="0" smtClean="0"/>
              <a:t>Reliability and discrimination should be considered together.</a:t>
            </a:r>
            <a:endParaRPr lang="zh-CN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0" y="238673"/>
            <a:ext cx="8461762" cy="1462087"/>
          </a:xfrm>
        </p:spPr>
        <p:txBody>
          <a:bodyPr/>
          <a:lstStyle/>
          <a:p>
            <a:r>
              <a:rPr lang="en-US" altLang="zh-CN" dirty="0" smtClean="0"/>
              <a:t>Summary 2 </a:t>
            </a:r>
            <a:r>
              <a:rPr lang="en-US" altLang="zh-CN" sz="3600" dirty="0" smtClean="0"/>
              <a:t>- </a:t>
            </a:r>
            <a:r>
              <a:rPr lang="en-US" altLang="zh-CN" sz="3600" dirty="0" smtClean="0"/>
              <a:t>for verification methods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507717"/>
          </a:xfrm>
        </p:spPr>
        <p:txBody>
          <a:bodyPr/>
          <a:lstStyle/>
          <a:p>
            <a:r>
              <a:rPr lang="en-US" altLang="zh-CN" sz="2000" dirty="0" smtClean="0"/>
              <a:t>SPE are rare events. In order to get trustworthy verification results, </a:t>
            </a:r>
            <a:r>
              <a:rPr lang="en-US" altLang="zh-CN" sz="2000" dirty="0" smtClean="0">
                <a:solidFill>
                  <a:srgbClr val="00B050"/>
                </a:solidFill>
              </a:rPr>
              <a:t>the verification data should contain enough event samples</a:t>
            </a:r>
            <a:r>
              <a:rPr lang="en-US" altLang="zh-CN" sz="2000" dirty="0" smtClean="0"/>
              <a:t>.</a:t>
            </a:r>
          </a:p>
          <a:p>
            <a:r>
              <a:rPr lang="en-US" altLang="zh-CN" sz="2000" dirty="0" smtClean="0"/>
              <a:t>It is much more difficult to forecast SPE occurrence than to forecast SPE non-occurrence. </a:t>
            </a:r>
            <a:r>
              <a:rPr lang="en-US" altLang="zh-CN" sz="2000" dirty="0" smtClean="0">
                <a:solidFill>
                  <a:srgbClr val="00B050"/>
                </a:solidFill>
              </a:rPr>
              <a:t>It is more meaningful to verify the SPE occurrence days’ forecasts, specially SPE onset days’ forecasts</a:t>
            </a:r>
            <a:r>
              <a:rPr lang="en-US" altLang="zh-CN" sz="2000" dirty="0" smtClean="0"/>
              <a:t>.</a:t>
            </a:r>
          </a:p>
          <a:p>
            <a:r>
              <a:rPr lang="en-US" altLang="zh-CN" sz="2000" dirty="0" smtClean="0"/>
              <a:t>Our verification may biased the results toward most commonly SPE non-occurrence. Perhaps</a:t>
            </a:r>
            <a:r>
              <a:rPr lang="en-US" altLang="zh-CN" sz="2000" dirty="0" smtClean="0"/>
              <a:t>,  it is a good idea to verify the SPE forecasts </a:t>
            </a:r>
            <a:r>
              <a:rPr lang="en-US" altLang="zh-CN" sz="2000" dirty="0" smtClean="0">
                <a:solidFill>
                  <a:srgbClr val="00B050"/>
                </a:solidFill>
              </a:rPr>
              <a:t>only for those days with much solar eruptions and complex sunspots in solar disk.</a:t>
            </a:r>
          </a:p>
          <a:p>
            <a:endParaRPr lang="zh-CN" alt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2699740" y="2420860"/>
            <a:ext cx="3437067" cy="1462087"/>
          </a:xfrm>
        </p:spPr>
        <p:txBody>
          <a:bodyPr/>
          <a:lstStyle/>
          <a:p>
            <a:r>
              <a:rPr lang="en-US" altLang="zh-CN" sz="4800" i="1" dirty="0" smtClean="0"/>
              <a:t>Thanks</a:t>
            </a:r>
            <a:r>
              <a:rPr lang="zh-CN" altLang="en-US" sz="4800" i="1" dirty="0" smtClean="0"/>
              <a:t>！</a:t>
            </a:r>
            <a:endParaRPr lang="zh-CN" altLang="en-US" sz="4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SPE forecast at SEPC</a:t>
            </a:r>
          </a:p>
          <a:p>
            <a:r>
              <a:rPr lang="en-US" altLang="zh-CN" dirty="0" smtClean="0"/>
              <a:t>SPE </a:t>
            </a:r>
            <a:r>
              <a:rPr lang="en-US" altLang="zh-CN" dirty="0" smtClean="0"/>
              <a:t>occurrence characteristics</a:t>
            </a:r>
          </a:p>
          <a:p>
            <a:r>
              <a:rPr lang="en-US" altLang="zh-CN" dirty="0" smtClean="0"/>
              <a:t>SPE </a:t>
            </a:r>
            <a:r>
              <a:rPr lang="en-US" altLang="zh-CN" dirty="0" smtClean="0"/>
              <a:t>forecast verification requirements</a:t>
            </a:r>
          </a:p>
          <a:p>
            <a:r>
              <a:rPr lang="en-US" altLang="zh-CN" dirty="0" smtClean="0"/>
              <a:t>Verifying SPE forecast at SEPC</a:t>
            </a:r>
          </a:p>
        </p:txBody>
      </p:sp>
    </p:spTree>
    <p:extLst>
      <p:ext uri="{BB962C8B-B14F-4D97-AF65-F5344CB8AC3E}">
        <p14:creationId xmlns="" xmlns:p14="http://schemas.microsoft.com/office/powerpoint/2010/main" val="340628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SPE forecasts at SEPC</a:t>
            </a:r>
            <a:endParaRPr lang="zh-CN" altLang="en-US" dirty="0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02183281"/>
              </p:ext>
            </p:extLst>
          </p:nvPr>
        </p:nvGraphicFramePr>
        <p:xfrm>
          <a:off x="611450" y="2636889"/>
          <a:ext cx="7128990" cy="4398739"/>
        </p:xfrm>
        <a:graphic>
          <a:graphicData uri="http://schemas.openxmlformats.org/presentationml/2006/ole">
            <p:oleObj spid="_x0000_s72706" name="Graph" r:id="rId4" imgW="4023360" imgH="3108960" progId="Origin50.Graph">
              <p:embed/>
            </p:oleObj>
          </a:graphicData>
        </a:graphic>
      </p:graphicFrame>
      <p:sp>
        <p:nvSpPr>
          <p:cNvPr id="7" name="矩形 6"/>
          <p:cNvSpPr/>
          <p:nvPr/>
        </p:nvSpPr>
        <p:spPr>
          <a:xfrm>
            <a:off x="827480" y="1988800"/>
            <a:ext cx="7993110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altLang="zh-CN" sz="1600" b="1" dirty="0" smtClean="0"/>
              <a:t>SEPC</a:t>
            </a:r>
            <a:r>
              <a:rPr lang="en-US" altLang="zh-CN" sz="1600" dirty="0" smtClean="0"/>
              <a:t> was established </a:t>
            </a:r>
            <a:r>
              <a:rPr lang="en-US" altLang="zh-CN" sz="1600" b="1" dirty="0" smtClean="0"/>
              <a:t>in 1992 </a:t>
            </a:r>
            <a:r>
              <a:rPr lang="en-US" altLang="zh-CN" sz="1600" dirty="0" smtClean="0"/>
              <a:t>in NSSC,CAS.</a:t>
            </a:r>
          </a:p>
          <a:p>
            <a:pPr marL="285750" indent="-285750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altLang="zh-CN" sz="1600" b="1" dirty="0" smtClean="0"/>
              <a:t>SEPC </a:t>
            </a:r>
            <a:r>
              <a:rPr lang="en-US" altLang="zh-CN" sz="1600" dirty="0" smtClean="0"/>
              <a:t>started </a:t>
            </a:r>
            <a:r>
              <a:rPr lang="en-US" altLang="zh-CN" sz="1600" dirty="0" smtClean="0"/>
              <a:t>to provide space environment predictions and </a:t>
            </a:r>
            <a:r>
              <a:rPr lang="en-US" altLang="zh-CN" sz="1600" dirty="0" smtClean="0"/>
              <a:t>services </a:t>
            </a:r>
            <a:r>
              <a:rPr lang="en-US" altLang="zh-CN" sz="1600" b="1" dirty="0" smtClean="0"/>
              <a:t>in </a:t>
            </a:r>
            <a:r>
              <a:rPr lang="en-US" altLang="zh-CN" sz="1600" b="1" dirty="0" smtClean="0"/>
              <a:t>1998.</a:t>
            </a:r>
            <a:r>
              <a:rPr lang="en-US" altLang="zh-CN" sz="1600" dirty="0" smtClean="0"/>
              <a:t> </a:t>
            </a:r>
            <a:endParaRPr lang="en-US" altLang="zh-CN" sz="1600" dirty="0" smtClean="0"/>
          </a:p>
          <a:p>
            <a:pPr marL="285750" indent="-285750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altLang="zh-CN" sz="1600" b="1" dirty="0" smtClean="0"/>
              <a:t>From 1998 to 2014,there was totally 5829 </a:t>
            </a:r>
            <a:r>
              <a:rPr lang="en-US" altLang="zh-CN" sz="1600" b="1" dirty="0" smtClean="0"/>
              <a:t>SPE forecast </a:t>
            </a:r>
            <a:r>
              <a:rPr lang="en-US" altLang="zh-CN" sz="1600" b="1" dirty="0" smtClean="0"/>
              <a:t>days.</a:t>
            </a:r>
            <a:endParaRPr lang="zh-CN" altLang="en-US" sz="1600" b="1" dirty="0"/>
          </a:p>
        </p:txBody>
      </p:sp>
    </p:spTree>
    <p:extLst>
      <p:ext uri="{BB962C8B-B14F-4D97-AF65-F5344CB8AC3E}">
        <p14:creationId xmlns="" xmlns:p14="http://schemas.microsoft.com/office/powerpoint/2010/main" val="82238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SPE forecasts at SEPC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611450" y="1988800"/>
            <a:ext cx="799311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-US" altLang="zh-CN" sz="2000" dirty="0" smtClean="0"/>
              <a:t>SPE </a:t>
            </a:r>
            <a:r>
              <a:rPr lang="en-US" altLang="zh-CN" sz="2000" dirty="0" smtClean="0"/>
              <a:t>forecasts </a:t>
            </a:r>
            <a:r>
              <a:rPr lang="en-US" altLang="zh-CN" sz="2000" dirty="0"/>
              <a:t>are </a:t>
            </a:r>
            <a:r>
              <a:rPr lang="en-US" altLang="zh-CN" sz="2000" b="1" dirty="0"/>
              <a:t>daily probabilistic </a:t>
            </a:r>
            <a:r>
              <a:rPr lang="en-US" altLang="zh-CN" sz="2000" b="1" dirty="0" smtClean="0"/>
              <a:t>forecasts</a:t>
            </a:r>
            <a:r>
              <a:rPr lang="en-US" altLang="zh-CN" sz="2000" dirty="0" smtClean="0"/>
              <a:t>, </a:t>
            </a:r>
            <a:r>
              <a:rPr lang="en-US" altLang="zh-CN" sz="2000" dirty="0"/>
              <a:t>ranging from 1% </a:t>
            </a:r>
            <a:r>
              <a:rPr lang="en-US" altLang="zh-CN" sz="2000" dirty="0" smtClean="0"/>
              <a:t>to </a:t>
            </a:r>
            <a:r>
              <a:rPr lang="en-US" altLang="zh-CN" sz="2000" dirty="0"/>
              <a:t>99</a:t>
            </a:r>
            <a:r>
              <a:rPr lang="en-US" altLang="zh-CN" sz="2000" dirty="0" smtClean="0"/>
              <a:t>%.</a:t>
            </a:r>
          </a:p>
          <a:p>
            <a:pPr marL="285750" indent="-285750">
              <a:buFont typeface="Wingdings" pitchFamily="2" charset="2"/>
              <a:buChar char="l"/>
            </a:pPr>
            <a:r>
              <a:rPr lang="en-US" altLang="zh-CN" sz="2000" dirty="0" smtClean="0"/>
              <a:t>Forecast </a:t>
            </a:r>
            <a:r>
              <a:rPr lang="en-US" altLang="zh-CN" sz="2000" b="1" dirty="0" smtClean="0"/>
              <a:t>lead times </a:t>
            </a:r>
            <a:r>
              <a:rPr lang="en-US" altLang="zh-CN" sz="2000" dirty="0" smtClean="0"/>
              <a:t>range from one to three days. </a:t>
            </a:r>
          </a:p>
          <a:p>
            <a:pPr marL="285750" indent="-285750">
              <a:buFont typeface="Wingdings" pitchFamily="2" charset="2"/>
              <a:buChar char="l"/>
            </a:pPr>
            <a:r>
              <a:rPr lang="en-US" altLang="zh-CN" sz="2000" dirty="0" smtClean="0"/>
              <a:t>The </a:t>
            </a:r>
            <a:r>
              <a:rPr lang="en-US" altLang="zh-CN" sz="2000" b="1" dirty="0" smtClean="0"/>
              <a:t>event threshold </a:t>
            </a:r>
            <a:r>
              <a:rPr lang="en-US" altLang="zh-CN" sz="2000" dirty="0" smtClean="0"/>
              <a:t>proton flux is 10 </a:t>
            </a:r>
            <a:r>
              <a:rPr lang="en-US" altLang="zh-CN" sz="2000" dirty="0" err="1" smtClean="0"/>
              <a:t>pfu</a:t>
            </a:r>
            <a:r>
              <a:rPr lang="en-US" altLang="zh-CN" sz="2000" dirty="0" smtClean="0"/>
              <a:t> at greater than 10 </a:t>
            </a:r>
            <a:r>
              <a:rPr lang="en-US" altLang="zh-CN" sz="2000" dirty="0" err="1" smtClean="0"/>
              <a:t>MeV</a:t>
            </a:r>
            <a:r>
              <a:rPr lang="en-US" altLang="zh-CN" sz="2000" dirty="0" smtClean="0"/>
              <a:t> as measured by the NOAA GOES spacecraft</a:t>
            </a:r>
            <a:r>
              <a:rPr lang="en-US" altLang="zh-CN" sz="20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l"/>
            </a:pPr>
            <a:r>
              <a:rPr lang="en-US" altLang="zh-CN" sz="2000" b="1" dirty="0" smtClean="0">
                <a:solidFill>
                  <a:srgbClr val="0070C0"/>
                </a:solidFill>
              </a:rPr>
              <a:t>SPE forecast is a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global,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probabilistic forecasts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.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 </a:t>
            </a:r>
            <a:endParaRPr lang="en-US" altLang="zh-CN" sz="2000" b="1" dirty="0" smtClean="0">
              <a:solidFill>
                <a:srgbClr val="0070C0"/>
              </a:solidFill>
            </a:endParaRPr>
          </a:p>
        </p:txBody>
      </p:sp>
      <p:pic>
        <p:nvPicPr>
          <p:cNvPr id="4128" name="Picture 32"/>
          <p:cNvPicPr>
            <a:picLocks noChangeAspect="1" noChangeArrowheads="1"/>
          </p:cNvPicPr>
          <p:nvPr/>
        </p:nvPicPr>
        <p:blipFill>
          <a:blip r:embed="rId3" cstate="print"/>
          <a:srcRect l="31358" t="68907" r="49636" b="11985"/>
          <a:stretch>
            <a:fillRect/>
          </a:stretch>
        </p:blipFill>
        <p:spPr bwMode="auto">
          <a:xfrm>
            <a:off x="2432851" y="4355848"/>
            <a:ext cx="3456480" cy="195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2144811" y="6372128"/>
            <a:ext cx="4227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tx2"/>
                </a:solidFill>
              </a:rPr>
              <a:t>http://eng.sepc.ac.cn/dailyForecast.php</a:t>
            </a:r>
            <a:endParaRPr lang="zh-CN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238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SPE occurrence characteristics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1555307"/>
          </a:xfrm>
        </p:spPr>
        <p:txBody>
          <a:bodyPr/>
          <a:lstStyle/>
          <a:p>
            <a:r>
              <a:rPr lang="en-US" altLang="zh-CN" sz="2000" b="1" dirty="0" smtClean="0"/>
              <a:t>Source</a:t>
            </a:r>
            <a:r>
              <a:rPr lang="en-US" altLang="zh-CN" sz="2000" dirty="0" smtClean="0"/>
              <a:t>: solar activities (flare or CME).</a:t>
            </a:r>
          </a:p>
          <a:p>
            <a:r>
              <a:rPr lang="en-US" altLang="zh-CN" sz="2000" b="1" dirty="0" smtClean="0"/>
              <a:t>Long cycle</a:t>
            </a:r>
            <a:r>
              <a:rPr lang="zh-CN" altLang="en-US" sz="2000" dirty="0" smtClean="0"/>
              <a:t>：</a:t>
            </a:r>
            <a:r>
              <a:rPr lang="en-US" altLang="zh-CN" sz="2000" dirty="0" smtClean="0"/>
              <a:t>modulate by the solar activity. </a:t>
            </a:r>
          </a:p>
          <a:p>
            <a:r>
              <a:rPr lang="en-US" altLang="zh-CN" sz="2000" b="1" dirty="0" smtClean="0"/>
              <a:t>Rare</a:t>
            </a:r>
            <a:r>
              <a:rPr lang="en-US" altLang="zh-CN" sz="2000" dirty="0" smtClean="0"/>
              <a:t>, </a:t>
            </a:r>
            <a:r>
              <a:rPr lang="en-US" altLang="zh-CN" sz="2000" b="1" dirty="0" smtClean="0"/>
              <a:t>occasional</a:t>
            </a:r>
            <a:r>
              <a:rPr lang="en-US" altLang="zh-CN" sz="2000" dirty="0" smtClean="0"/>
              <a:t> events  </a:t>
            </a:r>
          </a:p>
          <a:p>
            <a:r>
              <a:rPr lang="en-US" altLang="zh-CN" sz="2000" b="1" dirty="0" smtClean="0"/>
              <a:t>Duration</a:t>
            </a:r>
            <a:r>
              <a:rPr lang="en-US" altLang="zh-CN" sz="2000" dirty="0" smtClean="0"/>
              <a:t>: 2~3 days. </a:t>
            </a:r>
          </a:p>
          <a:p>
            <a:endParaRPr lang="en-US" altLang="zh-CN" sz="2000" dirty="0"/>
          </a:p>
          <a:p>
            <a:endParaRPr lang="en-US" altLang="zh-CN" sz="2000" dirty="0"/>
          </a:p>
        </p:txBody>
      </p:sp>
      <p:pic>
        <p:nvPicPr>
          <p:cNvPr id="6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90" y="3573020"/>
            <a:ext cx="3634489" cy="288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直接箭头连接符 6"/>
          <p:cNvCxnSpPr/>
          <p:nvPr/>
        </p:nvCxnSpPr>
        <p:spPr>
          <a:xfrm>
            <a:off x="6228230" y="3501010"/>
            <a:ext cx="504070" cy="1368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5868180" y="3212970"/>
            <a:ext cx="686406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sz="1400" b="1" dirty="0" smtClean="0">
                <a:solidFill>
                  <a:schemeClr val="tx2"/>
                </a:solidFill>
              </a:rPr>
              <a:t>onset</a:t>
            </a:r>
            <a:endParaRPr lang="zh-CN" altLang="en-US" sz="3600" b="1" dirty="0"/>
          </a:p>
        </p:txBody>
      </p:sp>
      <p:sp>
        <p:nvSpPr>
          <p:cNvPr id="9" name="矩形 8"/>
          <p:cNvSpPr/>
          <p:nvPr/>
        </p:nvSpPr>
        <p:spPr>
          <a:xfrm>
            <a:off x="1269375" y="6866916"/>
            <a:ext cx="251383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b="1" dirty="0" smtClean="0"/>
              <a:t>Total number: 218 events</a:t>
            </a:r>
          </a:p>
          <a:p>
            <a:r>
              <a:rPr lang="en-US" altLang="zh-CN" sz="1400" b="1" dirty="0" smtClean="0"/>
              <a:t>7.5 events  per year</a:t>
            </a:r>
          </a:p>
          <a:p>
            <a:r>
              <a:rPr lang="en-US" altLang="zh-CN" sz="1400" b="1" dirty="0" smtClean="0"/>
              <a:t>CC.:=0.82</a:t>
            </a:r>
            <a:endParaRPr lang="zh-CN" altLang="en-US" sz="1400" b="1" dirty="0"/>
          </a:p>
        </p:txBody>
      </p:sp>
      <p:graphicFrame>
        <p:nvGraphicFramePr>
          <p:cNvPr id="10" name="Object 73"/>
          <p:cNvGraphicFramePr>
            <a:graphicFrameLocks noChangeAspect="1"/>
          </p:cNvGraphicFramePr>
          <p:nvPr/>
        </p:nvGraphicFramePr>
        <p:xfrm>
          <a:off x="572114" y="3356990"/>
          <a:ext cx="4359936" cy="3368885"/>
        </p:xfrm>
        <a:graphic>
          <a:graphicData uri="http://schemas.openxmlformats.org/presentationml/2006/ole">
            <p:oleObj spid="_x0000_s5121" name="Graph" r:id="rId5" imgW="4023360" imgH="3108960" progId="Origin50.Graph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82238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2060"/>
                </a:solidFill>
              </a:rPr>
              <a:t>Verification requirements</a:t>
            </a:r>
            <a:endParaRPr lang="zh-CN" altLang="en-US" dirty="0">
              <a:solidFill>
                <a:srgbClr val="00206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2688" y="2017713"/>
            <a:ext cx="7493882" cy="4114800"/>
          </a:xfrm>
        </p:spPr>
        <p:txBody>
          <a:bodyPr/>
          <a:lstStyle/>
          <a:p>
            <a:r>
              <a:rPr lang="en-US" altLang="zh-CN" sz="2400" dirty="0" smtClean="0"/>
              <a:t>Accuracy</a:t>
            </a:r>
          </a:p>
          <a:p>
            <a:pPr lvl="1"/>
            <a:r>
              <a:rPr lang="en-US" altLang="zh-CN" sz="2000" dirty="0" smtClean="0"/>
              <a:t>How well do the SPE forecast probabilities  correspond to the observed frequencies?</a:t>
            </a:r>
          </a:p>
          <a:p>
            <a:pPr lvl="1"/>
            <a:r>
              <a:rPr lang="en-US" altLang="zh-CN" sz="2000" dirty="0" smtClean="0"/>
              <a:t>How about our forecasts’ distinguish ability of SPE occurrence and non-occurrence?</a:t>
            </a:r>
          </a:p>
          <a:p>
            <a:r>
              <a:rPr lang="en-US" altLang="zh-CN" sz="2400" dirty="0" smtClean="0"/>
              <a:t>Skill</a:t>
            </a:r>
          </a:p>
          <a:p>
            <a:pPr lvl="1"/>
            <a:r>
              <a:rPr lang="en-US" altLang="zh-CN" sz="2000" dirty="0" smtClean="0"/>
              <a:t>Is our forecast skilled over the other </a:t>
            </a:r>
            <a:r>
              <a:rPr lang="en-US" altLang="zh-CN" sz="2000" dirty="0" smtClean="0"/>
              <a:t>forecasts</a:t>
            </a:r>
            <a:r>
              <a:rPr lang="en-US" altLang="zh-CN" sz="2000" dirty="0" smtClean="0"/>
              <a:t>? </a:t>
            </a:r>
          </a:p>
          <a:p>
            <a:r>
              <a:rPr lang="en-US" altLang="zh-CN" sz="2400" dirty="0" smtClean="0"/>
              <a:t>Forecast performance of </a:t>
            </a:r>
            <a:r>
              <a:rPr lang="en-US" altLang="zh-CN" sz="2400" dirty="0" smtClean="0"/>
              <a:t>SPE </a:t>
            </a:r>
            <a:r>
              <a:rPr lang="en-US" altLang="zh-CN" sz="2400" dirty="0" smtClean="0"/>
              <a:t>occurrence </a:t>
            </a:r>
            <a:r>
              <a:rPr lang="en-US" altLang="zh-CN" sz="2400" dirty="0" smtClean="0"/>
              <a:t>forecasts</a:t>
            </a:r>
            <a:r>
              <a:rPr lang="en-US" altLang="zh-CN" sz="2400" dirty="0" smtClean="0"/>
              <a:t>, specially  SPE onset </a:t>
            </a:r>
            <a:r>
              <a:rPr lang="en-US" altLang="zh-CN" sz="2400" dirty="0" smtClean="0"/>
              <a:t>forecasts  </a:t>
            </a:r>
            <a:endParaRPr lang="en-US" altLang="zh-C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 smtClean="0"/>
              <a:t>SPE forecast verification at SEPC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2060"/>
                </a:solidFill>
              </a:rPr>
              <a:t>Main attributes and measures</a:t>
            </a:r>
          </a:p>
          <a:p>
            <a:r>
              <a:rPr lang="en-US" altLang="zh-CN" dirty="0" smtClean="0">
                <a:solidFill>
                  <a:srgbClr val="002060"/>
                </a:solidFill>
              </a:rPr>
              <a:t>Stratified verifying</a:t>
            </a:r>
          </a:p>
          <a:p>
            <a:pPr lvl="1"/>
            <a:r>
              <a:rPr lang="en-US" altLang="zh-CN" dirty="0" smtClean="0">
                <a:solidFill>
                  <a:srgbClr val="002060"/>
                </a:solidFill>
              </a:rPr>
              <a:t>All </a:t>
            </a:r>
            <a:r>
              <a:rPr lang="en-US" altLang="zh-CN" dirty="0" smtClean="0">
                <a:solidFill>
                  <a:srgbClr val="002060"/>
                </a:solidFill>
              </a:rPr>
              <a:t>forecasts </a:t>
            </a:r>
            <a:endParaRPr lang="en-US" altLang="zh-CN" dirty="0" smtClean="0">
              <a:solidFill>
                <a:srgbClr val="002060"/>
              </a:solidFill>
            </a:endParaRPr>
          </a:p>
          <a:p>
            <a:pPr lvl="1"/>
            <a:r>
              <a:rPr lang="en-US" altLang="zh-CN" dirty="0" smtClean="0">
                <a:solidFill>
                  <a:srgbClr val="002060"/>
                </a:solidFill>
              </a:rPr>
              <a:t>SPE occurrence </a:t>
            </a:r>
            <a:r>
              <a:rPr lang="en-US" altLang="zh-CN" dirty="0" smtClean="0">
                <a:solidFill>
                  <a:srgbClr val="002060"/>
                </a:solidFill>
              </a:rPr>
              <a:t>forecasts</a:t>
            </a:r>
            <a:endParaRPr lang="en-US" altLang="zh-CN" dirty="0" smtClean="0">
              <a:solidFill>
                <a:srgbClr val="002060"/>
              </a:solidFill>
            </a:endParaRPr>
          </a:p>
          <a:p>
            <a:pPr lvl="1"/>
            <a:r>
              <a:rPr lang="en-US" altLang="zh-CN" dirty="0" smtClean="0">
                <a:solidFill>
                  <a:srgbClr val="002060"/>
                </a:solidFill>
              </a:rPr>
              <a:t>SPE onset </a:t>
            </a:r>
            <a:r>
              <a:rPr lang="en-US" altLang="zh-CN" dirty="0" smtClean="0">
                <a:solidFill>
                  <a:srgbClr val="002060"/>
                </a:solidFill>
              </a:rPr>
              <a:t>forecasts</a:t>
            </a:r>
            <a:endParaRPr lang="en-US" altLang="zh-CN" dirty="0" smtClean="0">
              <a:solidFill>
                <a:srgbClr val="002060"/>
              </a:solidFill>
            </a:endParaRPr>
          </a:p>
          <a:p>
            <a:pPr lvl="1"/>
            <a:endParaRPr lang="en-US" altLang="zh-CN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628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3460" y="1844780"/>
          <a:ext cx="8131984" cy="4113908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828487"/>
                <a:gridCol w="5303497"/>
              </a:tblGrid>
              <a:tr h="6855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2800" kern="1200" noProof="0" dirty="0" smtClean="0"/>
                        <a:t>Attributes</a:t>
                      </a:r>
                      <a:endParaRPr lang="en-US" sz="2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Description Methods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5577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Accuracy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Brier score (BS)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5577">
                <a:tc>
                  <a:txBody>
                    <a:bodyPr/>
                    <a:lstStyle/>
                    <a:p>
                      <a:pPr algn="l"/>
                      <a:r>
                        <a:rPr lang="en-US" altLang="zh-CN" sz="2800" dirty="0" smtClean="0"/>
                        <a:t>Skill</a:t>
                      </a:r>
                      <a:endParaRPr lang="en-US" altLang="zh-CN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Brier skill score (BSS)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557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2800" kern="1200" dirty="0" smtClean="0"/>
                        <a:t>Reliability</a:t>
                      </a:r>
                      <a:endParaRPr lang="zh-CN" altLang="zh-CN" sz="2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95" marR="360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Reliability</a:t>
                      </a:r>
                      <a:r>
                        <a:rPr lang="en-US" sz="2800" baseline="0" dirty="0" smtClean="0"/>
                        <a:t> diagram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3755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2800" kern="1200" dirty="0" smtClean="0"/>
                        <a:t>Discrimination</a:t>
                      </a:r>
                      <a:endParaRPr lang="zh-CN" altLang="zh-CN" sz="2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95" marR="360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dirty="0" smtClean="0"/>
                        <a:t>Discrimination diagram;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dirty="0" smtClean="0"/>
                        <a:t>Area under the relative operating </a:t>
                      </a:r>
                      <a:r>
                        <a:rPr lang="en-US" altLang="zh-CN" sz="2800" dirty="0" smtClean="0"/>
                        <a:t>characteristics</a:t>
                      </a:r>
                      <a:r>
                        <a:rPr lang="en-US" altLang="zh-CN" sz="2800" baseline="0" dirty="0" smtClean="0"/>
                        <a:t> </a:t>
                      </a:r>
                      <a:r>
                        <a:rPr lang="en-US" altLang="zh-CN" sz="2800" baseline="0" dirty="0" smtClean="0"/>
                        <a:t>curve</a:t>
                      </a:r>
                      <a:endParaRPr lang="en-US" altLang="zh-CN" sz="28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3" name="标题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CN" dirty="0" smtClean="0">
                <a:solidFill>
                  <a:srgbClr val="002060"/>
                </a:solidFill>
              </a:rPr>
              <a:t>Main attributes and measures</a:t>
            </a:r>
            <a:endParaRPr lang="zh-CN" alt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30296</TotalTime>
  <Words>1536</Words>
  <Application>Microsoft Office PowerPoint</Application>
  <PresentationFormat>全屏显示(4:3)</PresentationFormat>
  <Paragraphs>230</Paragraphs>
  <Slides>23</Slides>
  <Notes>19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26" baseType="lpstr">
      <vt:lpstr>Blends</vt:lpstr>
      <vt:lpstr>Graph</vt:lpstr>
      <vt:lpstr>Equation</vt:lpstr>
      <vt:lpstr>Verification of SPE Probability Forecasts at SEPC</vt:lpstr>
      <vt:lpstr>How to ascertain verification technique and methods?</vt:lpstr>
      <vt:lpstr>  Outline</vt:lpstr>
      <vt:lpstr>SPE forecasts at SEPC</vt:lpstr>
      <vt:lpstr>SPE forecasts at SEPC</vt:lpstr>
      <vt:lpstr>SPE occurrence characteristics</vt:lpstr>
      <vt:lpstr>Verification requirements</vt:lpstr>
      <vt:lpstr>SPE forecast verification at SEPC</vt:lpstr>
      <vt:lpstr>Main attributes and measures</vt:lpstr>
      <vt:lpstr>Verification of all forecasts </vt:lpstr>
      <vt:lpstr>Accuracy-Brier score</vt:lpstr>
      <vt:lpstr>Accuracy-Brier score</vt:lpstr>
      <vt:lpstr>Skill-Brier skill score</vt:lpstr>
      <vt:lpstr>Skill-Brier skill score</vt:lpstr>
      <vt:lpstr>Reliability-reliability diagram </vt:lpstr>
      <vt:lpstr>Discrimination-Discrimination diagram </vt:lpstr>
      <vt:lpstr>Discrimination---ROCA</vt:lpstr>
      <vt:lpstr>Verification of SPE occurrence forecasts </vt:lpstr>
      <vt:lpstr>Verifying SPE onset forecasts </vt:lpstr>
      <vt:lpstr>Summary 1 - for verification results</vt:lpstr>
      <vt:lpstr>Summary 2 - for verification methods</vt:lpstr>
      <vt:lpstr>Summary 2 - for verification methods</vt:lpstr>
      <vt:lpstr>Thanks！</vt:lpstr>
    </vt:vector>
  </TitlesOfParts>
  <Company>ssar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cym</dc:creator>
  <cp:lastModifiedBy>User</cp:lastModifiedBy>
  <cp:revision>581</cp:revision>
  <dcterms:created xsi:type="dcterms:W3CDTF">2014-12-23T02:01:23Z</dcterms:created>
  <dcterms:modified xsi:type="dcterms:W3CDTF">2015-04-11T06:49:45Z</dcterms:modified>
</cp:coreProperties>
</file>