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5" r:id="rId2"/>
    <p:sldMasterId id="2147483662" r:id="rId3"/>
  </p:sldMasterIdLst>
  <p:notesMasterIdLst>
    <p:notesMasterId r:id="rId20"/>
  </p:notesMasterIdLst>
  <p:handoutMasterIdLst>
    <p:handoutMasterId r:id="rId21"/>
  </p:handoutMasterIdLst>
  <p:sldIdLst>
    <p:sldId id="766" r:id="rId4"/>
    <p:sldId id="767" r:id="rId5"/>
    <p:sldId id="549" r:id="rId6"/>
    <p:sldId id="765" r:id="rId7"/>
    <p:sldId id="775" r:id="rId8"/>
    <p:sldId id="770" r:id="rId9"/>
    <p:sldId id="760" r:id="rId10"/>
    <p:sldId id="718" r:id="rId11"/>
    <p:sldId id="719" r:id="rId12"/>
    <p:sldId id="759" r:id="rId13"/>
    <p:sldId id="771" r:id="rId14"/>
    <p:sldId id="772" r:id="rId15"/>
    <p:sldId id="726" r:id="rId16"/>
    <p:sldId id="731" r:id="rId17"/>
    <p:sldId id="761" r:id="rId18"/>
    <p:sldId id="732" r:id="rId19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59F"/>
    <a:srgbClr val="FF5050"/>
    <a:srgbClr val="1C0BFD"/>
    <a:srgbClr val="FFFF00"/>
    <a:srgbClr val="26A907"/>
    <a:srgbClr val="CC00CC"/>
    <a:srgbClr val="A0001A"/>
    <a:srgbClr val="2AB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47" autoAdjust="0"/>
    <p:restoredTop sz="96237" autoAdjust="0"/>
  </p:normalViewPr>
  <p:slideViewPr>
    <p:cSldViewPr snapToGrid="0">
      <p:cViewPr varScale="1">
        <p:scale>
          <a:sx n="74" d="100"/>
          <a:sy n="74" d="100"/>
        </p:scale>
        <p:origin x="-7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2448"/>
    </p:cViewPr>
  </p:sorterViewPr>
  <p:notesViewPr>
    <p:cSldViewPr snapToGrid="0">
      <p:cViewPr varScale="1">
        <p:scale>
          <a:sx n="73" d="100"/>
          <a:sy n="73" d="100"/>
        </p:scale>
        <p:origin x="-2238" y="-7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6977" cy="5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t" anchorCtr="0" compatLnSpc="1">
            <a:prstTxWarp prst="textNoShape">
              <a:avLst/>
            </a:prstTxWarp>
          </a:bodyPr>
          <a:lstStyle>
            <a:lvl1pPr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650" y="0"/>
            <a:ext cx="3076976" cy="5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t" anchorCtr="0" compatLnSpc="1">
            <a:prstTxWarp prst="textNoShape">
              <a:avLst/>
            </a:prstTxWarp>
          </a:bodyPr>
          <a:lstStyle>
            <a:lvl1pPr algn="r"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5929"/>
            <a:ext cx="3076977" cy="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b" anchorCtr="0" compatLnSpc="1">
            <a:prstTxWarp prst="textNoShape">
              <a:avLst/>
            </a:prstTxWarp>
          </a:bodyPr>
          <a:lstStyle>
            <a:lvl1pPr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650" y="9725929"/>
            <a:ext cx="3076976" cy="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b" anchorCtr="0" compatLnSpc="1">
            <a:prstTxWarp prst="textNoShape">
              <a:avLst/>
            </a:prstTxWarp>
          </a:bodyPr>
          <a:lstStyle>
            <a:lvl1pPr algn="r"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fld id="{533B81D3-BD54-4ADF-8E83-F0CB4A8E709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36131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6977" cy="5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t" anchorCtr="0" compatLnSpc="1">
            <a:prstTxWarp prst="textNoShape">
              <a:avLst/>
            </a:prstTxWarp>
          </a:bodyPr>
          <a:lstStyle>
            <a:lvl1pPr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650" y="0"/>
            <a:ext cx="3076976" cy="5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t" anchorCtr="0" compatLnSpc="1">
            <a:prstTxWarp prst="textNoShape">
              <a:avLst/>
            </a:prstTxWarp>
          </a:bodyPr>
          <a:lstStyle>
            <a:lvl1pPr algn="r"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1" y="4862964"/>
            <a:ext cx="5680444" cy="460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5929"/>
            <a:ext cx="3076977" cy="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b" anchorCtr="0" compatLnSpc="1">
            <a:prstTxWarp prst="textNoShape">
              <a:avLst/>
            </a:prstTxWarp>
          </a:bodyPr>
          <a:lstStyle>
            <a:lvl1pPr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650" y="9725929"/>
            <a:ext cx="3076976" cy="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61" tIns="47680" rIns="95361" bIns="47680" numCol="1" anchor="b" anchorCtr="0" compatLnSpc="1">
            <a:prstTxWarp prst="textNoShape">
              <a:avLst/>
            </a:prstTxWarp>
          </a:bodyPr>
          <a:lstStyle>
            <a:lvl1pPr algn="r" defTabSz="950946">
              <a:defRPr sz="1200">
                <a:latin typeface="Arial" charset="0"/>
              </a:defRPr>
            </a:lvl1pPr>
          </a:lstStyle>
          <a:p>
            <a:pPr>
              <a:defRPr/>
            </a:pPr>
            <a:fld id="{6B37DE65-732E-4DF3-A481-65EBAA339ED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71830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4B713-5694-45A4-8C04-5FB04A7368B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9D432-E083-4248-913B-FA25D63B49A4}" type="slidenum">
              <a:rPr lang="en-US" altLang="ja-JP" smtClean="0">
                <a:latin typeface="Arial" pitchFamily="34" charset="0"/>
              </a:rPr>
              <a:pPr/>
              <a:t>10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29" y="4861482"/>
            <a:ext cx="5678445" cy="4603205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ja-JP" smtClean="0">
              <a:latin typeface="Arial" pitchFamily="34" charset="0"/>
              <a:ea typeface="Cordia New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ja-JP" smtClean="0">
              <a:latin typeface="Arial" pitchFamily="34" charset="0"/>
              <a:ea typeface="Cordia New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F9DF4-157D-4AC6-AD92-CA7A351491A0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F17F5-2722-48F9-B13D-C7769139AF1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F17F5-2722-48F9-B13D-C7769139AF1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942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52A5-6F1C-4924-A3A6-2CC45C17D95A}" type="slidenum">
              <a:rPr lang="en-US" altLang="ja-JP" smtClean="0">
                <a:latin typeface="Arial" pitchFamily="34" charset="0"/>
              </a:rPr>
              <a:pPr/>
              <a:t>16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209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69028" indent="-295780" defTabSz="943209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83119" indent="-236624" defTabSz="943209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56367" indent="-236624" defTabSz="943209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129615" indent="-236624" defTabSz="943209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602862" indent="-236624" defTabSz="94320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3076110" indent="-236624" defTabSz="94320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549358" indent="-236624" defTabSz="94320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4022606" indent="-236624" defTabSz="94320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9AF3C667-60A1-4F47-B8D5-9AB02736E5AB}" type="slidenum">
              <a:rPr lang="en-US" altLang="ja-JP" smtClean="0"/>
              <a:pPr eaLnBrk="1" hangingPunct="1"/>
              <a:t>2</a:t>
            </a:fld>
            <a:endParaRPr lang="en-US" altLang="ja-JP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1525"/>
            <a:ext cx="5114925" cy="38354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28" y="4861482"/>
            <a:ext cx="5678445" cy="46032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4B713-5694-45A4-8C04-5FB04A7368B2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428C-394E-4132-A0E7-101E082BD599}" type="slidenum">
              <a:rPr lang="en-US" altLang="ja-JP" smtClean="0">
                <a:ea typeface="ＭＳ Ｐゴシック" charset="-128"/>
              </a:rPr>
              <a:pPr/>
              <a:t>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1750" cy="383381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28" y="4861482"/>
            <a:ext cx="5678445" cy="4603205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EB786-3DDA-4B7B-9C9E-EFA0DB7A98C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03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1633B-9D85-4CC7-BFBF-8B048B78727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39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E0E4F-0255-4147-B292-E48CE1C233E1}" type="slidenum">
              <a:rPr lang="en-US" altLang="ja-JP" smtClean="0">
                <a:latin typeface="Arial" pitchFamily="34" charset="0"/>
              </a:rPr>
              <a:pPr/>
              <a:t>7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428A0-861A-47D3-8159-8DC2B8312DA0}" type="slidenum">
              <a:rPr lang="en-US" altLang="ja-JP" smtClean="0">
                <a:latin typeface="Arial" pitchFamily="34" charset="0"/>
              </a:rPr>
              <a:pPr/>
              <a:t>8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54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2"/>
            <a:ext cx="5678778" cy="4603205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9D432-E083-4248-913B-FA25D63B49A4}" type="slidenum">
              <a:rPr lang="en-US" altLang="ja-JP" smtClean="0">
                <a:latin typeface="Arial" pitchFamily="34" charset="0"/>
              </a:rPr>
              <a:pPr/>
              <a:t>9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29" y="4861482"/>
            <a:ext cx="5678445" cy="4603205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707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23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52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23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91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730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3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21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7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94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140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C549-ED20-4EB9-A725-16F2783057B0}" type="datetimeFigureOut">
              <a:rPr kumimoji="1" lang="ja-JP" altLang="en-US" smtClean="0"/>
              <a:t>2015/4/11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F2341-0AA2-4B51-B7A9-298C3744C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6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0E67B-90D4-4014-AF30-114C942D2DB8}" type="datetimeFigureOut">
              <a:rPr kumimoji="1" lang="ja-JP" altLang="en-US" smtClean="0"/>
              <a:pPr/>
              <a:t>2015/4/11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B69DD-C2DC-4A97-BBE8-53AFDDC655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9380" y="6124724"/>
            <a:ext cx="929599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 userDrawn="1"/>
        </p:nvCxnSpPr>
        <p:spPr bwMode="auto">
          <a:xfrm>
            <a:off x="329609" y="6577107"/>
            <a:ext cx="763417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 userDrawn="1"/>
        </p:nvSpPr>
        <p:spPr bwMode="auto">
          <a:xfrm>
            <a:off x="279681" y="6541389"/>
            <a:ext cx="71438" cy="714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sc-web.nict.go.jp/" TargetMode="External"/><Relationship Id="rId5" Type="http://schemas.openxmlformats.org/officeDocument/2006/relationships/hyperlink" Target="http://seg-web.nict.go.jp/GPS/DRAWING-TEC/software/RNX2GTEX_WIN.zip" TargetMode="External"/><Relationship Id="rId4" Type="http://schemas.openxmlformats.org/officeDocument/2006/relationships/hyperlink" Target="http://seg-web.nict.go.jp/GPS/DRAWING-TEC/software/RNX2GTEX.tg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テキスト ボックス 71"/>
          <p:cNvSpPr txBox="1"/>
          <p:nvPr/>
        </p:nvSpPr>
        <p:spPr>
          <a:xfrm>
            <a:off x="489514" y="1541782"/>
            <a:ext cx="8225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Bef>
                <a:spcPts val="1200"/>
              </a:spcBef>
            </a:pPr>
            <a:r>
              <a:rPr lang="en-US" altLang="ja-JP" sz="32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A new </a:t>
            </a:r>
            <a:r>
              <a:rPr lang="en-US" altLang="ja-JP" sz="3200" b="1" dirty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data format to promote international exchange and share of GNSS-TEC data</a:t>
            </a:r>
            <a:endParaRPr lang="ja-JP" altLang="en-US" sz="3200" b="1" dirty="0" smtClean="0">
              <a:solidFill>
                <a:srgbClr val="C00000"/>
              </a:solidFill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0512" y="4034739"/>
            <a:ext cx="84841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24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</a:t>
            </a:r>
            <a:r>
              <a:rPr lang="en-US" altLang="ja-JP" sz="2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 </a:t>
            </a:r>
            <a:r>
              <a:rPr lang="en-US" altLang="ja-JP" sz="24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Tsugawa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2400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S. Saito</a:t>
            </a:r>
            <a:r>
              <a:rPr lang="en-US" altLang="ja-JP" sz="2400" baseline="30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M.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Nishioka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2400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Saito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b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Y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Otsuka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and 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M.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Ishii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</a:p>
          <a:p>
            <a:pPr algn="ctr">
              <a:spcBef>
                <a:spcPts val="600"/>
              </a:spcBef>
            </a:pPr>
            <a:endParaRPr lang="en-US" altLang="ja-JP" sz="7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 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NICT, 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ENRI,  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Kyoto University, </a:t>
            </a:r>
            <a:r>
              <a:rPr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Nagoya University</a:t>
            </a:r>
          </a:p>
        </p:txBody>
      </p:sp>
    </p:spTree>
    <p:extLst>
      <p:ext uri="{BB962C8B-B14F-4D97-AF65-F5344CB8AC3E}">
        <p14:creationId xmlns:p14="http://schemas.microsoft.com/office/powerpoint/2010/main" val="21914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"/>
          <a:stretch/>
        </p:blipFill>
        <p:spPr bwMode="auto">
          <a:xfrm>
            <a:off x="136612" y="849854"/>
            <a:ext cx="6168787" cy="5678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70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5689" y="112713"/>
            <a:ext cx="8309748" cy="868362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Symbol" pitchFamily="18" charset="2"/>
              </a:rPr>
              <a:t>GNSS-TEC exchange (GTEX) format (v1.0)</a:t>
            </a:r>
          </a:p>
        </p:txBody>
      </p:sp>
      <p:sp>
        <p:nvSpPr>
          <p:cNvPr id="6" name="右中かっこ 5"/>
          <p:cNvSpPr/>
          <p:nvPr/>
        </p:nvSpPr>
        <p:spPr bwMode="auto">
          <a:xfrm>
            <a:off x="6348241" y="885522"/>
            <a:ext cx="240632" cy="4067837"/>
          </a:xfrm>
          <a:prstGeom prst="rightBrace">
            <a:avLst>
              <a:gd name="adj1" fmla="val 8333"/>
              <a:gd name="adj2" fmla="val 31844"/>
            </a:avLst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 bwMode="auto">
          <a:xfrm>
            <a:off x="6574261" y="2025050"/>
            <a:ext cx="11610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Header Part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sp>
        <p:nvSpPr>
          <p:cNvPr id="8" name="右中かっこ 7"/>
          <p:cNvSpPr/>
          <p:nvPr/>
        </p:nvSpPr>
        <p:spPr bwMode="auto">
          <a:xfrm>
            <a:off x="6381427" y="5011061"/>
            <a:ext cx="203734" cy="1328288"/>
          </a:xfrm>
          <a:prstGeom prst="rightBrace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6641741" y="5582205"/>
            <a:ext cx="8758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1 epoch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6665583" y="4873755"/>
            <a:ext cx="1986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year, month, day, hour, min, sec, flag, # of PRNs, PRNs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>
            <a:off x="4773206" y="4992012"/>
            <a:ext cx="1886758" cy="1651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11"/>
          <p:cNvSpPr txBox="1"/>
          <p:nvPr/>
        </p:nvSpPr>
        <p:spPr bwMode="auto">
          <a:xfrm>
            <a:off x="6632659" y="729917"/>
            <a:ext cx="2511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Filename: </a:t>
            </a:r>
            <a:r>
              <a:rPr lang="en-US" altLang="ja-JP" sz="1200" b="1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ssss</a:t>
            </a:r>
            <a:r>
              <a:rPr lang="en-US" altLang="ja-JP" sz="1200" b="1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dddh.yy_TEC</a:t>
            </a:r>
            <a:endParaRPr lang="en-US" altLang="ja-JP" sz="1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</a:endParaRP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ssss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marker name</a:t>
            </a: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ddd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day of the year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h: file sequence number</a:t>
            </a: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yy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2-digit year </a:t>
            </a:r>
            <a:endParaRPr lang="en-US" altLang="ja-JP" sz="1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 bwMode="auto">
          <a:xfrm>
            <a:off x="6790358" y="3312530"/>
            <a:ext cx="1986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RINEX files used to derive slant TEC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46" name="直線矢印コネクタ 45"/>
          <p:cNvCxnSpPr/>
          <p:nvPr/>
        </p:nvCxnSpPr>
        <p:spPr bwMode="auto">
          <a:xfrm flipH="1">
            <a:off x="6012316" y="3421847"/>
            <a:ext cx="797498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テキスト ボックス 46"/>
          <p:cNvSpPr txBox="1"/>
          <p:nvPr/>
        </p:nvSpPr>
        <p:spPr bwMode="auto">
          <a:xfrm>
            <a:off x="6748264" y="3983023"/>
            <a:ext cx="2515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Rec. Position in Lat, Lon, Alt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48" name="直線矢印コネクタ 47"/>
          <p:cNvCxnSpPr/>
          <p:nvPr/>
        </p:nvCxnSpPr>
        <p:spPr bwMode="auto">
          <a:xfrm flipH="1">
            <a:off x="6327962" y="4113856"/>
            <a:ext cx="439759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テキスト ボックス 48"/>
          <p:cNvSpPr txBox="1"/>
          <p:nvPr/>
        </p:nvSpPr>
        <p:spPr bwMode="auto">
          <a:xfrm>
            <a:off x="6748265" y="4123635"/>
            <a:ext cx="2515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Types of obs. in RINEX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50" name="直線矢印コネクタ 49"/>
          <p:cNvCxnSpPr/>
          <p:nvPr/>
        </p:nvCxnSpPr>
        <p:spPr bwMode="auto">
          <a:xfrm flipH="1">
            <a:off x="6327963" y="4254468"/>
            <a:ext cx="439759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テキスト ボックス 52"/>
          <p:cNvSpPr txBox="1"/>
          <p:nvPr/>
        </p:nvSpPr>
        <p:spPr bwMode="auto">
          <a:xfrm>
            <a:off x="6747326" y="4440884"/>
            <a:ext cx="2515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Interval according to RINEX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54" name="直線矢印コネクタ 53"/>
          <p:cNvCxnSpPr/>
          <p:nvPr/>
        </p:nvCxnSpPr>
        <p:spPr bwMode="auto">
          <a:xfrm flipH="1">
            <a:off x="6327962" y="4568626"/>
            <a:ext cx="439759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テキスト ボックス 50"/>
          <p:cNvSpPr txBox="1"/>
          <p:nvPr/>
        </p:nvSpPr>
        <p:spPr bwMode="auto">
          <a:xfrm>
            <a:off x="6750053" y="4276035"/>
            <a:ext cx="2515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Types of </a:t>
            </a:r>
            <a:r>
              <a:rPr lang="en-US" altLang="ja-JP" sz="1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d</a:t>
            </a: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ata product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52" name="直線矢印コネクタ 51"/>
          <p:cNvCxnSpPr/>
          <p:nvPr/>
        </p:nvCxnSpPr>
        <p:spPr bwMode="auto">
          <a:xfrm flipH="1">
            <a:off x="6329751" y="4406868"/>
            <a:ext cx="439759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 bwMode="auto">
          <a:xfrm flipH="1">
            <a:off x="3038848" y="5146063"/>
            <a:ext cx="373425" cy="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テキスト ボックス 22"/>
          <p:cNvSpPr txBox="1"/>
          <p:nvPr/>
        </p:nvSpPr>
        <p:spPr bwMode="auto">
          <a:xfrm>
            <a:off x="3378819" y="5011295"/>
            <a:ext cx="3032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sTEC</a:t>
            </a: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, TEC flag, Used RINEX observation data, sat. zenith angle, azimuth angle for PRN21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1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1" y="2390598"/>
            <a:ext cx="2507354" cy="23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4492" y="115888"/>
            <a:ext cx="8352890" cy="668337"/>
          </a:xfrm>
        </p:spPr>
        <p:txBody>
          <a:bodyPr/>
          <a:lstStyle/>
          <a:p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GNSS-TEC data sharing based on GTEX</a:t>
            </a:r>
          </a:p>
        </p:txBody>
      </p:sp>
      <p:sp>
        <p:nvSpPr>
          <p:cNvPr id="40" name="正方形/長方形 36"/>
          <p:cNvSpPr>
            <a:spLocks noChangeArrowheads="1"/>
          </p:cNvSpPr>
          <p:nvPr/>
        </p:nvSpPr>
        <p:spPr bwMode="auto">
          <a:xfrm>
            <a:off x="355571" y="685495"/>
            <a:ext cx="8169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</a:rPr>
              <a:t>NICT have developed the database of “GTEX” data for more than 6,000 GNSS receivers in the world. These data are available via the NICT science cloud.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</a:rPr>
              <a:t>Since the 1</a:t>
            </a:r>
            <a:r>
              <a:rPr lang="en-US" altLang="ja-JP" baseline="30000" dirty="0" smtClean="0">
                <a:latin typeface="メイリオ" pitchFamily="50" charset="-128"/>
                <a:ea typeface="メイリオ" pitchFamily="50" charset="-128"/>
              </a:rPr>
              <a:t>st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</a:rPr>
              <a:t> AOSWA workshop, we started sharing the GTEX data among some countries. </a:t>
            </a:r>
          </a:p>
        </p:txBody>
      </p:sp>
      <p:pic>
        <p:nvPicPr>
          <p:cNvPr id="1026" name="Picture 2" descr="D:\My Data\study\2013\20130819-21_UKM訪問\07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48" y="4005671"/>
            <a:ext cx="3084952" cy="331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 Data\study\2013\20130819-21_UKM訪問\S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90" y="2123145"/>
            <a:ext cx="2873619" cy="22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902602" y="2551817"/>
            <a:ext cx="22971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GPS receiver network from which UKM derived GTEX data </a:t>
            </a: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[Courtesy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Suhaila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 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Buhari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(UKM, Malaysia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)]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4939989" y="2687444"/>
            <a:ext cx="1906857" cy="825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23777" y="2316711"/>
            <a:ext cx="12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MyRTKnet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 rot="2859828">
            <a:off x="5887843" y="4189702"/>
            <a:ext cx="724830" cy="65792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 rot="2700000">
            <a:off x="4363586" y="3311128"/>
            <a:ext cx="1399182" cy="517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00685" y="39260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SuGAr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85646" y="5185574"/>
            <a:ext cx="1885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ROTI maps detected plasma bubble structures and propagations. 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7" name="20110311_05-09_MAP_KOREA_JAP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contrast="20000"/>
          </a:blip>
          <a:srcRect l="9842" r="9923"/>
          <a:stretch/>
        </p:blipFill>
        <p:spPr>
          <a:xfrm>
            <a:off x="1387404" y="4180557"/>
            <a:ext cx="2831149" cy="2646439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 rot="18517357">
            <a:off x="403520" y="3260564"/>
            <a:ext cx="2156021" cy="7160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82028" y="244562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GEONET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 rot="5400000">
            <a:off x="709702" y="3343780"/>
            <a:ext cx="576165" cy="3907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2135" y="291537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KMA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右矢印 32"/>
          <p:cNvSpPr/>
          <p:nvPr/>
        </p:nvSpPr>
        <p:spPr>
          <a:xfrm rot="2859828">
            <a:off x="1367276" y="4302677"/>
            <a:ext cx="724830" cy="65792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61625" y="5185574"/>
            <a:ext cx="1481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TEC maps detected concentric structures after the 2011 Tohoku EQ.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341321" y="2405919"/>
            <a:ext cx="17322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GPS receiver network in Japan and South Korea. </a:t>
            </a: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GTEX data in South Korea were provided by KMA.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4492" y="115888"/>
            <a:ext cx="8352890" cy="668337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RINEX-to-GTEX Data conversion tool: RNX2GTEX</a:t>
            </a:r>
          </a:p>
        </p:txBody>
      </p:sp>
      <p:pic>
        <p:nvPicPr>
          <p:cNvPr id="2051" name="Picture 3" descr="D:\My Data\Mail\tsugawa - NICT\受信添付\120216_14\20120217_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424" y="3091225"/>
            <a:ext cx="4367156" cy="2488691"/>
          </a:xfrm>
          <a:prstGeom prst="rect">
            <a:avLst/>
          </a:prstGeom>
          <a:noFill/>
        </p:spPr>
      </p:pic>
      <p:sp>
        <p:nvSpPr>
          <p:cNvPr id="41" name="正方形/長方形 36"/>
          <p:cNvSpPr>
            <a:spLocks noChangeArrowheads="1"/>
          </p:cNvSpPr>
          <p:nvPr/>
        </p:nvSpPr>
        <p:spPr bwMode="auto">
          <a:xfrm>
            <a:off x="438841" y="846915"/>
            <a:ext cx="811414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anose="020B0604030504040204" pitchFamily="50" charset="-128"/>
              </a:rPr>
              <a:t>We have developed software products to convert RINEX data to GTEX data. 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anose="020B0604030504040204" pitchFamily="50" charset="-128"/>
              </a:rPr>
              <a:t>RNX2GTEX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(ver. 0.1) for Linux/Unix consists in a set of programs written in 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fortran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77 and a shell script. The RNX2GTEX for Linux/Unix is available from the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website:</a:t>
            </a:r>
            <a:b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4"/>
              </a:rPr>
              <a:t>http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4"/>
              </a:rPr>
              <a:t>://</a:t>
            </a:r>
            <a:r>
              <a:rPr lang="en-US" altLang="ja-JP" sz="16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4"/>
              </a:rPr>
              <a:t>seg-web.nict.go.jp/GPS/DRAWING-TEC/software/RNX2GTEX.tgz</a:t>
            </a:r>
            <a:endParaRPr lang="en-US" altLang="ja-JP" dirty="0">
              <a:latin typeface="メイリオ" pitchFamily="50" charset="-128"/>
              <a:ea typeface="メイリオ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36"/>
          <p:cNvSpPr>
            <a:spLocks noChangeArrowheads="1"/>
          </p:cNvSpPr>
          <p:nvPr/>
        </p:nvSpPr>
        <p:spPr bwMode="auto">
          <a:xfrm>
            <a:off x="438840" y="2814284"/>
            <a:ext cx="415958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RNX2GTEX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Windows XP/Vista/7 is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also available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from the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website:</a:t>
            </a:r>
            <a:b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5"/>
              </a:rPr>
              <a:t>http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5"/>
              </a:rPr>
              <a:t>://</a:t>
            </a:r>
            <a:r>
              <a:rPr lang="en-US" altLang="ja-JP" sz="16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5"/>
              </a:rPr>
              <a:t>seg-web.nict.go.jp/GPS/DRAWING-TEC/software/RNX2GTEX_WIN.zip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NICT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has developed the database of GTEX (ver. 0.1) derived from all the available online GNSS receiver data from 2000 to the current. This database is available via NICT Science Cloud (</a:t>
            </a:r>
            <a:r>
              <a:rPr lang="en-US" altLang="ja-JP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6"/>
              </a:rPr>
              <a:t>http://sc-web.nict.go.jp/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lang="en-US" altLang="ja-JP" dirty="0" smtClean="0">
              <a:latin typeface="メイリオ" pitchFamily="50" charset="-128"/>
              <a:ea typeface="メイリオ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598424" y="5595241"/>
            <a:ext cx="4469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RNX2GTEX for Windows is an application for creating GTEX data files from RINEX data using explorer-like GUI.</a:t>
            </a:r>
          </a:p>
        </p:txBody>
      </p:sp>
    </p:spTree>
    <p:extLst>
      <p:ext uri="{BB962C8B-B14F-4D97-AF65-F5344CB8AC3E}">
        <p14:creationId xmlns:p14="http://schemas.microsoft.com/office/powerpoint/2010/main" val="11212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070809"/>
            <a:ext cx="8330665" cy="1335504"/>
          </a:xfrm>
        </p:spPr>
        <p:txBody>
          <a:bodyPr/>
          <a:lstStyle/>
          <a:p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Objective: make a regional linkage of information of space weather for operations and researches</a:t>
            </a:r>
          </a:p>
          <a:p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GTEX data sharing is one of important topics.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24492" y="212138"/>
            <a:ext cx="835289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Asia-Oceania Space</a:t>
            </a:r>
            <a:r>
              <a:rPr kumimoji="1" lang="en-US" altLang="ja-JP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Weather Alliance: AOSWA</a:t>
            </a:r>
            <a:endParaRPr kumimoji="1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54594" y="5045927"/>
            <a:ext cx="6949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1</a:t>
            </a:r>
            <a:r>
              <a:rPr lang="en-US" altLang="ja-JP" sz="16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AOSWA workshop at Chiang Mai, Thailand during 22-24 February 2012. </a:t>
            </a:r>
          </a:p>
          <a:p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- 10 countries, 30 organizations, 76 participants</a:t>
            </a:r>
          </a:p>
          <a:p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- 41 oral presentations, 21 poster presentations, 1 tutorial lecture</a:t>
            </a:r>
          </a:p>
        </p:txBody>
      </p:sp>
      <p:pic>
        <p:nvPicPr>
          <p:cNvPr id="8" name="Picture 6" descr="IMG_8279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9" y="2365775"/>
            <a:ext cx="8264959" cy="259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murata\Documents\Presentation\2012\20120608COPUOS\AOSWA-Network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93" y="5140926"/>
            <a:ext cx="1614695" cy="16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3292914" y="703263"/>
            <a:ext cx="2804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http://aoswa.nict.go.jp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4594" y="6147256"/>
            <a:ext cx="7497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2</a:t>
            </a:r>
            <a:r>
              <a:rPr lang="en-US" altLang="ja-JP" sz="1600" b="1" baseline="30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nd</a:t>
            </a:r>
            <a:r>
              <a:rPr lang="en-US" altLang="ja-JP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AOSWA workshop at Kunming, China will be held in</a:t>
            </a:r>
            <a:br>
              <a:rPr lang="en-US" altLang="ja-JP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4-7 Nov 2013, hosted by CSERF and CAS.</a:t>
            </a:r>
          </a:p>
        </p:txBody>
      </p:sp>
    </p:spTree>
    <p:extLst>
      <p:ext uri="{BB962C8B-B14F-4D97-AF65-F5344CB8AC3E}">
        <p14:creationId xmlns:p14="http://schemas.microsoft.com/office/powerpoint/2010/main" val="36473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61281" y="1091824"/>
            <a:ext cx="808400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ICAO plans to use aviation navigations based on GNSS, such as GBAS and SBAS. ICAO recognizes a necessity to evaluate the ionospheric effects on such navigations.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ICAO Asia and Pacific have discussed about the effect of low-latitude ionospheric disturbances such as plasma bubble since 2009 and established the ionospheric studies task force (ISTF) in July 2011.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448" y="3015977"/>
            <a:ext cx="4657351" cy="360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4492" y="260851"/>
            <a:ext cx="8352890" cy="668337"/>
          </a:xfrm>
        </p:spPr>
        <p:txBody>
          <a:bodyPr>
            <a:normAutofit fontScale="90000"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ICAO Asia and Pacific </a:t>
            </a:r>
            <a:b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</a:br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Ionospheric studies task force (ISTF)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887686" y="3083909"/>
            <a:ext cx="3733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the 2</a:t>
            </a:r>
            <a:r>
              <a:rPr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nd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meeting of ISTF held at Bangkok in Oct. 2012, the ionospheric data format for data sharing among countries were discussed. 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GTEX format proposed by Japan (ENRI, NICT) were adopted as the sharing format in ISTF. </a:t>
            </a:r>
          </a:p>
        </p:txBody>
      </p:sp>
    </p:spTree>
    <p:extLst>
      <p:ext uri="{BB962C8B-B14F-4D97-AF65-F5344CB8AC3E}">
        <p14:creationId xmlns:p14="http://schemas.microsoft.com/office/powerpoint/2010/main" val="17658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72432" y="1415209"/>
            <a:ext cx="822551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NICT, as a delegate of Japan,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proposed “GTEX” as a format to promote international exchange and sharing of GNSS-TEC data in an input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document to a meeting of Working Party 3L (ionospheric propagation and radio noise), Study Group 3 (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radiowave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propagation)  of International Telecommunication Union 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Radiocommunication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Sector (ITU-R) in June 2013 at Geneva, Switzerland.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document was discussed in the larger context of the need to incorporate new digital products and SG3DB tables (Study Group 3 databanks of 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radiowave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propagation measurement data)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 </a:t>
            </a:r>
          </a:p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definition and explanation of GTEX format was included in a Chairman’s report towards the definition of new digital products for transionospheric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propagation.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Chairman’s report also included “IONEX” and “SCINTEX” format. The definition of digital products was added to the list of future work programme in Working Party 3L. 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4492" y="402844"/>
            <a:ext cx="8352890" cy="668337"/>
          </a:xfrm>
        </p:spPr>
        <p:txBody>
          <a:bodyPr>
            <a:normAutofit fontScale="90000"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International Telecommunication Union </a:t>
            </a:r>
            <a:r>
              <a:rPr lang="en-US" altLang="ja-JP" sz="2400" b="1" dirty="0" err="1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Radiocommunication</a:t>
            </a:r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</a:rPr>
              <a:t> Sector (ITU-R)</a:t>
            </a:r>
          </a:p>
        </p:txBody>
      </p:sp>
    </p:spTree>
    <p:extLst>
      <p:ext uri="{BB962C8B-B14F-4D97-AF65-F5344CB8AC3E}">
        <p14:creationId xmlns:p14="http://schemas.microsoft.com/office/powerpoint/2010/main" val="30132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46088" y="230144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algn="ctr"/>
            <a:r>
              <a:rPr lang="en-US" altLang="ja-JP" sz="3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sym typeface="Symbol" pitchFamily="18" charset="2"/>
              </a:rPr>
              <a:t>Summary</a:t>
            </a:r>
            <a:endParaRPr lang="en-US" altLang="ja-JP" sz="3600" b="1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sym typeface="Symbol" pitchFamily="18" charset="2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93688" y="1206026"/>
            <a:ext cx="8534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1463" indent="-271463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GB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High-resolution TEC observations using dense GNSS receiver networks can be a powerful tool to monitor and research medium-scale (~100-1,000 km) ionospheric disturbances such as plasma bubble.  </a:t>
            </a:r>
            <a:endParaRPr lang="en-GB" altLang="ja-JP" sz="2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271463" indent="-271463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</a:t>
            </a:r>
            <a:r>
              <a:rPr lang="en-US" altLang="ja-JP" sz="2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propose a data format, GTEX, to promote international exchange and sharing </a:t>
            </a: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GNSS-TEC</a:t>
            </a:r>
            <a:r>
              <a:rPr lang="ja-JP" altLang="en-US" sz="2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data to expand observation area of high-resolution TEC maps</a:t>
            </a:r>
            <a:r>
              <a:rPr lang="en-GB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 </a:t>
            </a:r>
          </a:p>
          <a:p>
            <a:pPr marL="271463" indent="-271463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GB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have discussed about GTEX data sharing at AOSWA and started data sharing among some countries. </a:t>
            </a:r>
          </a:p>
          <a:p>
            <a:pPr marL="271463" indent="-271463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</a:t>
            </a:r>
            <a:r>
              <a:rPr lang="en-US" altLang="ja-JP" sz="2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GTEX </a:t>
            </a: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has </a:t>
            </a:r>
            <a:r>
              <a:rPr lang="en-US" altLang="ja-JP" sz="2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been adopted as the basis of ionospheric data sharing </a:t>
            </a: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by ICAO/ISTF</a:t>
            </a:r>
            <a:r>
              <a:rPr lang="en-GB" altLang="ja-JP" sz="2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GB" altLang="ja-JP" sz="2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and </a:t>
            </a:r>
            <a:r>
              <a:rPr lang="en-US" altLang="ja-JP" sz="2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included in a Chairman’s </a:t>
            </a:r>
            <a:r>
              <a:rPr lang="en-US" altLang="ja-JP" sz="2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report of ITU-R WP3L.</a:t>
            </a:r>
            <a:endParaRPr lang="ja-JP" altLang="en-US" sz="2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93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正方形/長方形 9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ja-JP" altLang="en-US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57188" y="859694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176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2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Total electron content (TEC) can be derived by comparing the </a:t>
            </a:r>
            <a:r>
              <a:rPr lang="en-US" altLang="ja-JP" sz="2000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pseudorange</a:t>
            </a:r>
            <a:r>
              <a:rPr lang="en-US" altLang="ja-JP" sz="2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/phase delays of the two GPS signals.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5506"/>
            <a:ext cx="31527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57189" y="3473659"/>
            <a:ext cx="365725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176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en-US" altLang="ja-JP" sz="2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TEC is a measure of integrated electron density in 1m</a:t>
            </a:r>
            <a:r>
              <a:rPr lang="en-US" altLang="ja-JP" sz="2000" baseline="30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2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column.</a:t>
            </a:r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Spatial resolution of TEC map depends on the number of GNSS satellites and GNSS receivers distribution.</a:t>
            </a:r>
            <a:endParaRPr lang="en-US" altLang="ja-JP" sz="2000" baseline="300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46" name="正方形/長方形 7"/>
          <p:cNvSpPr>
            <a:spLocks noChangeArrowheads="1"/>
          </p:cNvSpPr>
          <p:nvPr/>
        </p:nvSpPr>
        <p:spPr bwMode="auto">
          <a:xfrm>
            <a:off x="4214813" y="1647094"/>
            <a:ext cx="45005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P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16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Pseudorange</a:t>
            </a:r>
          </a:p>
          <a:p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L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16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Carrier phase</a:t>
            </a:r>
          </a:p>
          <a:p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</a:t>
            </a:r>
            <a:r>
              <a:rPr lang="en-US" altLang="ja-JP" sz="16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Total electron content </a:t>
            </a:r>
          </a:p>
          <a:p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f</a:t>
            </a:r>
            <a:r>
              <a:rPr lang="en-US" altLang="ja-JP" sz="1600" i="1" baseline="-25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16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Frequency</a:t>
            </a:r>
          </a:p>
          <a:p>
            <a:r>
              <a:rPr lang="en-US" altLang="ja-JP" sz="1600" i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ρ</a:t>
            </a:r>
            <a:r>
              <a:rPr lang="en-US" altLang="ja-JP" sz="16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True range between the GPS satellite and receiver</a:t>
            </a:r>
            <a:endParaRPr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85775" y="346075"/>
            <a:ext cx="8229600" cy="511175"/>
          </a:xfrm>
          <a:prstGeom prst="rect">
            <a:avLst/>
          </a:prstGeom>
        </p:spPr>
        <p:txBody>
          <a:bodyPr/>
          <a:lstStyle/>
          <a:p>
            <a:pPr marL="355600" indent="-355600" algn="ctr" eaLnBrk="0" hangingPunct="0">
              <a:defRPr/>
            </a:pPr>
            <a:r>
              <a:rPr lang="en-US" altLang="ja-JP" sz="2600" b="1" kern="0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+mj-cs"/>
              </a:rPr>
              <a:t>GNSS-TEC Observations</a:t>
            </a:r>
            <a:endParaRPr lang="ja-JP" altLang="en-US" sz="2600" b="1" kern="0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+mj-cs"/>
            </a:endParaRPr>
          </a:p>
        </p:txBody>
      </p:sp>
      <p:pic>
        <p:nvPicPr>
          <p:cNvPr id="10248" name="Picture 2" descr="D:\My Data\study\2012\20120520-25_JpGU\宇宙天気\Punch_slant2vertic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48" y="3450802"/>
            <a:ext cx="4465637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8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y Data\study\2012\20120520-25_JpGU\GPS_receiv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32" y="1148577"/>
            <a:ext cx="8301885" cy="417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93160" y="5512474"/>
            <a:ext cx="82222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  <a:buFont typeface="Wingdings" pitchFamily="2" charset="2"/>
              <a:buChar char="l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Arial" charset="0"/>
              </a:rPr>
              <a:t>GNSS receiver networks whose data is available online </a:t>
            </a:r>
            <a:r>
              <a:rPr lang="en-US" altLang="ja-JP" sz="2000" dirty="0">
                <a:latin typeface="メイリオ" pitchFamily="50" charset="-128"/>
                <a:ea typeface="メイリオ" pitchFamily="50" charset="-128"/>
                <a:cs typeface="Arial" charset="0"/>
              </a:rPr>
              <a:t>(more than 6,000 receivers as of Jan. </a:t>
            </a: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Arial" charset="0"/>
              </a:rPr>
              <a:t>2013). </a:t>
            </a:r>
            <a:endParaRPr lang="en-US" altLang="ja-JP" sz="2000" dirty="0">
              <a:latin typeface="メイリオ" pitchFamily="50" charset="-128"/>
              <a:ea typeface="メイリオ" pitchFamily="50" charset="-128"/>
              <a:cs typeface="Arial" charset="0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85775" y="346075"/>
            <a:ext cx="8229600" cy="511175"/>
          </a:xfrm>
          <a:prstGeom prst="rect">
            <a:avLst/>
          </a:prstGeom>
        </p:spPr>
        <p:txBody>
          <a:bodyPr/>
          <a:lstStyle/>
          <a:p>
            <a:pPr marL="355600" indent="-355600" algn="ctr" eaLnBrk="0" hangingPunct="0">
              <a:defRPr/>
            </a:pPr>
            <a:r>
              <a:rPr lang="en-US" altLang="ja-JP" sz="2600" b="1" kern="0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+mj-cs"/>
              </a:rPr>
              <a:t>GNSS Receiver Networks</a:t>
            </a:r>
            <a:endParaRPr lang="ja-JP" altLang="en-US" sz="2600" b="1" kern="0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テキスト ボックス 8"/>
          <p:cNvSpPr txBox="1">
            <a:spLocks noChangeArrowheads="1"/>
          </p:cNvSpPr>
          <p:nvPr/>
        </p:nvSpPr>
        <p:spPr bwMode="auto">
          <a:xfrm>
            <a:off x="1612900" y="989013"/>
            <a:ext cx="210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2563" indent="-182563" algn="ctr">
              <a:buSzPct val="50000"/>
            </a:pPr>
            <a:r>
              <a:rPr lang="en-US" altLang="ja-JP" b="1" dirty="0">
                <a:latin typeface="メイリオ" pitchFamily="50" charset="-128"/>
                <a:ea typeface="メイリオ" pitchFamily="50" charset="-128"/>
                <a:cs typeface="Arial" charset="0"/>
              </a:rPr>
              <a:t>JAPAN</a:t>
            </a:r>
          </a:p>
          <a:p>
            <a:pPr marL="182563" indent="-182563" algn="ctr">
              <a:buSzPct val="50000"/>
            </a:pPr>
            <a:r>
              <a:rPr lang="en-US" altLang="ja-JP" dirty="0">
                <a:latin typeface="メイリオ" pitchFamily="50" charset="-128"/>
                <a:ea typeface="メイリオ" pitchFamily="50" charset="-128"/>
                <a:cs typeface="Arial" charset="0"/>
              </a:rPr>
              <a:t>~1,200 receivers</a:t>
            </a:r>
          </a:p>
        </p:txBody>
      </p:sp>
      <p:sp>
        <p:nvSpPr>
          <p:cNvPr id="18" name="テキスト ボックス 8"/>
          <p:cNvSpPr txBox="1">
            <a:spLocks noChangeArrowheads="1"/>
          </p:cNvSpPr>
          <p:nvPr/>
        </p:nvSpPr>
        <p:spPr bwMode="auto">
          <a:xfrm>
            <a:off x="-9525" y="989013"/>
            <a:ext cx="1755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b="1" dirty="0">
                <a:latin typeface="メイリオ" pitchFamily="50" charset="-128"/>
                <a:ea typeface="メイリオ" pitchFamily="50" charset="-128"/>
              </a:rPr>
              <a:t>Region</a:t>
            </a:r>
          </a:p>
          <a:p>
            <a:pPr marL="182563" indent="-182563">
              <a:spcAft>
                <a:spcPts val="500"/>
              </a:spcAft>
              <a:buSzPct val="50000"/>
              <a:defRPr/>
            </a:pPr>
            <a:r>
              <a:rPr lang="en-US" altLang="ja-JP" dirty="0">
                <a:latin typeface="メイリオ" pitchFamily="50" charset="-128"/>
                <a:ea typeface="メイリオ" pitchFamily="50" charset="-128"/>
                <a:cs typeface="Arial" charset="0"/>
              </a:rPr>
              <a:t># of GPS Rec.</a:t>
            </a:r>
          </a:p>
        </p:txBody>
      </p:sp>
      <p:sp>
        <p:nvSpPr>
          <p:cNvPr id="23558" name="テキスト ボックス 8"/>
          <p:cNvSpPr txBox="1">
            <a:spLocks noChangeArrowheads="1"/>
          </p:cNvSpPr>
          <p:nvPr/>
        </p:nvSpPr>
        <p:spPr bwMode="auto">
          <a:xfrm>
            <a:off x="0" y="3100388"/>
            <a:ext cx="1443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Detrended 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TEC Map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  <a:cs typeface="Arial" charset="0"/>
              </a:rPr>
              <a:t>(60-min 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  <a:cs typeface="Arial" charset="0"/>
              </a:rPr>
              <a:t>Window)</a:t>
            </a:r>
            <a:endParaRPr lang="en-US" altLang="ja-JP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446088" y="277813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algn="ctr"/>
            <a:r>
              <a:rPr lang="en-US" altLang="ja-JP" sz="28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sym typeface="Symbol" pitchFamily="18" charset="2"/>
              </a:rPr>
              <a:t>High resolution GPS-TEC maps</a:t>
            </a:r>
            <a:endParaRPr lang="en-US" altLang="ja-JP" sz="2800" b="1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sym typeface="Symbol" pitchFamily="18" charset="2"/>
            </a:endParaRPr>
          </a:p>
        </p:txBody>
      </p:sp>
      <p:cxnSp>
        <p:nvCxnSpPr>
          <p:cNvPr id="23561" name="直線コネクタ 58"/>
          <p:cNvCxnSpPr>
            <a:cxnSpLocks noChangeShapeType="1"/>
          </p:cNvCxnSpPr>
          <p:nvPr/>
        </p:nvCxnSpPr>
        <p:spPr bwMode="auto">
          <a:xfrm rot="5400000">
            <a:off x="-211137" y="4752975"/>
            <a:ext cx="965200" cy="0"/>
          </a:xfrm>
          <a:prstGeom prst="line">
            <a:avLst/>
          </a:prstGeom>
          <a:noFill/>
          <a:ln w="12700" cap="rnd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2" name="直線矢印コネクタ 60"/>
          <p:cNvCxnSpPr>
            <a:cxnSpLocks noChangeShapeType="1"/>
          </p:cNvCxnSpPr>
          <p:nvPr/>
        </p:nvCxnSpPr>
        <p:spPr bwMode="auto">
          <a:xfrm>
            <a:off x="271463" y="5224463"/>
            <a:ext cx="250825" cy="1587"/>
          </a:xfrm>
          <a:prstGeom prst="straightConnector1">
            <a:avLst/>
          </a:prstGeom>
          <a:noFill/>
          <a:ln w="12700" cap="rnd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66" name="テキスト ボックス 9"/>
          <p:cNvSpPr txBox="1">
            <a:spLocks noChangeArrowheads="1"/>
          </p:cNvSpPr>
          <p:nvPr/>
        </p:nvSpPr>
        <p:spPr bwMode="auto">
          <a:xfrm>
            <a:off x="3902075" y="989013"/>
            <a:ext cx="210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>
                <a:latin typeface="メイリオ" pitchFamily="50" charset="-128"/>
                <a:ea typeface="メイリオ" pitchFamily="50" charset="-128"/>
                <a:cs typeface="Arial" charset="0"/>
              </a:rPr>
              <a:t>N. America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  <a:cs typeface="Arial" charset="0"/>
              </a:rPr>
              <a:t>~2,700 receivers</a:t>
            </a:r>
          </a:p>
        </p:txBody>
      </p:sp>
      <p:sp>
        <p:nvSpPr>
          <p:cNvPr id="23568" name="テキスト ボックス 10"/>
          <p:cNvSpPr txBox="1">
            <a:spLocks noChangeArrowheads="1"/>
          </p:cNvSpPr>
          <p:nvPr/>
        </p:nvSpPr>
        <p:spPr bwMode="auto">
          <a:xfrm>
            <a:off x="6472238" y="989013"/>
            <a:ext cx="210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>
                <a:latin typeface="メイリオ" pitchFamily="50" charset="-128"/>
                <a:ea typeface="メイリオ" pitchFamily="50" charset="-128"/>
                <a:cs typeface="Arial" charset="0"/>
              </a:rPr>
              <a:t>Europe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  <a:cs typeface="Arial" charset="0"/>
              </a:rPr>
              <a:t>~1,200 receivers</a:t>
            </a:r>
            <a:endParaRPr lang="ja-JP" altLang="en-US">
              <a:latin typeface="メイリオ" pitchFamily="50" charset="-128"/>
              <a:ea typeface="メイリオ" pitchFamily="50" charset="-128"/>
              <a:cs typeface="Arial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950463" y="6445636"/>
            <a:ext cx="2232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</a:t>
            </a:r>
            <a:r>
              <a:rPr lang="en-US" altLang="ja-JP" sz="1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Tsugawa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et </a:t>
            </a:r>
            <a:r>
              <a:rPr lang="en-US" altLang="ja-JP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al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., 2007].</a:t>
            </a:r>
            <a:endParaRPr lang="ja-JP" altLang="en-US" sz="1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6724184" y="6435557"/>
            <a:ext cx="2076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</a:t>
            </a:r>
            <a:r>
              <a:rPr lang="en-US" altLang="ja-JP" sz="1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Otsuka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et al., 2012].</a:t>
            </a:r>
            <a:endParaRPr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1292164" y="6483350"/>
            <a:ext cx="2232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</a:t>
            </a:r>
            <a:r>
              <a:rPr lang="en-US" altLang="ja-JP" sz="1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Tsugawa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et </a:t>
            </a:r>
            <a:r>
              <a:rPr lang="en-US" altLang="ja-JP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al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., 2011].</a:t>
            </a:r>
            <a:endParaRPr lang="ja-JP" altLang="en-US" sz="1400" dirty="0"/>
          </a:p>
        </p:txBody>
      </p:sp>
      <p:pic>
        <p:nvPicPr>
          <p:cNvPr id="22" name="Picture 2" descr="20060720_043000_H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33" y="3951681"/>
            <a:ext cx="3467091" cy="249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7" y="4198490"/>
            <a:ext cx="2934858" cy="235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75" y="3920061"/>
            <a:ext cx="2294873" cy="246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Downloads\NA_receive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44" y="1635125"/>
            <a:ext cx="3281158" cy="2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Downloads\GEONET_receiv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64" y="1635125"/>
            <a:ext cx="2084554" cy="2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:\Downloads\EU_receiver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02" y="1694902"/>
            <a:ext cx="2259844" cy="20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30520_19-03_Hmap_20min_Gaussian_N_AMR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10000" contrast="10000"/>
          </a:blip>
          <a:srcRect l="11412" r="11294"/>
          <a:stretch/>
        </p:blipFill>
        <p:spPr>
          <a:xfrm>
            <a:off x="369651" y="587828"/>
            <a:ext cx="8346332" cy="6073957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3700" y="122553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Ionospheric variations after massive tornados</a:t>
            </a:r>
            <a:endParaRPr lang="en-US" altLang="ja-JP" sz="1100" b="1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83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395536" y="5542488"/>
            <a:ext cx="8417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Clear long-lasting concentric waves detected by the high-resolution TEC maps after massive tornados in North America.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peak-to-peak amplitude was ~1% of the background TEC.</a:t>
            </a:r>
          </a:p>
        </p:txBody>
      </p:sp>
      <p:pic>
        <p:nvPicPr>
          <p:cNvPr id="2051" name="Picture 3" descr="D:\My Data\study\2013\20130530_北米竜巻TEC変動\論文用図1-4\Figure1_snap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6" y="810329"/>
            <a:ext cx="8475433" cy="19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y Data\study\2013\20130530_北米竜巻TEC変動\論文用図1-4\Figure2_clou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2" y="3025303"/>
            <a:ext cx="838958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3700" y="122553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Ionospheric variations after massive tornados</a:t>
            </a:r>
            <a:endParaRPr lang="en-US" altLang="ja-JP" sz="1100" b="1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  <a:sym typeface="Symbol" pitchFamily="18" charset="2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494483" y="5128887"/>
            <a:ext cx="3312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Nishioka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et al., GRL, 2013]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32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0" y="5998867"/>
            <a:ext cx="9144000" cy="85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6" name="Picture 26" descr="D:\My Data\study\2010\20100422-24_GNSS_Symposium\20041110_MAP\13_00_0212_2000_Ama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635" y="4968875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7" descr="D:\My Data\study\2010\20100422-24_GNSS_Symposium\20041110_MAP\12_40_0212_2000_Am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6635" y="3135313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8" descr="D:\My Data\study\2010\20100422-24_GNSS_Symposium\20041110_MAP\12_20_0212_2000_Ama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6635" y="1295400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4" descr="D:\My Data\study\2010\20100422-24_GNSS_Symposium\20041110_MAP\13_00_0212_2000_Lma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4860" y="4968875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5" descr="D:\My Data\study\2010\20100422-24_GNSS_Symposium\20041110_MAP\12_40_0212_2000_Lma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4860" y="3135313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6" descr="D:\My Data\study\2010\20100422-24_GNSS_Symposium\20041110_MAP\12_20_0212_2000_Lma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14860" y="1295400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7" descr="D:\My Data\study\2010\20100422-24_GNSS_Symposium\20041110_MAP\13_00_0212_2000_Rma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7810" y="4968875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8" descr="D:\My Data\study\2010\20100422-24_GNSS_Symposium\20041110_MAP\12_40_0212_2000_Rmap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7810" y="3135313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9" descr="D:\My Data\study\2010\20100422-24_GNSS_Symposium\20041110_MAP\12_20_0212_2000_Rmap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7810" y="1295400"/>
            <a:ext cx="1682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Rectangle 5"/>
          <p:cNvSpPr>
            <a:spLocks noChangeArrowheads="1"/>
          </p:cNvSpPr>
          <p:nvPr/>
        </p:nvSpPr>
        <p:spPr bwMode="auto">
          <a:xfrm>
            <a:off x="278780" y="214313"/>
            <a:ext cx="8564216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sym typeface="Symbol" pitchFamily="18" charset="2"/>
              </a:rPr>
              <a:t>GPS-TEC Observations for Space Weather</a:t>
            </a:r>
          </a:p>
        </p:txBody>
      </p:sp>
      <p:sp>
        <p:nvSpPr>
          <p:cNvPr id="11280" name="正方形/長方形 4"/>
          <p:cNvSpPr>
            <a:spLocks noChangeArrowheads="1"/>
          </p:cNvSpPr>
          <p:nvPr/>
        </p:nvSpPr>
        <p:spPr bwMode="auto">
          <a:xfrm>
            <a:off x="1015998" y="787530"/>
            <a:ext cx="1795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</a:rPr>
              <a:t>Absolute TEC</a:t>
            </a:r>
            <a:endParaRPr lang="ja-JP" altLang="en-US" sz="14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1282" name="正方形/長方形 4"/>
          <p:cNvSpPr>
            <a:spLocks noChangeArrowheads="1"/>
          </p:cNvSpPr>
          <p:nvPr/>
        </p:nvSpPr>
        <p:spPr bwMode="auto">
          <a:xfrm>
            <a:off x="2707091" y="787530"/>
            <a:ext cx="1935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</a:rPr>
              <a:t>ROTI (~10km scale irregularity)</a:t>
            </a:r>
            <a:endParaRPr lang="ja-JP" altLang="en-US" sz="14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1283" name="正方形/長方形 4"/>
          <p:cNvSpPr>
            <a:spLocks noChangeArrowheads="1"/>
          </p:cNvSpPr>
          <p:nvPr/>
        </p:nvSpPr>
        <p:spPr bwMode="auto">
          <a:xfrm>
            <a:off x="4545619" y="787530"/>
            <a:ext cx="21984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</a:rPr>
              <a:t>Loss-of-Lock (~100m scale irregularity)</a:t>
            </a:r>
            <a:endParaRPr lang="ja-JP" altLang="en-US" sz="1400" dirty="0"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rot="5400000" flipH="1" flipV="1">
            <a:off x="3166267" y="2863056"/>
            <a:ext cx="457200" cy="42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5" name="正方形/長方形 4"/>
          <p:cNvSpPr>
            <a:spLocks noChangeArrowheads="1"/>
          </p:cNvSpPr>
          <p:nvPr/>
        </p:nvSpPr>
        <p:spPr bwMode="auto">
          <a:xfrm rot="16200000">
            <a:off x="-192541" y="1979613"/>
            <a:ext cx="1795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dirty="0">
                <a:latin typeface="メイリオ" pitchFamily="50" charset="-128"/>
                <a:ea typeface="メイリオ" pitchFamily="50" charset="-128"/>
              </a:rPr>
              <a:t>12:20 UT</a:t>
            </a:r>
          </a:p>
          <a:p>
            <a:pPr algn="ctr"/>
            <a:r>
              <a:rPr lang="en-US" altLang="ja-JP" dirty="0">
                <a:latin typeface="メイリオ" pitchFamily="50" charset="-128"/>
                <a:ea typeface="メイリオ" pitchFamily="50" charset="-128"/>
              </a:rPr>
              <a:t>(21:20 JST)</a:t>
            </a:r>
            <a:endParaRPr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1286" name="正方形/長方形 4"/>
          <p:cNvSpPr>
            <a:spLocks noChangeArrowheads="1"/>
          </p:cNvSpPr>
          <p:nvPr/>
        </p:nvSpPr>
        <p:spPr bwMode="auto">
          <a:xfrm rot="16200000">
            <a:off x="-192541" y="3721100"/>
            <a:ext cx="1795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12:40 UT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(21:40 JST)</a:t>
            </a:r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1287" name="正方形/長方形 4"/>
          <p:cNvSpPr>
            <a:spLocks noChangeArrowheads="1"/>
          </p:cNvSpPr>
          <p:nvPr/>
        </p:nvSpPr>
        <p:spPr bwMode="auto">
          <a:xfrm rot="16200000">
            <a:off x="-192541" y="5505450"/>
            <a:ext cx="17954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13:00 UT</a:t>
            </a:r>
          </a:p>
          <a:p>
            <a:pPr algn="ctr"/>
            <a:r>
              <a:rPr lang="en-US" altLang="ja-JP">
                <a:latin typeface="メイリオ" pitchFamily="50" charset="-128"/>
                <a:ea typeface="メイリオ" pitchFamily="50" charset="-128"/>
              </a:rPr>
              <a:t>(22:00 JST)</a:t>
            </a:r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 rot="5400000" flipH="1" flipV="1">
            <a:off x="3525835" y="2808288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rot="5400000" flipH="1" flipV="1">
            <a:off x="3177379" y="4756944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rot="5400000" flipH="1" flipV="1">
            <a:off x="3536948" y="4702175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rot="5400000" flipH="1" flipV="1">
            <a:off x="3199604" y="6553994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rot="5400000" flipH="1" flipV="1">
            <a:off x="3558379" y="6498432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 rot="5400000" flipH="1" flipV="1">
            <a:off x="4973635" y="2927350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rot="5400000" flipH="1" flipV="1">
            <a:off x="5333204" y="2874169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rot="5400000" flipH="1" flipV="1">
            <a:off x="4995067" y="4822031"/>
            <a:ext cx="457200" cy="42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rot="5400000" flipH="1" flipV="1">
            <a:off x="5354635" y="4767263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rot="5400000" flipH="1" flipV="1">
            <a:off x="4995067" y="6607968"/>
            <a:ext cx="457200" cy="42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 rot="5400000" flipH="1" flipV="1">
            <a:off x="5354635" y="6553200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 rot="5400000" flipH="1" flipV="1">
            <a:off x="1396204" y="2874169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 rot="5400000" flipH="1" flipV="1">
            <a:off x="1723229" y="2797969"/>
            <a:ext cx="457200" cy="42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rot="5400000" flipH="1" flipV="1">
            <a:off x="1407317" y="4768056"/>
            <a:ext cx="457200" cy="42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 rot="5400000" flipH="1" flipV="1">
            <a:off x="1428748" y="6564313"/>
            <a:ext cx="457200" cy="444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ubble_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r="11543"/>
          <a:stretch/>
        </p:blipFill>
        <p:spPr>
          <a:xfrm>
            <a:off x="6297610" y="1851480"/>
            <a:ext cx="2991738" cy="3382143"/>
          </a:xfrm>
          <a:prstGeom prst="rect">
            <a:avLst/>
          </a:prstGeom>
        </p:spPr>
      </p:pic>
      <p:sp>
        <p:nvSpPr>
          <p:cNvPr id="64" name="正方形/長方形 4"/>
          <p:cNvSpPr>
            <a:spLocks noChangeArrowheads="1"/>
          </p:cNvSpPr>
          <p:nvPr/>
        </p:nvSpPr>
        <p:spPr bwMode="auto">
          <a:xfrm>
            <a:off x="6744070" y="5506134"/>
            <a:ext cx="21984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</a:rPr>
              <a:t>3D simulation of plasma bubble [Courtesy of Dr. T. Yokoyama (NICT) ]</a:t>
            </a:r>
            <a:endParaRPr lang="ja-JP" altLang="en-US" sz="1200" dirty="0"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正方形/長方形 55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530" name="テキスト ボックス 8"/>
          <p:cNvSpPr txBox="1">
            <a:spLocks noChangeArrowheads="1"/>
          </p:cNvSpPr>
          <p:nvPr/>
        </p:nvSpPr>
        <p:spPr bwMode="auto">
          <a:xfrm>
            <a:off x="1833563" y="968306"/>
            <a:ext cx="1119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Present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39750" y="122238"/>
            <a:ext cx="8064500" cy="10033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600" b="1" dirty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Southeast Asian </a:t>
            </a:r>
            <a:r>
              <a:rPr lang="en-US" altLang="ja-JP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GNSS </a:t>
            </a:r>
            <a:r>
              <a:rPr lang="en-US" altLang="ja-JP" sz="2600" b="1" dirty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Networks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ja-JP" sz="2600" b="1" dirty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Available for Ionospheric Researches</a:t>
            </a:r>
            <a:endParaRPr lang="en-US" altLang="ja-JP" sz="2600" dirty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2532" name="Picture 4" descr="D:\My Data\study\2010\20100716_インドネシアBAKO説明用資料\GPS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28669"/>
            <a:ext cx="4152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54"/>
          <p:cNvGrpSpPr>
            <a:grpSpLocks/>
          </p:cNvGrpSpPr>
          <p:nvPr/>
        </p:nvGrpSpPr>
        <p:grpSpPr bwMode="auto">
          <a:xfrm>
            <a:off x="4211638" y="968306"/>
            <a:ext cx="4657725" cy="3455988"/>
            <a:chOff x="4211638" y="1196975"/>
            <a:chExt cx="4657725" cy="3455988"/>
          </a:xfrm>
        </p:grpSpPr>
        <p:pic>
          <p:nvPicPr>
            <p:cNvPr id="22581" name="Picture 5" descr="D:\My Data\study\2010\20100716_インドネシアBAKO説明用資料\GPS_map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463" y="1557338"/>
              <a:ext cx="4152900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82" name="テキスト ボックス 8"/>
            <p:cNvSpPr txBox="1">
              <a:spLocks noChangeArrowheads="1"/>
            </p:cNvSpPr>
            <p:nvPr/>
          </p:nvSpPr>
          <p:spPr bwMode="auto">
            <a:xfrm>
              <a:off x="5523920" y="1196975"/>
              <a:ext cx="25237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rPr>
                <a:t>Near Future Image</a:t>
              </a:r>
            </a:p>
          </p:txBody>
        </p:sp>
        <p:sp>
          <p:nvSpPr>
            <p:cNvPr id="22583" name="右矢印 31"/>
            <p:cNvSpPr>
              <a:spLocks noChangeArrowheads="1"/>
            </p:cNvSpPr>
            <p:nvPr/>
          </p:nvSpPr>
          <p:spPr bwMode="auto">
            <a:xfrm>
              <a:off x="4211638" y="2420938"/>
              <a:ext cx="865187" cy="1079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70195"/>
              </a:srgbClr>
            </a:solidFill>
            <a:ln w="12700" cap="rnd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2534" name="正方形/長方形 8"/>
          <p:cNvSpPr>
            <a:spLocks noChangeArrowheads="1"/>
          </p:cNvSpPr>
          <p:nvPr/>
        </p:nvSpPr>
        <p:spPr bwMode="auto">
          <a:xfrm>
            <a:off x="257175" y="4632603"/>
            <a:ext cx="862965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GPS-TEC maps greatly contribute to the ionospheric researches and the nowcast/forecast of space weather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However, it is difficult for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government and/or a data provider to provide the original GNSS receiver data abroad due to political and/or economic reasons because the raw data of GNSS receiver including multi-frequency carrier phase and psuedorange information are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important and valuable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62"/>
          <p:cNvGrpSpPr>
            <a:grpSpLocks/>
          </p:cNvGrpSpPr>
          <p:nvPr/>
        </p:nvGrpSpPr>
        <p:grpSpPr bwMode="auto">
          <a:xfrm>
            <a:off x="415925" y="1400106"/>
            <a:ext cx="3724275" cy="2663825"/>
            <a:chOff x="415427" y="1628800"/>
            <a:chExt cx="3724525" cy="2664296"/>
          </a:xfrm>
        </p:grpSpPr>
        <p:sp>
          <p:nvSpPr>
            <p:cNvPr id="22562" name="円/楕円 63"/>
            <p:cNvSpPr>
              <a:spLocks noChangeArrowheads="1"/>
            </p:cNvSpPr>
            <p:nvPr/>
          </p:nvSpPr>
          <p:spPr bwMode="auto">
            <a:xfrm>
              <a:off x="683568" y="2042486"/>
              <a:ext cx="3456384" cy="52241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2700" cap="rnd" algn="ctr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ja-JP" altLang="en-US"/>
            </a:p>
          </p:txBody>
        </p:sp>
        <p:sp>
          <p:nvSpPr>
            <p:cNvPr id="22563" name="円/楕円 64"/>
            <p:cNvSpPr>
              <a:spLocks noChangeArrowheads="1"/>
            </p:cNvSpPr>
            <p:nvPr/>
          </p:nvSpPr>
          <p:spPr bwMode="auto">
            <a:xfrm>
              <a:off x="683568" y="3212976"/>
              <a:ext cx="3456384" cy="52241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2700" cap="rnd" algn="ctr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ja-JP" altLang="en-US"/>
            </a:p>
          </p:txBody>
        </p:sp>
        <p:sp>
          <p:nvSpPr>
            <p:cNvPr id="22564" name="テキスト ボックス 8"/>
            <p:cNvSpPr txBox="1">
              <a:spLocks noChangeArrowheads="1"/>
            </p:cNvSpPr>
            <p:nvPr/>
          </p:nvSpPr>
          <p:spPr bwMode="auto">
            <a:xfrm>
              <a:off x="415427" y="1988840"/>
              <a:ext cx="630340" cy="3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rPr>
                <a:t>EIA?</a:t>
              </a:r>
            </a:p>
          </p:txBody>
        </p:sp>
        <p:grpSp>
          <p:nvGrpSpPr>
            <p:cNvPr id="4" name="グループ化 46"/>
            <p:cNvGrpSpPr>
              <a:grpSpLocks/>
            </p:cNvGrpSpPr>
            <p:nvPr/>
          </p:nvGrpSpPr>
          <p:grpSpPr bwMode="auto">
            <a:xfrm>
              <a:off x="1475656" y="1628800"/>
              <a:ext cx="287247" cy="1302559"/>
              <a:chOff x="1289875" y="1829951"/>
              <a:chExt cx="287247" cy="1302559"/>
            </a:xfrm>
          </p:grpSpPr>
          <p:sp>
            <p:nvSpPr>
              <p:cNvPr id="22577" name="円/楕円 78"/>
              <p:cNvSpPr>
                <a:spLocks noChangeArrowheads="1"/>
              </p:cNvSpPr>
              <p:nvPr/>
            </p:nvSpPr>
            <p:spPr bwMode="auto">
              <a:xfrm rot="3192493">
                <a:off x="998243" y="2337606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78" name="円/楕円 79"/>
              <p:cNvSpPr>
                <a:spLocks noChangeArrowheads="1"/>
              </p:cNvSpPr>
              <p:nvPr/>
            </p:nvSpPr>
            <p:spPr bwMode="auto">
              <a:xfrm rot="3192493">
                <a:off x="926235" y="2409614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79" name="円/楕円 80"/>
              <p:cNvSpPr>
                <a:spLocks noChangeArrowheads="1"/>
              </p:cNvSpPr>
              <p:nvPr/>
            </p:nvSpPr>
            <p:spPr bwMode="auto">
              <a:xfrm rot="3192493">
                <a:off x="854227" y="2481622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80" name="円/楕円 81"/>
              <p:cNvSpPr>
                <a:spLocks noChangeArrowheads="1"/>
              </p:cNvSpPr>
              <p:nvPr/>
            </p:nvSpPr>
            <p:spPr bwMode="auto">
              <a:xfrm rot="3192493">
                <a:off x="782220" y="2553631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</p:grpSp>
        <p:grpSp>
          <p:nvGrpSpPr>
            <p:cNvPr id="5" name="グループ化 47"/>
            <p:cNvGrpSpPr>
              <a:grpSpLocks/>
            </p:cNvGrpSpPr>
            <p:nvPr/>
          </p:nvGrpSpPr>
          <p:grpSpPr bwMode="auto">
            <a:xfrm flipV="1">
              <a:off x="1475656" y="2937300"/>
              <a:ext cx="287247" cy="1302559"/>
              <a:chOff x="1289875" y="1829951"/>
              <a:chExt cx="287247" cy="1302559"/>
            </a:xfrm>
          </p:grpSpPr>
          <p:sp>
            <p:nvSpPr>
              <p:cNvPr id="22573" name="円/楕円 74"/>
              <p:cNvSpPr>
                <a:spLocks noChangeArrowheads="1"/>
              </p:cNvSpPr>
              <p:nvPr/>
            </p:nvSpPr>
            <p:spPr bwMode="auto">
              <a:xfrm rot="3192493">
                <a:off x="998243" y="2337606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74" name="円/楕円 75"/>
              <p:cNvSpPr>
                <a:spLocks noChangeArrowheads="1"/>
              </p:cNvSpPr>
              <p:nvPr/>
            </p:nvSpPr>
            <p:spPr bwMode="auto">
              <a:xfrm rot="3192493">
                <a:off x="926235" y="2409614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75" name="円/楕円 76"/>
              <p:cNvSpPr>
                <a:spLocks noChangeArrowheads="1"/>
              </p:cNvSpPr>
              <p:nvPr/>
            </p:nvSpPr>
            <p:spPr bwMode="auto">
              <a:xfrm rot="3192493">
                <a:off x="854227" y="2481622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76" name="円/楕円 77"/>
              <p:cNvSpPr>
                <a:spLocks noChangeArrowheads="1"/>
              </p:cNvSpPr>
              <p:nvPr/>
            </p:nvSpPr>
            <p:spPr bwMode="auto">
              <a:xfrm rot="3192493">
                <a:off x="782220" y="2553631"/>
                <a:ext cx="1086534" cy="71224"/>
              </a:xfrm>
              <a:prstGeom prst="ellipse">
                <a:avLst/>
              </a:prstGeom>
              <a:solidFill>
                <a:srgbClr val="92D050">
                  <a:alpha val="5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</p:grpSp>
        <p:sp>
          <p:nvSpPr>
            <p:cNvPr id="22567" name="テキスト ボックス 8"/>
            <p:cNvSpPr txBox="1">
              <a:spLocks noChangeArrowheads="1"/>
            </p:cNvSpPr>
            <p:nvPr/>
          </p:nvSpPr>
          <p:spPr bwMode="auto">
            <a:xfrm>
              <a:off x="1423558" y="1700808"/>
              <a:ext cx="6399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26A907"/>
                  </a:solidFill>
                  <a:latin typeface="メイリオ" pitchFamily="50" charset="-128"/>
                  <a:ea typeface="メイリオ" pitchFamily="50" charset="-128"/>
                </a:rPr>
                <a:t>TID?</a:t>
              </a:r>
            </a:p>
          </p:txBody>
        </p:sp>
        <p:sp>
          <p:nvSpPr>
            <p:cNvPr id="22568" name="テキスト ボックス 8"/>
            <p:cNvSpPr txBox="1">
              <a:spLocks noChangeArrowheads="1"/>
            </p:cNvSpPr>
            <p:nvPr/>
          </p:nvSpPr>
          <p:spPr bwMode="auto">
            <a:xfrm>
              <a:off x="415427" y="3573016"/>
              <a:ext cx="630340" cy="3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rPr>
                <a:t>EIA?</a:t>
              </a:r>
            </a:p>
          </p:txBody>
        </p:sp>
        <p:sp>
          <p:nvSpPr>
            <p:cNvPr id="22569" name="テキスト ボックス 8"/>
            <p:cNvSpPr txBox="1">
              <a:spLocks noChangeArrowheads="1"/>
            </p:cNvSpPr>
            <p:nvPr/>
          </p:nvSpPr>
          <p:spPr bwMode="auto">
            <a:xfrm>
              <a:off x="847494" y="3985319"/>
              <a:ext cx="6399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26A907"/>
                  </a:solidFill>
                  <a:latin typeface="メイリオ" pitchFamily="50" charset="-128"/>
                  <a:ea typeface="メイリオ" pitchFamily="50" charset="-128"/>
                </a:rPr>
                <a:t>TID?</a:t>
              </a:r>
            </a:p>
          </p:txBody>
        </p:sp>
        <p:sp>
          <p:nvSpPr>
            <p:cNvPr id="22570" name="月 71"/>
            <p:cNvSpPr>
              <a:spLocks noChangeArrowheads="1"/>
            </p:cNvSpPr>
            <p:nvPr/>
          </p:nvSpPr>
          <p:spPr bwMode="auto">
            <a:xfrm flipH="1">
              <a:off x="1979712" y="1988840"/>
              <a:ext cx="288032" cy="2088232"/>
            </a:xfrm>
            <a:prstGeom prst="moon">
              <a:avLst>
                <a:gd name="adj" fmla="val 50000"/>
              </a:avLst>
            </a:prstGeom>
            <a:solidFill>
              <a:srgbClr val="FFC000">
                <a:alpha val="70195"/>
              </a:srgbClr>
            </a:solidFill>
            <a:ln w="12700" cap="rnd" algn="ctr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ja-JP" altLang="en-US"/>
            </a:p>
          </p:txBody>
        </p:sp>
        <p:sp>
          <p:nvSpPr>
            <p:cNvPr id="22571" name="月 72"/>
            <p:cNvSpPr>
              <a:spLocks noChangeArrowheads="1"/>
            </p:cNvSpPr>
            <p:nvPr/>
          </p:nvSpPr>
          <p:spPr bwMode="auto">
            <a:xfrm flipH="1">
              <a:off x="2411760" y="1772816"/>
              <a:ext cx="288032" cy="2520280"/>
            </a:xfrm>
            <a:prstGeom prst="moon">
              <a:avLst>
                <a:gd name="adj" fmla="val 50000"/>
              </a:avLst>
            </a:prstGeom>
            <a:solidFill>
              <a:srgbClr val="FFC000">
                <a:alpha val="70195"/>
              </a:srgbClr>
            </a:solidFill>
            <a:ln w="12700" cap="rnd" algn="ctr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22572" name="テキスト ボックス 8"/>
            <p:cNvSpPr txBox="1">
              <a:spLocks noChangeArrowheads="1"/>
            </p:cNvSpPr>
            <p:nvPr/>
          </p:nvSpPr>
          <p:spPr bwMode="auto">
            <a:xfrm>
              <a:off x="1835696" y="2780928"/>
              <a:ext cx="16962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FF6600"/>
                  </a:solidFill>
                  <a:latin typeface="メイリオ" pitchFamily="50" charset="-128"/>
                  <a:ea typeface="メイリオ" pitchFamily="50" charset="-128"/>
                </a:rPr>
                <a:t>Plasma Bubble?</a:t>
              </a:r>
            </a:p>
          </p:txBody>
        </p:sp>
      </p:grpSp>
      <p:grpSp>
        <p:nvGrpSpPr>
          <p:cNvPr id="6" name="グループ化 103"/>
          <p:cNvGrpSpPr>
            <a:grpSpLocks/>
          </p:cNvGrpSpPr>
          <p:nvPr/>
        </p:nvGrpSpPr>
        <p:grpSpPr bwMode="auto">
          <a:xfrm>
            <a:off x="4859414" y="1400106"/>
            <a:ext cx="3673399" cy="2663825"/>
            <a:chOff x="4860108" y="1628800"/>
            <a:chExt cx="3672332" cy="2664296"/>
          </a:xfrm>
        </p:grpSpPr>
        <p:grpSp>
          <p:nvGrpSpPr>
            <p:cNvPr id="7" name="グループ化 82"/>
            <p:cNvGrpSpPr>
              <a:grpSpLocks/>
            </p:cNvGrpSpPr>
            <p:nvPr/>
          </p:nvGrpSpPr>
          <p:grpSpPr bwMode="auto">
            <a:xfrm>
              <a:off x="4860108" y="1628800"/>
              <a:ext cx="3672332" cy="2664296"/>
              <a:chOff x="467620" y="1628800"/>
              <a:chExt cx="3672332" cy="2664296"/>
            </a:xfrm>
          </p:grpSpPr>
          <p:sp>
            <p:nvSpPr>
              <p:cNvPr id="22543" name="円/楕円 83"/>
              <p:cNvSpPr>
                <a:spLocks noChangeArrowheads="1"/>
              </p:cNvSpPr>
              <p:nvPr/>
            </p:nvSpPr>
            <p:spPr bwMode="auto">
              <a:xfrm>
                <a:off x="683568" y="2042486"/>
                <a:ext cx="3456384" cy="522418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44" name="円/楕円 84"/>
              <p:cNvSpPr>
                <a:spLocks noChangeArrowheads="1"/>
              </p:cNvSpPr>
              <p:nvPr/>
            </p:nvSpPr>
            <p:spPr bwMode="auto">
              <a:xfrm>
                <a:off x="683568" y="3212976"/>
                <a:ext cx="3456384" cy="522418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45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467620" y="1988840"/>
                <a:ext cx="525953" cy="3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b="1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</a:rPr>
                  <a:t>EIA</a:t>
                </a:r>
                <a:endParaRPr lang="en-US" altLang="ja-JP" sz="1400" b="1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endParaRPr>
              </a:p>
            </p:txBody>
          </p:sp>
          <p:grpSp>
            <p:nvGrpSpPr>
              <p:cNvPr id="8" name="グループ化 46"/>
              <p:cNvGrpSpPr>
                <a:grpSpLocks/>
              </p:cNvGrpSpPr>
              <p:nvPr/>
            </p:nvGrpSpPr>
            <p:grpSpPr bwMode="auto">
              <a:xfrm>
                <a:off x="1475656" y="1628800"/>
                <a:ext cx="287247" cy="1302559"/>
                <a:chOff x="1289875" y="1829951"/>
                <a:chExt cx="287247" cy="1302559"/>
              </a:xfrm>
            </p:grpSpPr>
            <p:sp>
              <p:nvSpPr>
                <p:cNvPr id="22558" name="円/楕円 98"/>
                <p:cNvSpPr>
                  <a:spLocks noChangeArrowheads="1"/>
                </p:cNvSpPr>
                <p:nvPr/>
              </p:nvSpPr>
              <p:spPr bwMode="auto">
                <a:xfrm rot="3192493">
                  <a:off x="998243" y="2337606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59" name="円/楕円 99"/>
                <p:cNvSpPr>
                  <a:spLocks noChangeArrowheads="1"/>
                </p:cNvSpPr>
                <p:nvPr/>
              </p:nvSpPr>
              <p:spPr bwMode="auto">
                <a:xfrm rot="3192493">
                  <a:off x="926235" y="2409614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60" name="円/楕円 100"/>
                <p:cNvSpPr>
                  <a:spLocks noChangeArrowheads="1"/>
                </p:cNvSpPr>
                <p:nvPr/>
              </p:nvSpPr>
              <p:spPr bwMode="auto">
                <a:xfrm rot="3192493">
                  <a:off x="854227" y="2481622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61" name="円/楕円 101"/>
                <p:cNvSpPr>
                  <a:spLocks noChangeArrowheads="1"/>
                </p:cNvSpPr>
                <p:nvPr/>
              </p:nvSpPr>
              <p:spPr bwMode="auto">
                <a:xfrm rot="3192493">
                  <a:off x="782220" y="2553631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" name="グループ化 47"/>
              <p:cNvGrpSpPr>
                <a:grpSpLocks/>
              </p:cNvGrpSpPr>
              <p:nvPr/>
            </p:nvGrpSpPr>
            <p:grpSpPr bwMode="auto">
              <a:xfrm flipV="1">
                <a:off x="1475656" y="2937300"/>
                <a:ext cx="287247" cy="1302559"/>
                <a:chOff x="1289875" y="1829951"/>
                <a:chExt cx="287247" cy="1302559"/>
              </a:xfrm>
            </p:grpSpPr>
            <p:sp>
              <p:nvSpPr>
                <p:cNvPr id="22554" name="円/楕円 94"/>
                <p:cNvSpPr>
                  <a:spLocks noChangeArrowheads="1"/>
                </p:cNvSpPr>
                <p:nvPr/>
              </p:nvSpPr>
              <p:spPr bwMode="auto">
                <a:xfrm rot="3192493">
                  <a:off x="998243" y="2337606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55" name="円/楕円 95"/>
                <p:cNvSpPr>
                  <a:spLocks noChangeArrowheads="1"/>
                </p:cNvSpPr>
                <p:nvPr/>
              </p:nvSpPr>
              <p:spPr bwMode="auto">
                <a:xfrm rot="3192493">
                  <a:off x="926235" y="2409614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56" name="円/楕円 96"/>
                <p:cNvSpPr>
                  <a:spLocks noChangeArrowheads="1"/>
                </p:cNvSpPr>
                <p:nvPr/>
              </p:nvSpPr>
              <p:spPr bwMode="auto">
                <a:xfrm rot="3192493">
                  <a:off x="854227" y="2481622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  <p:sp>
              <p:nvSpPr>
                <p:cNvPr id="22557" name="円/楕円 97"/>
                <p:cNvSpPr>
                  <a:spLocks noChangeArrowheads="1"/>
                </p:cNvSpPr>
                <p:nvPr/>
              </p:nvSpPr>
              <p:spPr bwMode="auto">
                <a:xfrm rot="3192493">
                  <a:off x="782220" y="2553631"/>
                  <a:ext cx="1086534" cy="71224"/>
                </a:xfrm>
                <a:prstGeom prst="ellipse">
                  <a:avLst/>
                </a:prstGeom>
                <a:solidFill>
                  <a:srgbClr val="92D050">
                    <a:alpha val="50195"/>
                  </a:srgbClr>
                </a:solidFill>
                <a:ln w="12700" cap="rnd" algn="ctr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ja-JP" altLang="en-US"/>
                </a:p>
              </p:txBody>
            </p:sp>
          </p:grpSp>
          <p:sp>
            <p:nvSpPr>
              <p:cNvPr id="22548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1475656" y="1700808"/>
                <a:ext cx="5357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b="1">
                    <a:solidFill>
                      <a:srgbClr val="26A907"/>
                    </a:solidFill>
                    <a:latin typeface="メイリオ" pitchFamily="50" charset="-128"/>
                    <a:ea typeface="メイリオ" pitchFamily="50" charset="-128"/>
                  </a:rPr>
                  <a:t>TID</a:t>
                </a:r>
              </a:p>
            </p:txBody>
          </p:sp>
          <p:sp>
            <p:nvSpPr>
              <p:cNvPr id="22549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467620" y="3573016"/>
                <a:ext cx="525953" cy="3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b="1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</a:rPr>
                  <a:t>EIA</a:t>
                </a:r>
                <a:endParaRPr lang="en-US" altLang="ja-JP" sz="1400" b="1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endParaRPr>
              </a:p>
            </p:txBody>
          </p:sp>
          <p:sp>
            <p:nvSpPr>
              <p:cNvPr id="22550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899592" y="3985319"/>
                <a:ext cx="53572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b="1">
                    <a:solidFill>
                      <a:srgbClr val="26A907"/>
                    </a:solidFill>
                    <a:latin typeface="メイリオ" pitchFamily="50" charset="-128"/>
                    <a:ea typeface="メイリオ" pitchFamily="50" charset="-128"/>
                  </a:rPr>
                  <a:t>TID</a:t>
                </a:r>
              </a:p>
            </p:txBody>
          </p:sp>
          <p:sp>
            <p:nvSpPr>
              <p:cNvPr id="22551" name="月 91"/>
              <p:cNvSpPr>
                <a:spLocks noChangeArrowheads="1"/>
              </p:cNvSpPr>
              <p:nvPr/>
            </p:nvSpPr>
            <p:spPr bwMode="auto">
              <a:xfrm flipH="1">
                <a:off x="1979712" y="1988840"/>
                <a:ext cx="288032" cy="2088232"/>
              </a:xfrm>
              <a:prstGeom prst="moon">
                <a:avLst>
                  <a:gd name="adj" fmla="val 50000"/>
                </a:avLst>
              </a:prstGeom>
              <a:solidFill>
                <a:srgbClr val="FFC000">
                  <a:alpha val="7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ja-JP" altLang="en-US"/>
              </a:p>
            </p:txBody>
          </p:sp>
          <p:sp>
            <p:nvSpPr>
              <p:cNvPr id="22552" name="月 92"/>
              <p:cNvSpPr>
                <a:spLocks noChangeArrowheads="1"/>
              </p:cNvSpPr>
              <p:nvPr/>
            </p:nvSpPr>
            <p:spPr bwMode="auto">
              <a:xfrm flipH="1">
                <a:off x="2411760" y="1772816"/>
                <a:ext cx="288032" cy="2520280"/>
              </a:xfrm>
              <a:prstGeom prst="moon">
                <a:avLst>
                  <a:gd name="adj" fmla="val 50000"/>
                </a:avLst>
              </a:prstGeom>
              <a:solidFill>
                <a:srgbClr val="FFC000">
                  <a:alpha val="70195"/>
                </a:srgbClr>
              </a:solidFill>
              <a:ln w="12700" cap="rnd" algn="ctr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53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1887793" y="2780928"/>
                <a:ext cx="15921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b="1">
                    <a:solidFill>
                      <a:srgbClr val="FF6600"/>
                    </a:solidFill>
                    <a:latin typeface="メイリオ" pitchFamily="50" charset="-128"/>
                    <a:ea typeface="メイリオ" pitchFamily="50" charset="-128"/>
                  </a:rPr>
                  <a:t>Plasma Bubble</a:t>
                </a:r>
              </a:p>
            </p:txBody>
          </p:sp>
        </p:grpSp>
        <p:grpSp>
          <p:nvGrpSpPr>
            <p:cNvPr id="10" name="グループ化 102"/>
            <p:cNvGrpSpPr>
              <a:grpSpLocks/>
            </p:cNvGrpSpPr>
            <p:nvPr/>
          </p:nvGrpSpPr>
          <p:grpSpPr bwMode="auto">
            <a:xfrm>
              <a:off x="5757748" y="2092512"/>
              <a:ext cx="1262524" cy="1624520"/>
              <a:chOff x="5757748" y="2092512"/>
              <a:chExt cx="1262524" cy="1624520"/>
            </a:xfrm>
          </p:grpSpPr>
          <p:cxnSp>
            <p:nvCxnSpPr>
              <p:cNvPr id="22539" name="直線矢印コネクタ 55"/>
              <p:cNvCxnSpPr>
                <a:cxnSpLocks noChangeShapeType="1"/>
              </p:cNvCxnSpPr>
              <p:nvPr/>
            </p:nvCxnSpPr>
            <p:spPr bwMode="auto">
              <a:xfrm rot="10800000" flipV="1">
                <a:off x="5757748" y="2092512"/>
                <a:ext cx="432048" cy="360040"/>
              </a:xfrm>
              <a:prstGeom prst="straightConnector1">
                <a:avLst/>
              </a:prstGeom>
              <a:noFill/>
              <a:ln w="38100" cap="rnd" algn="ctr">
                <a:solidFill>
                  <a:srgbClr val="26A907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2540" name="直線矢印コネクタ 57"/>
              <p:cNvCxnSpPr>
                <a:cxnSpLocks noChangeShapeType="1"/>
              </p:cNvCxnSpPr>
              <p:nvPr/>
            </p:nvCxnSpPr>
            <p:spPr bwMode="auto">
              <a:xfrm rot="10800000">
                <a:off x="5796136" y="3429000"/>
                <a:ext cx="432048" cy="288032"/>
              </a:xfrm>
              <a:prstGeom prst="straightConnector1">
                <a:avLst/>
              </a:prstGeom>
              <a:noFill/>
              <a:ln w="38100" cap="rnd" algn="ctr">
                <a:solidFill>
                  <a:srgbClr val="26A907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2541" name="直線矢印コネクタ 59"/>
              <p:cNvCxnSpPr>
                <a:cxnSpLocks noChangeShapeType="1"/>
              </p:cNvCxnSpPr>
              <p:nvPr/>
            </p:nvCxnSpPr>
            <p:spPr bwMode="auto">
              <a:xfrm flipV="1">
                <a:off x="6588224" y="2348880"/>
                <a:ext cx="432048" cy="216024"/>
              </a:xfrm>
              <a:prstGeom prst="straightConnector1">
                <a:avLst/>
              </a:prstGeom>
              <a:noFill/>
              <a:ln w="38100" cap="rnd" algn="ctr">
                <a:solidFill>
                  <a:srgbClr val="FF66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2542" name="直線矢印コネクタ 61"/>
              <p:cNvCxnSpPr>
                <a:cxnSpLocks noChangeShapeType="1"/>
              </p:cNvCxnSpPr>
              <p:nvPr/>
            </p:nvCxnSpPr>
            <p:spPr bwMode="auto">
              <a:xfrm>
                <a:off x="6588224" y="3356992"/>
                <a:ext cx="432048" cy="216024"/>
              </a:xfrm>
              <a:prstGeom prst="straightConnector1">
                <a:avLst/>
              </a:prstGeom>
              <a:noFill/>
              <a:ln w="38100" cap="rnd" algn="ctr">
                <a:solidFill>
                  <a:srgbClr val="FF6600"/>
                </a:solidFill>
                <a:round/>
                <a:headEnd/>
                <a:tailEnd type="arrow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8544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28" y="892512"/>
            <a:ext cx="6104581" cy="4855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12713"/>
            <a:ext cx="7858125" cy="868362"/>
          </a:xfrm>
        </p:spPr>
        <p:txBody>
          <a:bodyPr>
            <a:normAutofit fontScale="90000"/>
          </a:bodyPr>
          <a:lstStyle/>
          <a:p>
            <a:r>
              <a:rPr lang="en-US" altLang="ja-JP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GPS</a:t>
            </a:r>
            <a:r>
              <a:rPr lang="ja-JP" altLang="en-US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 </a:t>
            </a:r>
            <a:r>
              <a:rPr lang="en-US" altLang="ja-JP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Observation Data</a:t>
            </a:r>
            <a:r>
              <a:rPr lang="ja-JP" altLang="en-US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 （</a:t>
            </a:r>
            <a:r>
              <a:rPr lang="en-US" altLang="ja-JP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RINEX</a:t>
            </a:r>
            <a:r>
              <a:rPr lang="ja-JP" altLang="en-US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 </a:t>
            </a:r>
            <a:r>
              <a:rPr lang="en-US" altLang="ja-JP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ver.2 format</a:t>
            </a:r>
            <a:r>
              <a:rPr lang="ja-JP" altLang="en-US" sz="2600" b="1" dirty="0" smtClean="0">
                <a:solidFill>
                  <a:srgbClr val="C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  <a:sym typeface="Symbol" pitchFamily="18" charset="2"/>
              </a:rPr>
              <a:t>）</a:t>
            </a:r>
            <a:endParaRPr lang="en-US" altLang="ja-JP" sz="2600" b="1" dirty="0" smtClean="0">
              <a:solidFill>
                <a:srgbClr val="C0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  <a:sym typeface="Symbol" pitchFamily="18" charset="2"/>
            </a:endParaRPr>
          </a:p>
        </p:txBody>
      </p:sp>
      <p:sp>
        <p:nvSpPr>
          <p:cNvPr id="7" name="テキスト ボックス 6"/>
          <p:cNvSpPr txBox="1"/>
          <p:nvPr/>
        </p:nvSpPr>
        <p:spPr bwMode="auto">
          <a:xfrm>
            <a:off x="6566120" y="2841145"/>
            <a:ext cx="11610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Header Part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sp>
        <p:nvSpPr>
          <p:cNvPr id="8" name="右中かっこ 7"/>
          <p:cNvSpPr/>
          <p:nvPr/>
        </p:nvSpPr>
        <p:spPr bwMode="auto">
          <a:xfrm>
            <a:off x="6293318" y="3924145"/>
            <a:ext cx="203734" cy="1328288"/>
          </a:xfrm>
          <a:prstGeom prst="rightBrace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6554804" y="4480809"/>
            <a:ext cx="8758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1 epoch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6554805" y="3703498"/>
            <a:ext cx="1986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year, month, day, hour, min, sec, flag, # of PRNs, PRNs</a:t>
            </a:r>
            <a:endParaRPr kumimoji="1" lang="ja-JP" altLang="en-US" sz="1200" b="1" dirty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Ｙ．ＯｚＦｏｎｔＮＰ" pitchFamily="2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>
            <a:off x="4687503" y="3822863"/>
            <a:ext cx="1886758" cy="1651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11"/>
          <p:cNvSpPr txBox="1"/>
          <p:nvPr/>
        </p:nvSpPr>
        <p:spPr bwMode="auto">
          <a:xfrm>
            <a:off x="6632659" y="729917"/>
            <a:ext cx="2511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65113" indent="-265113">
              <a:spcBef>
                <a:spcPct val="30000"/>
              </a:spcBef>
              <a:buSzPct val="50000"/>
            </a:pP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Ｙ．ＯｚＦｏｎｔＮＰ" pitchFamily="2" charset="-128"/>
              </a:rPr>
              <a:t>Filename: ssss</a:t>
            </a:r>
            <a:r>
              <a:rPr lang="en-US" altLang="ja-JP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dddh.yyo</a:t>
            </a: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ssss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marker name</a:t>
            </a: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ddd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day of the year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h: file sequence number</a:t>
            </a:r>
          </a:p>
          <a:p>
            <a:r>
              <a:rPr lang="en-US" altLang="ja-JP" sz="12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yy</a:t>
            </a:r>
            <a:r>
              <a:rPr lang="en-US" altLang="ja-JP" sz="1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: 2-digit year </a:t>
            </a:r>
          </a:p>
        </p:txBody>
      </p:sp>
      <p:sp>
        <p:nvSpPr>
          <p:cNvPr id="13" name="右中かっこ 12"/>
          <p:cNvSpPr/>
          <p:nvPr/>
        </p:nvSpPr>
        <p:spPr bwMode="auto">
          <a:xfrm>
            <a:off x="6255769" y="891023"/>
            <a:ext cx="295756" cy="2846964"/>
          </a:xfrm>
          <a:prstGeom prst="rightBrace">
            <a:avLst>
              <a:gd name="adj1" fmla="val 8333"/>
              <a:gd name="adj2" fmla="val 73295"/>
            </a:avLst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正方形/長方形 36"/>
          <p:cNvSpPr>
            <a:spLocks noChangeArrowheads="1"/>
          </p:cNvSpPr>
          <p:nvPr/>
        </p:nvSpPr>
        <p:spPr bwMode="auto">
          <a:xfrm>
            <a:off x="457200" y="5840323"/>
            <a:ext cx="82184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RINEX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 (Receiver Independent Exchange Format) is a </a:t>
            </a:r>
            <a:r>
              <a:rPr lang="en-US" altLang="ja-JP" i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 facto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standard in exchanging GNSS observation data and potential users of GTEX would be familiar with RINEX.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5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メイリオ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marL="265113" indent="-265113">
          <a:spcBef>
            <a:spcPct val="30000"/>
          </a:spcBef>
          <a:buSzPct val="50000"/>
          <a:buFont typeface="Wingdings" pitchFamily="2" charset="2"/>
          <a:buChar char="¡"/>
          <a:defRPr sz="2000" b="1" dirty="0">
            <a:solidFill>
              <a:srgbClr val="26A907"/>
            </a:solidFill>
            <a:ea typeface="+mj-ea"/>
            <a:cs typeface="Ｙ．ＯｚＦｏｎｔＮＰ" pitchFamily="2" charset="-128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100595</TotalTime>
  <Words>1182</Words>
  <Application>Microsoft Office PowerPoint</Application>
  <PresentationFormat>画面に合わせる (4:3)</PresentationFormat>
  <Paragraphs>145</Paragraphs>
  <Slides>16</Slides>
  <Notes>16</Notes>
  <HiddenSlides>0</HiddenSlides>
  <MMClips>3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16</vt:i4>
      </vt:variant>
    </vt:vector>
  </HeadingPairs>
  <TitlesOfParts>
    <vt:vector size="19" baseType="lpstr">
      <vt:lpstr>デザインの設定</vt:lpstr>
      <vt:lpstr>1_デザインの設定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GPS Observation Data （RINEX ver.2 format）</vt:lpstr>
      <vt:lpstr>GNSS-TEC exchange (GTEX) format (v1.0)</vt:lpstr>
      <vt:lpstr>GNSS-TEC data sharing based on GTEX</vt:lpstr>
      <vt:lpstr>RINEX-to-GTEX Data conversion tool: RNX2GTEX</vt:lpstr>
      <vt:lpstr>PowerPoint プレゼンテーション</vt:lpstr>
      <vt:lpstr>ICAO Asia and Pacific  Ionospheric studies task force (ISTF)</vt:lpstr>
      <vt:lpstr>International Telecommunication Union Radiocommunication Sector (ITU-R)</vt:lpstr>
      <vt:lpstr>PowerPoint プレゼンテーション</vt:lpstr>
    </vt:vector>
  </TitlesOfParts>
  <Company>STE Lab., Nagoya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Ionospheric Observations Using GEONET Data</dc:title>
  <dc:creator>tsugawa</dc:creator>
  <cp:lastModifiedBy>Mamoru ISHII</cp:lastModifiedBy>
  <cp:revision>2980</cp:revision>
  <dcterms:created xsi:type="dcterms:W3CDTF">2004-06-26T17:18:04Z</dcterms:created>
  <dcterms:modified xsi:type="dcterms:W3CDTF">2015-04-11T14:59:31Z</dcterms:modified>
</cp:coreProperties>
</file>