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xls" ContentType="application/vnd.ms-excel"/>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93" r:id="rId3"/>
    <p:sldId id="298" r:id="rId4"/>
    <p:sldId id="301" r:id="rId5"/>
    <p:sldId id="299" r:id="rId6"/>
    <p:sldId id="302" r:id="rId7"/>
    <p:sldId id="300" r:id="rId8"/>
    <p:sldId id="304" r:id="rId9"/>
    <p:sldId id="286" r:id="rId10"/>
    <p:sldId id="294" r:id="rId11"/>
    <p:sldId id="295" r:id="rId12"/>
    <p:sldId id="296" r:id="rId13"/>
    <p:sldId id="303" r:id="rId14"/>
  </p:sldIdLst>
  <p:sldSz cx="9144000" cy="6858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558" autoAdjust="0"/>
  </p:normalViewPr>
  <p:slideViewPr>
    <p:cSldViewPr>
      <p:cViewPr>
        <p:scale>
          <a:sx n="80" d="100"/>
          <a:sy n="80" d="100"/>
        </p:scale>
        <p:origin x="-858" y="204"/>
      </p:cViewPr>
      <p:guideLst>
        <p:guide orient="horz" pos="2160"/>
        <p:guide pos="2880"/>
      </p:guideLst>
    </p:cSldViewPr>
  </p:slideViewPr>
  <p:notesTextViewPr>
    <p:cViewPr>
      <p:scale>
        <a:sx n="1" d="1"/>
        <a:sy n="1" d="1"/>
      </p:scale>
      <p:origin x="0" y="0"/>
    </p:cViewPr>
  </p:notesTextViewPr>
  <p:sorterViewPr>
    <p:cViewPr>
      <p:scale>
        <a:sx n="84" d="100"/>
        <a:sy n="84"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oleObject" Target="../embeddings/oleObject3.bin"/></Relationships>
</file>

<file path=ppt/charts/_rels/chart2.xml.rels><?xml version="1.0" encoding="UTF-8" standalone="yes"?>
<Relationships xmlns="http://schemas.openxmlformats.org/package/2006/relationships"><Relationship Id="rId1" Type="http://schemas.openxmlformats.org/officeDocument/2006/relationships/oleObject" Target="../embeddings/oleObject4.bin"/></Relationships>
</file>

<file path=ppt/charts/_rels/chart3.xml.rels><?xml version="1.0" encoding="UTF-8" standalone="yes"?>
<Relationships xmlns="http://schemas.openxmlformats.org/package/2006/relationships"><Relationship Id="rId1" Type="http://schemas.openxmlformats.org/officeDocument/2006/relationships/oleObject" Target="../embeddings/oleObject5.bin"/></Relationships>
</file>

<file path=ppt/charts/_rels/chart4.xml.rels><?xml version="1.0" encoding="UTF-8" standalone="yes"?>
<Relationships xmlns="http://schemas.openxmlformats.org/package/2006/relationships"><Relationship Id="rId1" Type="http://schemas.openxmlformats.org/officeDocument/2006/relationships/oleObject" Target="../embeddings/oleObject6.bin"/></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b="0" i="0" u="none" strike="noStrike" baseline="0">
                <a:solidFill>
                  <a:srgbClr val="000000"/>
                </a:solidFill>
                <a:latin typeface="ＭＳ Ｐゴシック"/>
                <a:ea typeface="ＭＳ Ｐゴシック"/>
                <a:cs typeface="ＭＳ Ｐゴシック"/>
              </a:defRPr>
            </a:pPr>
            <a:r>
              <a:rPr lang="ja-JP" altLang="en-US"/>
              <a:t>各局フレア予報の適中率</a:t>
            </a:r>
          </a:p>
        </c:rich>
      </c:tx>
      <c:layout>
        <c:manualLayout>
          <c:xMode val="edge"/>
          <c:yMode val="edge"/>
          <c:x val="0.34913249226746285"/>
          <c:y val="0.90163941045830809"/>
        </c:manualLayout>
      </c:layout>
      <c:overlay val="0"/>
      <c:spPr>
        <a:noFill/>
        <a:ln w="25400">
          <a:noFill/>
        </a:ln>
      </c:spPr>
    </c:title>
    <c:autoTitleDeleted val="0"/>
    <c:plotArea>
      <c:layout>
        <c:manualLayout>
          <c:layoutTarget val="inner"/>
          <c:xMode val="edge"/>
          <c:yMode val="edge"/>
          <c:x val="6.2900786328394007E-2"/>
          <c:y val="6.6920566349672334E-2"/>
          <c:w val="0.72263574680577802"/>
          <c:h val="0.76319162463550227"/>
        </c:manualLayout>
      </c:layout>
      <c:barChart>
        <c:barDir val="col"/>
        <c:grouping val="clustered"/>
        <c:varyColors val="0"/>
        <c:ser>
          <c:idx val="5"/>
          <c:order val="5"/>
          <c:tx>
            <c:strRef>
              <c:f>'[フレア予報・地磁気擾乱予報の適中率の変化グラフ.xls]2013年7月から2014年6月フレア適中率・スレットグラフ'!$A$4:$B$4</c:f>
              <c:strCache>
                <c:ptCount val="1"/>
                <c:pt idx="0">
                  <c:v>黒点数（月平均値）</c:v>
                </c:pt>
              </c:strCache>
            </c:strRef>
          </c:tx>
          <c:spPr>
            <a:gradFill rotWithShape="0">
              <a:gsLst>
                <a:gs pos="0">
                  <a:srgbClr val="FBEAC7"/>
                </a:gs>
                <a:gs pos="17999">
                  <a:srgbClr val="FEE7F2"/>
                </a:gs>
                <a:gs pos="36000">
                  <a:srgbClr val="FAC77D"/>
                </a:gs>
                <a:gs pos="61000">
                  <a:srgbClr val="FBA97D"/>
                </a:gs>
                <a:gs pos="82001">
                  <a:srgbClr val="FBD49C"/>
                </a:gs>
                <a:gs pos="100000">
                  <a:srgbClr val="FEE7F2"/>
                </a:gs>
              </a:gsLst>
              <a:lin ang="5400000"/>
            </a:gradFill>
            <a:ln w="12700">
              <a:solidFill>
                <a:srgbClr val="000000"/>
              </a:solidFill>
              <a:prstDash val="solid"/>
            </a:ln>
          </c:spPr>
          <c:invertIfNegative val="0"/>
          <c:val>
            <c:numRef>
              <c:f>'[フレア予報・地磁気擾乱予報の適中率の変化グラフ.xls]2013年7月から2014年6月フレア適中率・スレットグラフ'!$C$4:$N$4</c:f>
              <c:numCache>
                <c:formatCode>0.0_ </c:formatCode>
                <c:ptCount val="12"/>
                <c:pt idx="0">
                  <c:v>57</c:v>
                </c:pt>
                <c:pt idx="1">
                  <c:v>66</c:v>
                </c:pt>
                <c:pt idx="2">
                  <c:v>36.9</c:v>
                </c:pt>
                <c:pt idx="3">
                  <c:v>85.6</c:v>
                </c:pt>
                <c:pt idx="4">
                  <c:v>77.599999999999994</c:v>
                </c:pt>
                <c:pt idx="5">
                  <c:v>90.3</c:v>
                </c:pt>
                <c:pt idx="6">
                  <c:v>82</c:v>
                </c:pt>
                <c:pt idx="7">
                  <c:v>102.8</c:v>
                </c:pt>
                <c:pt idx="8">
                  <c:v>92.2</c:v>
                </c:pt>
                <c:pt idx="9">
                  <c:v>84.7</c:v>
                </c:pt>
                <c:pt idx="10">
                  <c:v>75</c:v>
                </c:pt>
                <c:pt idx="11">
                  <c:v>71</c:v>
                </c:pt>
              </c:numCache>
            </c:numRef>
          </c:val>
        </c:ser>
        <c:dLbls>
          <c:showLegendKey val="0"/>
          <c:showVal val="0"/>
          <c:showCatName val="0"/>
          <c:showSerName val="0"/>
          <c:showPercent val="0"/>
          <c:showBubbleSize val="0"/>
        </c:dLbls>
        <c:gapWidth val="150"/>
        <c:axId val="42123264"/>
        <c:axId val="42125952"/>
      </c:barChart>
      <c:lineChart>
        <c:grouping val="standard"/>
        <c:varyColors val="0"/>
        <c:ser>
          <c:idx val="0"/>
          <c:order val="0"/>
          <c:tx>
            <c:strRef>
              <c:f>'[フレア予報・地磁気擾乱予報の適中率の変化グラフ.xls]2013年7月から2014年6月フレア適中率・スレットグラフ'!$A$9</c:f>
              <c:strCache>
                <c:ptCount val="1"/>
                <c:pt idx="0">
                  <c:v>Tokyo</c:v>
                </c:pt>
              </c:strCache>
            </c:strRef>
          </c:tx>
          <c:spPr>
            <a:ln w="25400">
              <a:solidFill>
                <a:srgbClr val="FF0000"/>
              </a:solidFill>
              <a:prstDash val="solid"/>
            </a:ln>
          </c:spPr>
          <c:marker>
            <c:symbol val="triangle"/>
            <c:size val="7"/>
            <c:spPr>
              <a:solidFill>
                <a:srgbClr val="FF0000"/>
              </a:solidFill>
              <a:ln>
                <a:solidFill>
                  <a:srgbClr val="FF0000"/>
                </a:solidFill>
                <a:prstDash val="solid"/>
              </a:ln>
            </c:spPr>
          </c:marker>
          <c:cat>
            <c:strRef>
              <c:f>'[フレア予報・地磁気擾乱予報の適中率の変化グラフ.xls]2013年7月から2014年6月フレア適中率・スレットグラフ'!$C$8:$N$8</c:f>
              <c:strCache>
                <c:ptCount val="12"/>
                <c:pt idx="0">
                  <c:v>7月</c:v>
                </c:pt>
                <c:pt idx="1">
                  <c:v>8月</c:v>
                </c:pt>
                <c:pt idx="2">
                  <c:v>9月</c:v>
                </c:pt>
                <c:pt idx="3">
                  <c:v>10月</c:v>
                </c:pt>
                <c:pt idx="4">
                  <c:v>11月</c:v>
                </c:pt>
                <c:pt idx="5">
                  <c:v>12月</c:v>
                </c:pt>
                <c:pt idx="6">
                  <c:v>1月</c:v>
                </c:pt>
                <c:pt idx="7">
                  <c:v>2月</c:v>
                </c:pt>
                <c:pt idx="8">
                  <c:v>3月</c:v>
                </c:pt>
                <c:pt idx="9">
                  <c:v>4月</c:v>
                </c:pt>
                <c:pt idx="10">
                  <c:v>5月</c:v>
                </c:pt>
                <c:pt idx="11">
                  <c:v>6月</c:v>
                </c:pt>
              </c:strCache>
            </c:strRef>
          </c:cat>
          <c:val>
            <c:numRef>
              <c:f>'[フレア予報・地磁気擾乱予報の適中率の変化グラフ.xls]2013年7月から2014年6月フレア適中率・スレットグラフ'!$C$9:$N$9</c:f>
              <c:numCache>
                <c:formatCode>0.0%</c:formatCode>
                <c:ptCount val="12"/>
                <c:pt idx="0">
                  <c:v>0.64516129032258063</c:v>
                </c:pt>
                <c:pt idx="1">
                  <c:v>0.61290322580645162</c:v>
                </c:pt>
                <c:pt idx="2">
                  <c:v>0.66700000000000004</c:v>
                </c:pt>
                <c:pt idx="3">
                  <c:v>0.38700000000000001</c:v>
                </c:pt>
                <c:pt idx="4">
                  <c:v>0.53300000000000003</c:v>
                </c:pt>
                <c:pt idx="5">
                  <c:v>0.74199999999999999</c:v>
                </c:pt>
                <c:pt idx="6">
                  <c:v>0.71</c:v>
                </c:pt>
                <c:pt idx="7">
                  <c:v>0.60699999999999998</c:v>
                </c:pt>
                <c:pt idx="8">
                  <c:v>0.71</c:v>
                </c:pt>
                <c:pt idx="9">
                  <c:v>0.8</c:v>
                </c:pt>
                <c:pt idx="10">
                  <c:v>0.64500000000000002</c:v>
                </c:pt>
                <c:pt idx="11">
                  <c:v>0.66700000000000004</c:v>
                </c:pt>
              </c:numCache>
            </c:numRef>
          </c:val>
          <c:smooth val="0"/>
        </c:ser>
        <c:ser>
          <c:idx val="1"/>
          <c:order val="1"/>
          <c:tx>
            <c:strRef>
              <c:f>'[フレア予報・地磁気擾乱予報の適中率の変化グラフ.xls]2013年7月から2014年6月フレア適中率・スレットグラフ'!$A$12</c:f>
              <c:strCache>
                <c:ptCount val="1"/>
                <c:pt idx="0">
                  <c:v>Boulder</c:v>
                </c:pt>
              </c:strCache>
            </c:strRef>
          </c:tx>
          <c:spPr>
            <a:ln w="25400">
              <a:solidFill>
                <a:srgbClr val="666699"/>
              </a:solidFill>
              <a:prstDash val="lgDash"/>
            </a:ln>
          </c:spPr>
          <c:marker>
            <c:symbol val="triangle"/>
            <c:size val="5"/>
            <c:spPr>
              <a:solidFill>
                <a:srgbClr val="666699"/>
              </a:solidFill>
              <a:ln>
                <a:solidFill>
                  <a:srgbClr val="666699"/>
                </a:solidFill>
                <a:prstDash val="solid"/>
              </a:ln>
            </c:spPr>
          </c:marker>
          <c:cat>
            <c:strRef>
              <c:f>'[フレア予報・地磁気擾乱予報の適中率の変化グラフ.xls]2013年7月から2014年6月フレア適中率・スレットグラフ'!$C$8:$N$8</c:f>
              <c:strCache>
                <c:ptCount val="12"/>
                <c:pt idx="0">
                  <c:v>7月</c:v>
                </c:pt>
                <c:pt idx="1">
                  <c:v>8月</c:v>
                </c:pt>
                <c:pt idx="2">
                  <c:v>9月</c:v>
                </c:pt>
                <c:pt idx="3">
                  <c:v>10月</c:v>
                </c:pt>
                <c:pt idx="4">
                  <c:v>11月</c:v>
                </c:pt>
                <c:pt idx="5">
                  <c:v>12月</c:v>
                </c:pt>
                <c:pt idx="6">
                  <c:v>1月</c:v>
                </c:pt>
                <c:pt idx="7">
                  <c:v>2月</c:v>
                </c:pt>
                <c:pt idx="8">
                  <c:v>3月</c:v>
                </c:pt>
                <c:pt idx="9">
                  <c:v>4月</c:v>
                </c:pt>
                <c:pt idx="10">
                  <c:v>5月</c:v>
                </c:pt>
                <c:pt idx="11">
                  <c:v>6月</c:v>
                </c:pt>
              </c:strCache>
            </c:strRef>
          </c:cat>
          <c:val>
            <c:numRef>
              <c:f>'[フレア予報・地磁気擾乱予報の適中率の変化グラフ.xls]2013年7月から2014年6月フレア適中率・スレットグラフ'!$C$12:$N$12</c:f>
              <c:numCache>
                <c:formatCode>0.0%</c:formatCode>
                <c:ptCount val="12"/>
                <c:pt idx="0">
                  <c:v>0.67741935483870963</c:v>
                </c:pt>
                <c:pt idx="1">
                  <c:v>0.61290322580645162</c:v>
                </c:pt>
                <c:pt idx="2">
                  <c:v>0.66700000000000004</c:v>
                </c:pt>
                <c:pt idx="3">
                  <c:v>0.54800000000000004</c:v>
                </c:pt>
                <c:pt idx="4">
                  <c:v>0.5</c:v>
                </c:pt>
                <c:pt idx="5">
                  <c:v>0.77400000000000002</c:v>
                </c:pt>
                <c:pt idx="6">
                  <c:v>0.51600000000000001</c:v>
                </c:pt>
                <c:pt idx="7">
                  <c:v>0.53600000000000003</c:v>
                </c:pt>
                <c:pt idx="8">
                  <c:v>0.64500000000000002</c:v>
                </c:pt>
                <c:pt idx="9">
                  <c:v>0.7</c:v>
                </c:pt>
                <c:pt idx="10">
                  <c:v>0.74199999999999999</c:v>
                </c:pt>
                <c:pt idx="11">
                  <c:v>0.433</c:v>
                </c:pt>
              </c:numCache>
            </c:numRef>
          </c:val>
          <c:smooth val="0"/>
        </c:ser>
        <c:ser>
          <c:idx val="4"/>
          <c:order val="2"/>
          <c:tx>
            <c:strRef>
              <c:f>'[フレア予報・地磁気擾乱予報の適中率の変化グラフ.xls]2013年7月から2014年6月フレア適中率・スレットグラフ'!$A$13</c:f>
              <c:strCache>
                <c:ptCount val="1"/>
                <c:pt idx="0">
                  <c:v>Sydney</c:v>
                </c:pt>
              </c:strCache>
            </c:strRef>
          </c:tx>
          <c:spPr>
            <a:ln w="25400">
              <a:solidFill>
                <a:srgbClr val="00B0F0"/>
              </a:solidFill>
              <a:prstDash val="lgDash"/>
            </a:ln>
          </c:spPr>
          <c:marker>
            <c:symbol val="triangle"/>
            <c:size val="5"/>
            <c:spPr>
              <a:solidFill>
                <a:srgbClr val="00B0F0"/>
              </a:solidFill>
              <a:ln>
                <a:solidFill>
                  <a:srgbClr val="00B0F0"/>
                </a:solidFill>
                <a:prstDash val="solid"/>
              </a:ln>
            </c:spPr>
          </c:marker>
          <c:val>
            <c:numRef>
              <c:f>'[フレア予報・地磁気擾乱予報の適中率の変化グラフ.xls]2013年7月から2014年6月フレア適中率・スレットグラフ'!$C$13:$N$13</c:f>
              <c:numCache>
                <c:formatCode>0.0%</c:formatCode>
                <c:ptCount val="12"/>
                <c:pt idx="0">
                  <c:v>0.70967741935483875</c:v>
                </c:pt>
                <c:pt idx="1">
                  <c:v>0.5161290322580645</c:v>
                </c:pt>
                <c:pt idx="2">
                  <c:v>0.73299999999999998</c:v>
                </c:pt>
                <c:pt idx="3">
                  <c:v>0.41899999999999998</c:v>
                </c:pt>
                <c:pt idx="4">
                  <c:v>0.33300000000000002</c:v>
                </c:pt>
                <c:pt idx="5">
                  <c:v>0.80600000000000005</c:v>
                </c:pt>
                <c:pt idx="6">
                  <c:v>0.433</c:v>
                </c:pt>
                <c:pt idx="7">
                  <c:v>0.46400000000000002</c:v>
                </c:pt>
                <c:pt idx="8">
                  <c:v>0.54800000000000004</c:v>
                </c:pt>
                <c:pt idx="9">
                  <c:v>0.73299999999999998</c:v>
                </c:pt>
                <c:pt idx="10">
                  <c:v>0.71</c:v>
                </c:pt>
                <c:pt idx="11">
                  <c:v>0.56699999999999995</c:v>
                </c:pt>
              </c:numCache>
            </c:numRef>
          </c:val>
          <c:smooth val="0"/>
        </c:ser>
        <c:ser>
          <c:idx val="2"/>
          <c:order val="3"/>
          <c:tx>
            <c:strRef>
              <c:f>'[フレア予報・地磁気擾乱予報の適中率の変化グラフ.xls]2013年7月から2014年6月フレア適中率・スレットグラフ'!$A$10</c:f>
              <c:strCache>
                <c:ptCount val="1"/>
                <c:pt idx="0">
                  <c:v>Brussels</c:v>
                </c:pt>
              </c:strCache>
            </c:strRef>
          </c:tx>
          <c:spPr>
            <a:ln w="25400">
              <a:solidFill>
                <a:srgbClr val="339966"/>
              </a:solidFill>
              <a:prstDash val="lgDash"/>
            </a:ln>
          </c:spPr>
          <c:marker>
            <c:symbol val="triangle"/>
            <c:size val="5"/>
            <c:spPr>
              <a:solidFill>
                <a:srgbClr val="339966"/>
              </a:solidFill>
              <a:ln>
                <a:solidFill>
                  <a:srgbClr val="339966"/>
                </a:solidFill>
                <a:prstDash val="solid"/>
              </a:ln>
            </c:spPr>
          </c:marker>
          <c:cat>
            <c:strRef>
              <c:f>'[フレア予報・地磁気擾乱予報の適中率の変化グラフ.xls]2013年7月から2014年6月フレア適中率・スレットグラフ'!$C$8:$N$8</c:f>
              <c:strCache>
                <c:ptCount val="12"/>
                <c:pt idx="0">
                  <c:v>7月</c:v>
                </c:pt>
                <c:pt idx="1">
                  <c:v>8月</c:v>
                </c:pt>
                <c:pt idx="2">
                  <c:v>9月</c:v>
                </c:pt>
                <c:pt idx="3">
                  <c:v>10月</c:v>
                </c:pt>
                <c:pt idx="4">
                  <c:v>11月</c:v>
                </c:pt>
                <c:pt idx="5">
                  <c:v>12月</c:v>
                </c:pt>
                <c:pt idx="6">
                  <c:v>1月</c:v>
                </c:pt>
                <c:pt idx="7">
                  <c:v>2月</c:v>
                </c:pt>
                <c:pt idx="8">
                  <c:v>3月</c:v>
                </c:pt>
                <c:pt idx="9">
                  <c:v>4月</c:v>
                </c:pt>
                <c:pt idx="10">
                  <c:v>5月</c:v>
                </c:pt>
                <c:pt idx="11">
                  <c:v>6月</c:v>
                </c:pt>
              </c:strCache>
            </c:strRef>
          </c:cat>
          <c:val>
            <c:numRef>
              <c:f>'[フレア予報・地磁気擾乱予報の適中率の変化グラフ.xls]2013年7月から2014年6月フレア適中率・スレットグラフ'!$C$10:$N$10</c:f>
              <c:numCache>
                <c:formatCode>0.0%</c:formatCode>
                <c:ptCount val="12"/>
                <c:pt idx="0">
                  <c:v>0.61290322580645162</c:v>
                </c:pt>
                <c:pt idx="1">
                  <c:v>0.70967741935483875</c:v>
                </c:pt>
                <c:pt idx="2">
                  <c:v>0.8</c:v>
                </c:pt>
                <c:pt idx="3">
                  <c:v>0.45200000000000001</c:v>
                </c:pt>
                <c:pt idx="4">
                  <c:v>0.4</c:v>
                </c:pt>
                <c:pt idx="5">
                  <c:v>0.74199999999999999</c:v>
                </c:pt>
                <c:pt idx="6">
                  <c:v>0.77400000000000002</c:v>
                </c:pt>
                <c:pt idx="7">
                  <c:v>0.42899999999999999</c:v>
                </c:pt>
                <c:pt idx="8">
                  <c:v>0.67700000000000005</c:v>
                </c:pt>
                <c:pt idx="9">
                  <c:v>0.6</c:v>
                </c:pt>
                <c:pt idx="10">
                  <c:v>0.71</c:v>
                </c:pt>
                <c:pt idx="11">
                  <c:v>0.63300000000000001</c:v>
                </c:pt>
              </c:numCache>
            </c:numRef>
          </c:val>
          <c:smooth val="0"/>
        </c:ser>
        <c:ser>
          <c:idx val="3"/>
          <c:order val="4"/>
          <c:tx>
            <c:strRef>
              <c:f>'[フレア予報・地磁気擾乱予報の適中率の変化グラフ.xls]2013年7月から2014年6月フレア適中率・スレットグラフ'!$A$11</c:f>
              <c:strCache>
                <c:ptCount val="1"/>
                <c:pt idx="0">
                  <c:v>Beijing</c:v>
                </c:pt>
              </c:strCache>
            </c:strRef>
          </c:tx>
          <c:spPr>
            <a:ln w="25400">
              <a:solidFill>
                <a:srgbClr val="0000FF"/>
              </a:solidFill>
              <a:prstDash val="lgDash"/>
            </a:ln>
          </c:spPr>
          <c:marker>
            <c:symbol val="triangle"/>
            <c:size val="5"/>
            <c:spPr>
              <a:solidFill>
                <a:srgbClr val="0000FF"/>
              </a:solidFill>
              <a:ln>
                <a:solidFill>
                  <a:srgbClr val="0000FF"/>
                </a:solidFill>
                <a:prstDash val="solid"/>
              </a:ln>
            </c:spPr>
          </c:marker>
          <c:cat>
            <c:strRef>
              <c:f>'[フレア予報・地磁気擾乱予報の適中率の変化グラフ.xls]2013年7月から2014年6月フレア適中率・スレットグラフ'!$C$8:$N$8</c:f>
              <c:strCache>
                <c:ptCount val="12"/>
                <c:pt idx="0">
                  <c:v>7月</c:v>
                </c:pt>
                <c:pt idx="1">
                  <c:v>8月</c:v>
                </c:pt>
                <c:pt idx="2">
                  <c:v>9月</c:v>
                </c:pt>
                <c:pt idx="3">
                  <c:v>10月</c:v>
                </c:pt>
                <c:pt idx="4">
                  <c:v>11月</c:v>
                </c:pt>
                <c:pt idx="5">
                  <c:v>12月</c:v>
                </c:pt>
                <c:pt idx="6">
                  <c:v>1月</c:v>
                </c:pt>
                <c:pt idx="7">
                  <c:v>2月</c:v>
                </c:pt>
                <c:pt idx="8">
                  <c:v>3月</c:v>
                </c:pt>
                <c:pt idx="9">
                  <c:v>4月</c:v>
                </c:pt>
                <c:pt idx="10">
                  <c:v>5月</c:v>
                </c:pt>
                <c:pt idx="11">
                  <c:v>6月</c:v>
                </c:pt>
              </c:strCache>
            </c:strRef>
          </c:cat>
          <c:val>
            <c:numRef>
              <c:f>'[フレア予報・地磁気擾乱予報の適中率の変化グラフ.xls]2013年7月から2014年6月フレア適中率・スレットグラフ'!$C$11:$N$11</c:f>
              <c:numCache>
                <c:formatCode>0.0%</c:formatCode>
                <c:ptCount val="12"/>
                <c:pt idx="0">
                  <c:v>0.72727272727272729</c:v>
                </c:pt>
                <c:pt idx="1">
                  <c:v>0.7</c:v>
                </c:pt>
                <c:pt idx="2">
                  <c:v>0.68400000000000005</c:v>
                </c:pt>
                <c:pt idx="3">
                  <c:v>0.45500000000000002</c:v>
                </c:pt>
                <c:pt idx="4">
                  <c:v>0.52600000000000002</c:v>
                </c:pt>
                <c:pt idx="5">
                  <c:v>0.7</c:v>
                </c:pt>
                <c:pt idx="6">
                  <c:v>0.61899999999999999</c:v>
                </c:pt>
                <c:pt idx="7">
                  <c:v>0.73699999999999999</c:v>
                </c:pt>
                <c:pt idx="8">
                  <c:v>0.57099999999999995</c:v>
                </c:pt>
                <c:pt idx="9">
                  <c:v>0.58799999999999997</c:v>
                </c:pt>
                <c:pt idx="10">
                  <c:v>0.63600000000000001</c:v>
                </c:pt>
                <c:pt idx="11">
                  <c:v>0.45</c:v>
                </c:pt>
              </c:numCache>
            </c:numRef>
          </c:val>
          <c:smooth val="0"/>
        </c:ser>
        <c:dLbls>
          <c:showLegendKey val="0"/>
          <c:showVal val="0"/>
          <c:showCatName val="0"/>
          <c:showSerName val="0"/>
          <c:showPercent val="0"/>
          <c:showBubbleSize val="0"/>
        </c:dLbls>
        <c:marker val="1"/>
        <c:smooth val="0"/>
        <c:axId val="42089472"/>
        <c:axId val="42095360"/>
      </c:lineChart>
      <c:catAx>
        <c:axId val="42089472"/>
        <c:scaling>
          <c:orientation val="minMax"/>
        </c:scaling>
        <c:delete val="0"/>
        <c:axPos val="b"/>
        <c:numFmt formatCode="0\ &quot;月&quot;" sourceLinked="0"/>
        <c:majorTickMark val="in"/>
        <c:minorTickMark val="none"/>
        <c:tickLblPos val="nextTo"/>
        <c:spPr>
          <a:ln w="3175">
            <a:solidFill>
              <a:srgbClr val="000000"/>
            </a:solidFill>
            <a:prstDash val="solid"/>
          </a:ln>
        </c:spPr>
        <c:txPr>
          <a:bodyPr rot="0" vert="horz"/>
          <a:lstStyle/>
          <a:p>
            <a:pPr>
              <a:defRPr sz="800" b="0" i="0" u="none" strike="noStrike" baseline="0">
                <a:solidFill>
                  <a:srgbClr val="000000"/>
                </a:solidFill>
                <a:latin typeface="ＭＳ Ｐゴシック"/>
                <a:ea typeface="ＭＳ Ｐゴシック"/>
                <a:cs typeface="ＭＳ Ｐゴシック"/>
              </a:defRPr>
            </a:pPr>
            <a:endParaRPr lang="ja-JP"/>
          </a:p>
        </c:txPr>
        <c:crossAx val="42095360"/>
        <c:crosses val="autoZero"/>
        <c:auto val="1"/>
        <c:lblAlgn val="ctr"/>
        <c:lblOffset val="100"/>
        <c:tickLblSkip val="1"/>
        <c:tickMarkSkip val="1"/>
        <c:noMultiLvlLbl val="0"/>
      </c:catAx>
      <c:valAx>
        <c:axId val="42095360"/>
        <c:scaling>
          <c:orientation val="minMax"/>
          <c:max val="1"/>
          <c:min val="0"/>
        </c:scaling>
        <c:delete val="0"/>
        <c:axPos val="l"/>
        <c:majorGridlines>
          <c:spPr>
            <a:ln w="3175">
              <a:solidFill>
                <a:srgbClr val="C0C0C0"/>
              </a:solidFill>
              <a:prstDash val="sysDash"/>
            </a:ln>
          </c:spPr>
        </c:majorGridlines>
        <c:title>
          <c:tx>
            <c:rich>
              <a:bodyPr rot="0" vert="horz"/>
              <a:lstStyle/>
              <a:p>
                <a:pPr>
                  <a:defRPr/>
                </a:pPr>
                <a:r>
                  <a:rPr lang="ja-JP" altLang="en-US"/>
                  <a:t>適中率</a:t>
                </a:r>
              </a:p>
            </c:rich>
          </c:tx>
          <c:layout>
            <c:manualLayout>
              <c:xMode val="edge"/>
              <c:yMode val="edge"/>
              <c:x val="7.202984385316147E-3"/>
              <c:y val="0.85887247821832913"/>
            </c:manualLayout>
          </c:layout>
          <c:overlay val="0"/>
          <c:spPr>
            <a:noFill/>
            <a:ln w="25400">
              <a:noFill/>
            </a:ln>
          </c:spPr>
        </c:title>
        <c:numFmt formatCode="0.0%" sourceLinked="0"/>
        <c:majorTickMark val="in"/>
        <c:minorTickMark val="none"/>
        <c:tickLblPos val="nextTo"/>
        <c:spPr>
          <a:ln w="3175">
            <a:solidFill>
              <a:srgbClr val="000000"/>
            </a:solidFill>
            <a:prstDash val="solid"/>
          </a:ln>
        </c:spPr>
        <c:txPr>
          <a:bodyPr rot="0" vert="horz"/>
          <a:lstStyle/>
          <a:p>
            <a:pPr>
              <a:defRPr sz="800" b="0" i="0" u="none" strike="noStrike" baseline="0">
                <a:solidFill>
                  <a:srgbClr val="000000"/>
                </a:solidFill>
                <a:latin typeface="ＭＳ Ｐゴシック"/>
                <a:ea typeface="ＭＳ Ｐゴシック"/>
                <a:cs typeface="ＭＳ Ｐゴシック"/>
              </a:defRPr>
            </a:pPr>
            <a:endParaRPr lang="ja-JP"/>
          </a:p>
        </c:txPr>
        <c:crossAx val="42089472"/>
        <c:crosses val="autoZero"/>
        <c:crossBetween val="between"/>
      </c:valAx>
      <c:catAx>
        <c:axId val="42123264"/>
        <c:scaling>
          <c:orientation val="minMax"/>
        </c:scaling>
        <c:delete val="1"/>
        <c:axPos val="b"/>
        <c:majorTickMark val="out"/>
        <c:minorTickMark val="none"/>
        <c:tickLblPos val="nextTo"/>
        <c:crossAx val="42125952"/>
        <c:crosses val="autoZero"/>
        <c:auto val="1"/>
        <c:lblAlgn val="ctr"/>
        <c:lblOffset val="100"/>
        <c:noMultiLvlLbl val="0"/>
      </c:catAx>
      <c:valAx>
        <c:axId val="42125952"/>
        <c:scaling>
          <c:orientation val="minMax"/>
        </c:scaling>
        <c:delete val="0"/>
        <c:axPos val="r"/>
        <c:title>
          <c:tx>
            <c:rich>
              <a:bodyPr rot="0" vert="horz"/>
              <a:lstStyle/>
              <a:p>
                <a:pPr>
                  <a:defRPr/>
                </a:pPr>
                <a:r>
                  <a:rPr lang="ja-JP" altLang="en-US"/>
                  <a:t>黒点数</a:t>
                </a:r>
              </a:p>
            </c:rich>
          </c:tx>
          <c:layout>
            <c:manualLayout>
              <c:xMode val="edge"/>
              <c:yMode val="edge"/>
              <c:x val="0.79339961686945271"/>
              <c:y val="0.85085123235335225"/>
            </c:manualLayout>
          </c:layout>
          <c:overlay val="0"/>
          <c:spPr>
            <a:noFill/>
            <a:ln w="25400">
              <a:noFill/>
            </a:ln>
          </c:spPr>
        </c:title>
        <c:numFmt formatCode="0.0_ " sourceLinked="1"/>
        <c:majorTickMark val="out"/>
        <c:minorTickMark val="none"/>
        <c:tickLblPos val="nextTo"/>
        <c:crossAx val="42123264"/>
        <c:crosses val="max"/>
        <c:crossBetween val="between"/>
      </c:valAx>
      <c:spPr>
        <a:noFill/>
        <a:ln w="12700">
          <a:solidFill>
            <a:srgbClr val="808080"/>
          </a:solidFill>
          <a:prstDash val="solid"/>
        </a:ln>
      </c:spPr>
    </c:plotArea>
    <c:legend>
      <c:legendPos val="r"/>
      <c:layout>
        <c:manualLayout>
          <c:xMode val="edge"/>
          <c:yMode val="edge"/>
          <c:x val="0.82994936041916689"/>
          <c:y val="0.11834319526627218"/>
          <c:w val="0.16243642407152636"/>
          <c:h val="0.53254437869822491"/>
        </c:manualLayout>
      </c:layout>
      <c:overlay val="0"/>
      <c:spPr>
        <a:solidFill>
          <a:srgbClr val="FFFFFF"/>
        </a:solidFill>
        <a:ln w="25400">
          <a:noFill/>
        </a:ln>
      </c:spPr>
      <c:txPr>
        <a:bodyPr/>
        <a:lstStyle/>
        <a:p>
          <a:pPr>
            <a:defRPr sz="735" b="0" i="0" u="none" strike="noStrike" baseline="0">
              <a:solidFill>
                <a:srgbClr val="000000"/>
              </a:solidFill>
              <a:latin typeface="ＭＳ Ｐゴシック"/>
              <a:ea typeface="ＭＳ Ｐゴシック"/>
              <a:cs typeface="ＭＳ Ｐゴシック"/>
            </a:defRPr>
          </a:pPr>
          <a:endParaRPr lang="ja-JP"/>
        </a:p>
      </c:txPr>
    </c:legend>
    <c:plotVisOnly val="1"/>
    <c:dispBlanksAs val="gap"/>
    <c:showDLblsOverMax val="0"/>
  </c:chart>
  <c:spPr>
    <a:solidFill>
      <a:srgbClr val="FFFFFF"/>
    </a:solidFill>
    <a:ln w="9525">
      <a:noFill/>
    </a:ln>
  </c:spPr>
  <c:txPr>
    <a:bodyPr/>
    <a:lstStyle/>
    <a:p>
      <a:pPr>
        <a:defRPr sz="800" b="0" i="0" u="none" strike="noStrike" baseline="0">
          <a:solidFill>
            <a:srgbClr val="000000"/>
          </a:solidFill>
          <a:latin typeface="ＭＳ Ｐゴシック"/>
          <a:ea typeface="ＭＳ Ｐゴシック"/>
          <a:cs typeface="ＭＳ Ｐゴシック"/>
        </a:defRPr>
      </a:pPr>
      <a:endParaRPr lang="ja-JP"/>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b="0" i="0" u="none" strike="noStrike" baseline="0">
                <a:solidFill>
                  <a:srgbClr val="000000"/>
                </a:solidFill>
                <a:latin typeface="ＭＳ Ｐゴシック"/>
                <a:ea typeface="ＭＳ Ｐゴシック"/>
                <a:cs typeface="ＭＳ Ｐゴシック"/>
              </a:defRPr>
            </a:pPr>
            <a:r>
              <a:rPr lang="ja-JP" altLang="en-US"/>
              <a:t>各局フレア予報のスレットスコア</a:t>
            </a:r>
          </a:p>
        </c:rich>
      </c:tx>
      <c:layout>
        <c:manualLayout>
          <c:xMode val="edge"/>
          <c:yMode val="edge"/>
          <c:x val="0.33606247174493525"/>
          <c:y val="0.91007793750551824"/>
        </c:manualLayout>
      </c:layout>
      <c:overlay val="0"/>
      <c:spPr>
        <a:noFill/>
        <a:ln w="25400">
          <a:noFill/>
        </a:ln>
      </c:spPr>
    </c:title>
    <c:autoTitleDeleted val="0"/>
    <c:plotArea>
      <c:layout>
        <c:manualLayout>
          <c:layoutTarget val="inner"/>
          <c:xMode val="edge"/>
          <c:yMode val="edge"/>
          <c:x val="5.2762720012945186E-2"/>
          <c:y val="7.2559323127154629E-2"/>
          <c:w val="0.72395584461731544"/>
          <c:h val="0.7659924669571615"/>
        </c:manualLayout>
      </c:layout>
      <c:barChart>
        <c:barDir val="col"/>
        <c:grouping val="clustered"/>
        <c:varyColors val="0"/>
        <c:ser>
          <c:idx val="5"/>
          <c:order val="5"/>
          <c:tx>
            <c:strRef>
              <c:f>'[フレア予報・地磁気擾乱予報の適中率の変化グラフ.xls]2013年7月から2014年6月フレア適中率・スレットグラフ'!$A$4:$B$4</c:f>
              <c:strCache>
                <c:ptCount val="1"/>
                <c:pt idx="0">
                  <c:v>黒点数（月平均値）</c:v>
                </c:pt>
              </c:strCache>
            </c:strRef>
          </c:tx>
          <c:spPr>
            <a:gradFill>
              <a:gsLst>
                <a:gs pos="0">
                  <a:srgbClr val="FBEAC7"/>
                </a:gs>
                <a:gs pos="17999">
                  <a:srgbClr val="FEE7F2"/>
                </a:gs>
                <a:gs pos="36000">
                  <a:srgbClr val="FAC77D"/>
                </a:gs>
                <a:gs pos="61000">
                  <a:srgbClr val="FBA97D"/>
                </a:gs>
                <a:gs pos="82001">
                  <a:srgbClr val="FBD49C"/>
                </a:gs>
                <a:gs pos="100000">
                  <a:srgbClr val="FEE7F2"/>
                </a:gs>
              </a:gsLst>
              <a:lin ang="5400000" scaled="0"/>
            </a:gradFill>
            <a:ln>
              <a:solidFill>
                <a:srgbClr val="000000"/>
              </a:solidFill>
            </a:ln>
          </c:spPr>
          <c:invertIfNegative val="0"/>
          <c:val>
            <c:numRef>
              <c:f>'[フレア予報・地磁気擾乱予報の適中率の変化グラフ.xls]2013年7月から2014年6月フレア適中率・スレットグラフ'!$C$4:$N$4</c:f>
              <c:numCache>
                <c:formatCode>0.0_ </c:formatCode>
                <c:ptCount val="12"/>
                <c:pt idx="0">
                  <c:v>57</c:v>
                </c:pt>
                <c:pt idx="1">
                  <c:v>66</c:v>
                </c:pt>
                <c:pt idx="2">
                  <c:v>36.9</c:v>
                </c:pt>
                <c:pt idx="3">
                  <c:v>85.6</c:v>
                </c:pt>
                <c:pt idx="4">
                  <c:v>77.599999999999994</c:v>
                </c:pt>
                <c:pt idx="5">
                  <c:v>90.3</c:v>
                </c:pt>
                <c:pt idx="6">
                  <c:v>82</c:v>
                </c:pt>
                <c:pt idx="7">
                  <c:v>102.8</c:v>
                </c:pt>
                <c:pt idx="8">
                  <c:v>92.2</c:v>
                </c:pt>
                <c:pt idx="9">
                  <c:v>84.7</c:v>
                </c:pt>
                <c:pt idx="10">
                  <c:v>75</c:v>
                </c:pt>
                <c:pt idx="11">
                  <c:v>71</c:v>
                </c:pt>
              </c:numCache>
            </c:numRef>
          </c:val>
        </c:ser>
        <c:dLbls>
          <c:showLegendKey val="0"/>
          <c:showVal val="0"/>
          <c:showCatName val="0"/>
          <c:showSerName val="0"/>
          <c:showPercent val="0"/>
          <c:showBubbleSize val="0"/>
        </c:dLbls>
        <c:gapWidth val="150"/>
        <c:axId val="44964864"/>
        <c:axId val="44967040"/>
      </c:barChart>
      <c:lineChart>
        <c:grouping val="standard"/>
        <c:varyColors val="0"/>
        <c:ser>
          <c:idx val="0"/>
          <c:order val="0"/>
          <c:tx>
            <c:strRef>
              <c:f>'[フレア予報・地磁気擾乱予報の適中率の変化グラフ.xls]2013年7月から2014年6月フレア適中率・スレットグラフ'!$A$38</c:f>
              <c:strCache>
                <c:ptCount val="1"/>
                <c:pt idx="0">
                  <c:v>Tokyo</c:v>
                </c:pt>
              </c:strCache>
            </c:strRef>
          </c:tx>
          <c:spPr>
            <a:ln w="25400">
              <a:solidFill>
                <a:srgbClr val="FF0000"/>
              </a:solidFill>
              <a:prstDash val="solid"/>
            </a:ln>
          </c:spPr>
          <c:marker>
            <c:symbol val="triangle"/>
            <c:size val="7"/>
            <c:spPr>
              <a:solidFill>
                <a:srgbClr val="FF0000"/>
              </a:solidFill>
              <a:ln>
                <a:solidFill>
                  <a:srgbClr val="FF0000"/>
                </a:solidFill>
                <a:prstDash val="solid"/>
              </a:ln>
            </c:spPr>
          </c:marker>
          <c:cat>
            <c:strRef>
              <c:f>'[フレア予報・地磁気擾乱予報の適中率の変化グラフ.xls]2013年7月から2014年6月フレア適中率・スレットグラフ'!$C$37:$N$37</c:f>
              <c:strCache>
                <c:ptCount val="12"/>
                <c:pt idx="0">
                  <c:v>7月</c:v>
                </c:pt>
                <c:pt idx="1">
                  <c:v>8月</c:v>
                </c:pt>
                <c:pt idx="2">
                  <c:v>9月</c:v>
                </c:pt>
                <c:pt idx="3">
                  <c:v>10月</c:v>
                </c:pt>
                <c:pt idx="4">
                  <c:v>11月</c:v>
                </c:pt>
                <c:pt idx="5">
                  <c:v>12月</c:v>
                </c:pt>
                <c:pt idx="6">
                  <c:v>1月</c:v>
                </c:pt>
                <c:pt idx="7">
                  <c:v>2月</c:v>
                </c:pt>
                <c:pt idx="8">
                  <c:v>3月</c:v>
                </c:pt>
                <c:pt idx="9">
                  <c:v>4月</c:v>
                </c:pt>
                <c:pt idx="10">
                  <c:v>5月</c:v>
                </c:pt>
                <c:pt idx="11">
                  <c:v>6月</c:v>
                </c:pt>
              </c:strCache>
            </c:strRef>
          </c:cat>
          <c:val>
            <c:numRef>
              <c:f>'[フレア予報・地磁気擾乱予報の適中率の変化グラフ.xls]2013年7月から2014年6月フレア適中率・スレットグラフ'!$C$38:$N$38</c:f>
              <c:numCache>
                <c:formatCode>0.0%</c:formatCode>
                <c:ptCount val="12"/>
                <c:pt idx="0">
                  <c:v>0.6333333333333333</c:v>
                </c:pt>
                <c:pt idx="1">
                  <c:v>0.47826086956521741</c:v>
                </c:pt>
                <c:pt idx="2">
                  <c:v>0.47399999999999998</c:v>
                </c:pt>
                <c:pt idx="3">
                  <c:v>0.36699999999999999</c:v>
                </c:pt>
                <c:pt idx="4">
                  <c:v>0.53300000000000003</c:v>
                </c:pt>
                <c:pt idx="5">
                  <c:v>0.74199999999999999</c:v>
                </c:pt>
                <c:pt idx="6">
                  <c:v>0.71</c:v>
                </c:pt>
                <c:pt idx="7">
                  <c:v>0.60699999999999998</c:v>
                </c:pt>
                <c:pt idx="8">
                  <c:v>0.71</c:v>
                </c:pt>
                <c:pt idx="9">
                  <c:v>0.8</c:v>
                </c:pt>
                <c:pt idx="10">
                  <c:v>0.64500000000000002</c:v>
                </c:pt>
                <c:pt idx="11">
                  <c:v>0.66700000000000004</c:v>
                </c:pt>
              </c:numCache>
            </c:numRef>
          </c:val>
          <c:smooth val="0"/>
        </c:ser>
        <c:ser>
          <c:idx val="4"/>
          <c:order val="1"/>
          <c:tx>
            <c:strRef>
              <c:f>'[フレア予報・地磁気擾乱予報の適中率の変化グラフ.xls]2013年7月から2014年6月フレア適中率・スレットグラフ'!$A$42</c:f>
              <c:strCache>
                <c:ptCount val="1"/>
                <c:pt idx="0">
                  <c:v>Sydney</c:v>
                </c:pt>
              </c:strCache>
            </c:strRef>
          </c:tx>
          <c:spPr>
            <a:ln w="25400">
              <a:solidFill>
                <a:srgbClr val="00FFFF"/>
              </a:solidFill>
              <a:prstDash val="lgDash"/>
            </a:ln>
          </c:spPr>
          <c:marker>
            <c:symbol val="triangle"/>
            <c:size val="5"/>
            <c:spPr>
              <a:ln>
                <a:solidFill>
                  <a:srgbClr val="00FFFF"/>
                </a:solidFill>
                <a:prstDash val="solid"/>
              </a:ln>
            </c:spPr>
          </c:marker>
          <c:val>
            <c:numRef>
              <c:f>'[フレア予報・地磁気擾乱予報の適中率の変化グラフ.xls]2013年7月から2014年6月フレア適中率・スレットグラフ'!$C$42:$N$42</c:f>
              <c:numCache>
                <c:formatCode>0.0%</c:formatCode>
                <c:ptCount val="12"/>
                <c:pt idx="0">
                  <c:v>0.70967741935483875</c:v>
                </c:pt>
                <c:pt idx="1">
                  <c:v>0.44444444444444442</c:v>
                </c:pt>
                <c:pt idx="2">
                  <c:v>0.42899999999999999</c:v>
                </c:pt>
                <c:pt idx="3">
                  <c:v>0.379</c:v>
                </c:pt>
                <c:pt idx="4">
                  <c:v>0.33300000000000002</c:v>
                </c:pt>
                <c:pt idx="5">
                  <c:v>0.80600000000000005</c:v>
                </c:pt>
                <c:pt idx="6">
                  <c:v>0.433</c:v>
                </c:pt>
                <c:pt idx="7">
                  <c:v>0.46400000000000002</c:v>
                </c:pt>
                <c:pt idx="8">
                  <c:v>0.54800000000000004</c:v>
                </c:pt>
                <c:pt idx="9">
                  <c:v>0.73299999999999998</c:v>
                </c:pt>
                <c:pt idx="10">
                  <c:v>0.7</c:v>
                </c:pt>
                <c:pt idx="11">
                  <c:v>0.56699999999999995</c:v>
                </c:pt>
              </c:numCache>
            </c:numRef>
          </c:val>
          <c:smooth val="0"/>
        </c:ser>
        <c:ser>
          <c:idx val="1"/>
          <c:order val="2"/>
          <c:tx>
            <c:strRef>
              <c:f>'[フレア予報・地磁気擾乱予報の適中率の変化グラフ.xls]2013年7月から2014年6月フレア適中率・スレットグラフ'!$A$41</c:f>
              <c:strCache>
                <c:ptCount val="1"/>
                <c:pt idx="0">
                  <c:v>Boulder</c:v>
                </c:pt>
              </c:strCache>
            </c:strRef>
          </c:tx>
          <c:spPr>
            <a:ln w="25400">
              <a:solidFill>
                <a:srgbClr val="666699"/>
              </a:solidFill>
              <a:prstDash val="solid"/>
            </a:ln>
          </c:spPr>
          <c:marker>
            <c:symbol val="triangle"/>
            <c:size val="5"/>
            <c:spPr>
              <a:solidFill>
                <a:srgbClr val="666699"/>
              </a:solidFill>
              <a:ln>
                <a:solidFill>
                  <a:srgbClr val="666699"/>
                </a:solidFill>
                <a:prstDash val="solid"/>
              </a:ln>
            </c:spPr>
          </c:marker>
          <c:cat>
            <c:strRef>
              <c:f>'[フレア予報・地磁気擾乱予報の適中率の変化グラフ.xls]2013年7月から2014年6月フレア適中率・スレットグラフ'!$C$37:$N$37</c:f>
              <c:strCache>
                <c:ptCount val="12"/>
                <c:pt idx="0">
                  <c:v>7月</c:v>
                </c:pt>
                <c:pt idx="1">
                  <c:v>8月</c:v>
                </c:pt>
                <c:pt idx="2">
                  <c:v>9月</c:v>
                </c:pt>
                <c:pt idx="3">
                  <c:v>10月</c:v>
                </c:pt>
                <c:pt idx="4">
                  <c:v>11月</c:v>
                </c:pt>
                <c:pt idx="5">
                  <c:v>12月</c:v>
                </c:pt>
                <c:pt idx="6">
                  <c:v>1月</c:v>
                </c:pt>
                <c:pt idx="7">
                  <c:v>2月</c:v>
                </c:pt>
                <c:pt idx="8">
                  <c:v>3月</c:v>
                </c:pt>
                <c:pt idx="9">
                  <c:v>4月</c:v>
                </c:pt>
                <c:pt idx="10">
                  <c:v>5月</c:v>
                </c:pt>
                <c:pt idx="11">
                  <c:v>6月</c:v>
                </c:pt>
              </c:strCache>
            </c:strRef>
          </c:cat>
          <c:val>
            <c:numRef>
              <c:f>'[フレア予報・地磁気擾乱予報の適中率の変化グラフ.xls]2013年7月から2014年6月フレア適中率・スレットグラフ'!$C$41:$N$41</c:f>
              <c:numCache>
                <c:formatCode>0.0%</c:formatCode>
                <c:ptCount val="12"/>
                <c:pt idx="0">
                  <c:v>0.67741935483870963</c:v>
                </c:pt>
                <c:pt idx="1">
                  <c:v>0.47826086956521741</c:v>
                </c:pt>
                <c:pt idx="2">
                  <c:v>0.44400000000000001</c:v>
                </c:pt>
                <c:pt idx="3">
                  <c:v>0.5</c:v>
                </c:pt>
                <c:pt idx="4">
                  <c:v>0.5</c:v>
                </c:pt>
                <c:pt idx="5">
                  <c:v>0.77400000000000002</c:v>
                </c:pt>
                <c:pt idx="6">
                  <c:v>0.51600000000000001</c:v>
                </c:pt>
                <c:pt idx="7">
                  <c:v>0.53600000000000003</c:v>
                </c:pt>
                <c:pt idx="8">
                  <c:v>0.64500000000000002</c:v>
                </c:pt>
                <c:pt idx="9">
                  <c:v>0.7</c:v>
                </c:pt>
                <c:pt idx="10">
                  <c:v>0.74199999999999999</c:v>
                </c:pt>
                <c:pt idx="11">
                  <c:v>0.433</c:v>
                </c:pt>
              </c:numCache>
            </c:numRef>
          </c:val>
          <c:smooth val="0"/>
        </c:ser>
        <c:ser>
          <c:idx val="2"/>
          <c:order val="3"/>
          <c:tx>
            <c:strRef>
              <c:f>'[フレア予報・地磁気擾乱予報の適中率の変化グラフ.xls]2013年7月から2014年6月フレア適中率・スレットグラフ'!$A$39</c:f>
              <c:strCache>
                <c:ptCount val="1"/>
                <c:pt idx="0">
                  <c:v>Brussels</c:v>
                </c:pt>
              </c:strCache>
            </c:strRef>
          </c:tx>
          <c:spPr>
            <a:ln w="25400">
              <a:solidFill>
                <a:srgbClr val="339966"/>
              </a:solidFill>
              <a:prstDash val="lgDash"/>
            </a:ln>
          </c:spPr>
          <c:marker>
            <c:symbol val="triangle"/>
            <c:size val="5"/>
            <c:spPr>
              <a:solidFill>
                <a:srgbClr val="00B050"/>
              </a:solidFill>
              <a:ln>
                <a:solidFill>
                  <a:srgbClr val="00B050"/>
                </a:solidFill>
                <a:prstDash val="solid"/>
              </a:ln>
            </c:spPr>
          </c:marker>
          <c:cat>
            <c:strRef>
              <c:f>'[フレア予報・地磁気擾乱予報の適中率の変化グラフ.xls]2013年7月から2014年6月フレア適中率・スレットグラフ'!$C$37:$N$37</c:f>
              <c:strCache>
                <c:ptCount val="12"/>
                <c:pt idx="0">
                  <c:v>7月</c:v>
                </c:pt>
                <c:pt idx="1">
                  <c:v>8月</c:v>
                </c:pt>
                <c:pt idx="2">
                  <c:v>9月</c:v>
                </c:pt>
                <c:pt idx="3">
                  <c:v>10月</c:v>
                </c:pt>
                <c:pt idx="4">
                  <c:v>11月</c:v>
                </c:pt>
                <c:pt idx="5">
                  <c:v>12月</c:v>
                </c:pt>
                <c:pt idx="6">
                  <c:v>1月</c:v>
                </c:pt>
                <c:pt idx="7">
                  <c:v>2月</c:v>
                </c:pt>
                <c:pt idx="8">
                  <c:v>3月</c:v>
                </c:pt>
                <c:pt idx="9">
                  <c:v>4月</c:v>
                </c:pt>
                <c:pt idx="10">
                  <c:v>5月</c:v>
                </c:pt>
                <c:pt idx="11">
                  <c:v>6月</c:v>
                </c:pt>
              </c:strCache>
            </c:strRef>
          </c:cat>
          <c:val>
            <c:numRef>
              <c:f>'[フレア予報・地磁気擾乱予報の適中率の変化グラフ.xls]2013年7月から2014年6月フレア適中率・スレットグラフ'!$C$39:$N$39</c:f>
              <c:numCache>
                <c:formatCode>0.0%</c:formatCode>
                <c:ptCount val="12"/>
                <c:pt idx="0">
                  <c:v>0.61290322580645162</c:v>
                </c:pt>
                <c:pt idx="1">
                  <c:v>0.55000000000000004</c:v>
                </c:pt>
                <c:pt idx="2">
                  <c:v>0.57099999999999995</c:v>
                </c:pt>
                <c:pt idx="3">
                  <c:v>0.433</c:v>
                </c:pt>
                <c:pt idx="4">
                  <c:v>0.4</c:v>
                </c:pt>
                <c:pt idx="5">
                  <c:v>0.74199999999999999</c:v>
                </c:pt>
                <c:pt idx="6">
                  <c:v>0.77400000000000002</c:v>
                </c:pt>
                <c:pt idx="7">
                  <c:v>0.42899999999999999</c:v>
                </c:pt>
                <c:pt idx="8">
                  <c:v>0.67700000000000005</c:v>
                </c:pt>
                <c:pt idx="9">
                  <c:v>0.6</c:v>
                </c:pt>
                <c:pt idx="10">
                  <c:v>0.71</c:v>
                </c:pt>
                <c:pt idx="11">
                  <c:v>0.63300000000000001</c:v>
                </c:pt>
              </c:numCache>
            </c:numRef>
          </c:val>
          <c:smooth val="0"/>
        </c:ser>
        <c:ser>
          <c:idx val="3"/>
          <c:order val="4"/>
          <c:tx>
            <c:strRef>
              <c:f>'[フレア予報・地磁気擾乱予報の適中率の変化グラフ.xls]2013年7月から2014年6月フレア適中率・スレットグラフ'!$A$40</c:f>
              <c:strCache>
                <c:ptCount val="1"/>
                <c:pt idx="0">
                  <c:v>Beijing</c:v>
                </c:pt>
              </c:strCache>
            </c:strRef>
          </c:tx>
          <c:spPr>
            <a:ln w="25400">
              <a:solidFill>
                <a:srgbClr val="0000FF"/>
              </a:solidFill>
              <a:prstDash val="lgDash"/>
            </a:ln>
          </c:spPr>
          <c:marker>
            <c:symbol val="triangle"/>
            <c:size val="5"/>
            <c:spPr>
              <a:solidFill>
                <a:srgbClr val="0000FF"/>
              </a:solidFill>
              <a:ln>
                <a:solidFill>
                  <a:srgbClr val="0000FF"/>
                </a:solidFill>
                <a:prstDash val="solid"/>
              </a:ln>
            </c:spPr>
          </c:marker>
          <c:cat>
            <c:strRef>
              <c:f>'[フレア予報・地磁気擾乱予報の適中率の変化グラフ.xls]2013年7月から2014年6月フレア適中率・スレットグラフ'!$C$37:$N$37</c:f>
              <c:strCache>
                <c:ptCount val="12"/>
                <c:pt idx="0">
                  <c:v>7月</c:v>
                </c:pt>
                <c:pt idx="1">
                  <c:v>8月</c:v>
                </c:pt>
                <c:pt idx="2">
                  <c:v>9月</c:v>
                </c:pt>
                <c:pt idx="3">
                  <c:v>10月</c:v>
                </c:pt>
                <c:pt idx="4">
                  <c:v>11月</c:v>
                </c:pt>
                <c:pt idx="5">
                  <c:v>12月</c:v>
                </c:pt>
                <c:pt idx="6">
                  <c:v>1月</c:v>
                </c:pt>
                <c:pt idx="7">
                  <c:v>2月</c:v>
                </c:pt>
                <c:pt idx="8">
                  <c:v>3月</c:v>
                </c:pt>
                <c:pt idx="9">
                  <c:v>4月</c:v>
                </c:pt>
                <c:pt idx="10">
                  <c:v>5月</c:v>
                </c:pt>
                <c:pt idx="11">
                  <c:v>6月</c:v>
                </c:pt>
              </c:strCache>
            </c:strRef>
          </c:cat>
          <c:val>
            <c:numRef>
              <c:f>'[フレア予報・地磁気擾乱予報の適中率の変化グラフ.xls]2013年7月から2014年6月フレア適中率・スレットグラフ'!$C$40:$N$40</c:f>
              <c:numCache>
                <c:formatCode>0.0%</c:formatCode>
                <c:ptCount val="12"/>
                <c:pt idx="0">
                  <c:v>0.7</c:v>
                </c:pt>
                <c:pt idx="1">
                  <c:v>0.6470588235294118</c:v>
                </c:pt>
                <c:pt idx="2">
                  <c:v>0.5</c:v>
                </c:pt>
                <c:pt idx="3">
                  <c:v>0.42899999999999999</c:v>
                </c:pt>
                <c:pt idx="4">
                  <c:v>0.52600000000000002</c:v>
                </c:pt>
                <c:pt idx="5">
                  <c:v>0.7</c:v>
                </c:pt>
                <c:pt idx="6">
                  <c:v>0.61899999999999999</c:v>
                </c:pt>
                <c:pt idx="7">
                  <c:v>0.73699999999999999</c:v>
                </c:pt>
                <c:pt idx="8">
                  <c:v>0.57099999999999995</c:v>
                </c:pt>
                <c:pt idx="9">
                  <c:v>0.58799999999999997</c:v>
                </c:pt>
                <c:pt idx="10">
                  <c:v>0.63600000000000001</c:v>
                </c:pt>
                <c:pt idx="11">
                  <c:v>0.45</c:v>
                </c:pt>
              </c:numCache>
            </c:numRef>
          </c:val>
          <c:smooth val="0"/>
        </c:ser>
        <c:dLbls>
          <c:showLegendKey val="0"/>
          <c:showVal val="0"/>
          <c:showCatName val="0"/>
          <c:showSerName val="0"/>
          <c:showPercent val="0"/>
          <c:showBubbleSize val="0"/>
        </c:dLbls>
        <c:marker val="1"/>
        <c:smooth val="0"/>
        <c:axId val="44960768"/>
        <c:axId val="44962944"/>
      </c:lineChart>
      <c:catAx>
        <c:axId val="44960768"/>
        <c:scaling>
          <c:orientation val="minMax"/>
        </c:scaling>
        <c:delete val="0"/>
        <c:axPos val="b"/>
        <c:numFmt formatCode="General" sourceLinked="1"/>
        <c:majorTickMark val="in"/>
        <c:minorTickMark val="none"/>
        <c:tickLblPos val="nextTo"/>
        <c:spPr>
          <a:ln w="3175">
            <a:solidFill>
              <a:srgbClr val="000000"/>
            </a:solidFill>
            <a:prstDash val="solid"/>
          </a:ln>
        </c:spPr>
        <c:txPr>
          <a:bodyPr rot="0" vert="horz"/>
          <a:lstStyle/>
          <a:p>
            <a:pPr>
              <a:defRPr sz="800" b="0" i="0" u="none" strike="noStrike" baseline="0">
                <a:solidFill>
                  <a:srgbClr val="000000"/>
                </a:solidFill>
                <a:latin typeface="ＭＳ Ｐゴシック"/>
                <a:ea typeface="ＭＳ Ｐゴシック"/>
                <a:cs typeface="ＭＳ Ｐゴシック"/>
              </a:defRPr>
            </a:pPr>
            <a:endParaRPr lang="ja-JP"/>
          </a:p>
        </c:txPr>
        <c:crossAx val="44962944"/>
        <c:crosses val="autoZero"/>
        <c:auto val="1"/>
        <c:lblAlgn val="ctr"/>
        <c:lblOffset val="100"/>
        <c:tickLblSkip val="1"/>
        <c:tickMarkSkip val="1"/>
        <c:noMultiLvlLbl val="0"/>
      </c:catAx>
      <c:valAx>
        <c:axId val="44962944"/>
        <c:scaling>
          <c:orientation val="minMax"/>
          <c:max val="1"/>
          <c:min val="0"/>
        </c:scaling>
        <c:delete val="0"/>
        <c:axPos val="l"/>
        <c:majorGridlines>
          <c:spPr>
            <a:ln w="3175">
              <a:solidFill>
                <a:srgbClr val="C0C0C0"/>
              </a:solidFill>
              <a:prstDash val="sysDash"/>
            </a:ln>
          </c:spPr>
        </c:majorGridlines>
        <c:title>
          <c:tx>
            <c:rich>
              <a:bodyPr rot="0" vert="horz"/>
              <a:lstStyle/>
              <a:p>
                <a:pPr>
                  <a:defRPr/>
                </a:pPr>
                <a:r>
                  <a:rPr lang="ja-JP" altLang="en-US"/>
                  <a:t>適中率</a:t>
                </a:r>
              </a:p>
            </c:rich>
          </c:tx>
          <c:layout>
            <c:manualLayout>
              <c:xMode val="edge"/>
              <c:yMode val="edge"/>
              <c:x val="1.0303024389609292E-2"/>
              <c:y val="0.88040389446732004"/>
            </c:manualLayout>
          </c:layout>
          <c:overlay val="0"/>
          <c:spPr>
            <a:noFill/>
            <a:ln w="25400">
              <a:noFill/>
            </a:ln>
          </c:spPr>
        </c:title>
        <c:numFmt formatCode="0.0%" sourceLinked="1"/>
        <c:majorTickMark val="in"/>
        <c:minorTickMark val="none"/>
        <c:tickLblPos val="nextTo"/>
        <c:spPr>
          <a:ln w="3175">
            <a:solidFill>
              <a:srgbClr val="000000"/>
            </a:solidFill>
            <a:prstDash val="solid"/>
          </a:ln>
        </c:spPr>
        <c:txPr>
          <a:bodyPr rot="0" vert="horz"/>
          <a:lstStyle/>
          <a:p>
            <a:pPr>
              <a:defRPr sz="800" b="0" i="0" u="none" strike="noStrike" baseline="0">
                <a:solidFill>
                  <a:srgbClr val="000000"/>
                </a:solidFill>
                <a:latin typeface="ＭＳ Ｐゴシック"/>
                <a:ea typeface="ＭＳ Ｐゴシック"/>
                <a:cs typeface="ＭＳ Ｐゴシック"/>
              </a:defRPr>
            </a:pPr>
            <a:endParaRPr lang="ja-JP"/>
          </a:p>
        </c:txPr>
        <c:crossAx val="44960768"/>
        <c:crosses val="autoZero"/>
        <c:crossBetween val="between"/>
      </c:valAx>
      <c:catAx>
        <c:axId val="44964864"/>
        <c:scaling>
          <c:orientation val="minMax"/>
        </c:scaling>
        <c:delete val="1"/>
        <c:axPos val="b"/>
        <c:title>
          <c:tx>
            <c:rich>
              <a:bodyPr/>
              <a:lstStyle/>
              <a:p>
                <a:pPr>
                  <a:defRPr/>
                </a:pPr>
                <a:r>
                  <a:rPr lang="ja-JP" altLang="en-US"/>
                  <a:t>黒点数</a:t>
                </a:r>
              </a:p>
            </c:rich>
          </c:tx>
          <c:layout>
            <c:manualLayout>
              <c:xMode val="edge"/>
              <c:yMode val="edge"/>
              <c:x val="0.78556332874747536"/>
              <c:y val="0.87681347171053159"/>
            </c:manualLayout>
          </c:layout>
          <c:overlay val="0"/>
          <c:spPr>
            <a:noFill/>
            <a:ln w="25400">
              <a:noFill/>
            </a:ln>
          </c:spPr>
        </c:title>
        <c:majorTickMark val="out"/>
        <c:minorTickMark val="none"/>
        <c:tickLblPos val="nextTo"/>
        <c:crossAx val="44967040"/>
        <c:crosses val="autoZero"/>
        <c:auto val="1"/>
        <c:lblAlgn val="ctr"/>
        <c:lblOffset val="100"/>
        <c:noMultiLvlLbl val="0"/>
      </c:catAx>
      <c:valAx>
        <c:axId val="44967040"/>
        <c:scaling>
          <c:orientation val="minMax"/>
        </c:scaling>
        <c:delete val="0"/>
        <c:axPos val="r"/>
        <c:numFmt formatCode="0.0_ " sourceLinked="1"/>
        <c:majorTickMark val="out"/>
        <c:minorTickMark val="none"/>
        <c:tickLblPos val="nextTo"/>
        <c:crossAx val="44964864"/>
        <c:crosses val="max"/>
        <c:crossBetween val="between"/>
      </c:valAx>
      <c:spPr>
        <a:noFill/>
        <a:ln w="12700">
          <a:solidFill>
            <a:srgbClr val="808080"/>
          </a:solidFill>
          <a:prstDash val="solid"/>
        </a:ln>
      </c:spPr>
    </c:plotArea>
    <c:legend>
      <c:legendPos val="r"/>
      <c:layout>
        <c:manualLayout>
          <c:xMode val="edge"/>
          <c:yMode val="edge"/>
          <c:x val="0.82994936041916689"/>
          <c:y val="0.12232448008219156"/>
          <c:w val="0.16243642407152636"/>
          <c:h val="0.52599548909597316"/>
        </c:manualLayout>
      </c:layout>
      <c:overlay val="0"/>
      <c:spPr>
        <a:solidFill>
          <a:srgbClr val="FFFFFF"/>
        </a:solidFill>
        <a:ln w="25400">
          <a:noFill/>
        </a:ln>
      </c:spPr>
      <c:txPr>
        <a:bodyPr/>
        <a:lstStyle/>
        <a:p>
          <a:pPr>
            <a:defRPr sz="735" b="0" i="0" u="none" strike="noStrike" baseline="0">
              <a:solidFill>
                <a:srgbClr val="000000"/>
              </a:solidFill>
              <a:latin typeface="ＭＳ Ｐゴシック"/>
              <a:ea typeface="ＭＳ Ｐゴシック"/>
              <a:cs typeface="ＭＳ Ｐゴシック"/>
            </a:defRPr>
          </a:pPr>
          <a:endParaRPr lang="ja-JP"/>
        </a:p>
      </c:txPr>
    </c:legend>
    <c:plotVisOnly val="1"/>
    <c:dispBlanksAs val="gap"/>
    <c:showDLblsOverMax val="0"/>
  </c:chart>
  <c:spPr>
    <a:solidFill>
      <a:srgbClr val="FFFFFF"/>
    </a:solidFill>
    <a:ln w="9525">
      <a:noFill/>
    </a:ln>
  </c:spPr>
  <c:txPr>
    <a:bodyPr/>
    <a:lstStyle/>
    <a:p>
      <a:pPr>
        <a:defRPr sz="800" b="0" i="0" u="none" strike="noStrike" baseline="0">
          <a:solidFill>
            <a:srgbClr val="000000"/>
          </a:solidFill>
          <a:latin typeface="ＭＳ Ｐゴシック"/>
          <a:ea typeface="ＭＳ Ｐゴシック"/>
          <a:cs typeface="ＭＳ Ｐゴシック"/>
        </a:defRPr>
      </a:pPr>
      <a:endParaRPr lang="ja-JP"/>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b="0" i="0" u="none" strike="noStrike" baseline="0">
                <a:solidFill>
                  <a:srgbClr val="000000"/>
                </a:solidFill>
                <a:latin typeface="ＭＳ Ｐゴシック"/>
                <a:ea typeface="ＭＳ Ｐゴシック"/>
                <a:cs typeface="ＭＳ Ｐゴシック"/>
              </a:defRPr>
            </a:pPr>
            <a:r>
              <a:rPr lang="ja-JP" altLang="en-US"/>
              <a:t>各局地磁気じょう乱予報の適中率</a:t>
            </a:r>
          </a:p>
        </c:rich>
      </c:tx>
      <c:layout>
        <c:manualLayout>
          <c:xMode val="edge"/>
          <c:yMode val="edge"/>
          <c:x val="0.34913258724015434"/>
          <c:y val="0.90163941045830809"/>
        </c:manualLayout>
      </c:layout>
      <c:overlay val="0"/>
      <c:spPr>
        <a:noFill/>
        <a:ln w="25400">
          <a:noFill/>
        </a:ln>
      </c:spPr>
    </c:title>
    <c:autoTitleDeleted val="0"/>
    <c:plotArea>
      <c:layout>
        <c:manualLayout>
          <c:layoutTarget val="inner"/>
          <c:xMode val="edge"/>
          <c:yMode val="edge"/>
          <c:x val="5.76070696700468E-2"/>
          <c:y val="5.4846620389513136E-2"/>
          <c:w val="0.72263574680577802"/>
          <c:h val="0.76319162463550227"/>
        </c:manualLayout>
      </c:layout>
      <c:barChart>
        <c:barDir val="col"/>
        <c:grouping val="clustered"/>
        <c:varyColors val="0"/>
        <c:ser>
          <c:idx val="5"/>
          <c:order val="5"/>
          <c:tx>
            <c:strRef>
              <c:f>'[フレア予報・地磁気擾乱予報の適中率の変化グラフ.xls]2013年7月から2014年6月地磁気適中率・スレットグラフ'!$A$4:$B$4</c:f>
              <c:strCache>
                <c:ptCount val="1"/>
                <c:pt idx="0">
                  <c:v>黒点数（月平均値）</c:v>
                </c:pt>
              </c:strCache>
            </c:strRef>
          </c:tx>
          <c:spPr>
            <a:gradFill rotWithShape="0">
              <a:gsLst>
                <a:gs pos="0">
                  <a:srgbClr val="FBEAC7"/>
                </a:gs>
                <a:gs pos="17999">
                  <a:srgbClr val="FEE7F2"/>
                </a:gs>
                <a:gs pos="36000">
                  <a:srgbClr val="FAC77D"/>
                </a:gs>
                <a:gs pos="61000">
                  <a:srgbClr val="FBA97D"/>
                </a:gs>
                <a:gs pos="82001">
                  <a:srgbClr val="FBD49C"/>
                </a:gs>
                <a:gs pos="100000">
                  <a:srgbClr val="FEE7F2"/>
                </a:gs>
              </a:gsLst>
              <a:lin ang="5400000"/>
            </a:gradFill>
            <a:ln w="12700">
              <a:solidFill>
                <a:srgbClr val="000000"/>
              </a:solidFill>
              <a:prstDash val="solid"/>
            </a:ln>
          </c:spPr>
          <c:invertIfNegative val="0"/>
          <c:val>
            <c:numRef>
              <c:f>'[フレア予報・地磁気擾乱予報の適中率の変化グラフ.xls]2013年7月から2014年6月地磁気適中率・スレットグラフ'!$C$4:$N$4</c:f>
              <c:numCache>
                <c:formatCode>0.0_ </c:formatCode>
                <c:ptCount val="12"/>
                <c:pt idx="0">
                  <c:v>57</c:v>
                </c:pt>
                <c:pt idx="1">
                  <c:v>66</c:v>
                </c:pt>
                <c:pt idx="2">
                  <c:v>36.9</c:v>
                </c:pt>
                <c:pt idx="3">
                  <c:v>85.6</c:v>
                </c:pt>
                <c:pt idx="4">
                  <c:v>77.599999999999994</c:v>
                </c:pt>
                <c:pt idx="5">
                  <c:v>90.3</c:v>
                </c:pt>
                <c:pt idx="6">
                  <c:v>82</c:v>
                </c:pt>
                <c:pt idx="7">
                  <c:v>102.8</c:v>
                </c:pt>
                <c:pt idx="8">
                  <c:v>92.2</c:v>
                </c:pt>
                <c:pt idx="9">
                  <c:v>84.7</c:v>
                </c:pt>
                <c:pt idx="10">
                  <c:v>75</c:v>
                </c:pt>
                <c:pt idx="11">
                  <c:v>71</c:v>
                </c:pt>
              </c:numCache>
            </c:numRef>
          </c:val>
        </c:ser>
        <c:dLbls>
          <c:showLegendKey val="0"/>
          <c:showVal val="0"/>
          <c:showCatName val="0"/>
          <c:showSerName val="0"/>
          <c:showPercent val="0"/>
          <c:showBubbleSize val="0"/>
        </c:dLbls>
        <c:gapWidth val="150"/>
        <c:axId val="45022592"/>
        <c:axId val="45032576"/>
      </c:barChart>
      <c:lineChart>
        <c:grouping val="standard"/>
        <c:varyColors val="0"/>
        <c:ser>
          <c:idx val="0"/>
          <c:order val="0"/>
          <c:tx>
            <c:strRef>
              <c:f>'[フレア予報・地磁気擾乱予報の適中率の変化グラフ.xls]2013年7月から2014年6月地磁気適中率・スレットグラフ'!$A$9</c:f>
              <c:strCache>
                <c:ptCount val="1"/>
                <c:pt idx="0">
                  <c:v>Sydney</c:v>
                </c:pt>
              </c:strCache>
            </c:strRef>
          </c:tx>
          <c:spPr>
            <a:ln w="25400">
              <a:solidFill>
                <a:srgbClr val="00FFFF"/>
              </a:solidFill>
              <a:prstDash val="lgDash"/>
            </a:ln>
          </c:spPr>
          <c:marker>
            <c:symbol val="triangle"/>
            <c:size val="5"/>
            <c:spPr>
              <a:solidFill>
                <a:srgbClr val="00FFFF"/>
              </a:solidFill>
              <a:ln>
                <a:solidFill>
                  <a:srgbClr val="00FFFF"/>
                </a:solidFill>
                <a:prstDash val="solid"/>
              </a:ln>
            </c:spPr>
          </c:marker>
          <c:cat>
            <c:strRef>
              <c:f>'[フレア予報・地磁気擾乱予報の適中率の変化グラフ.xls]2013年7月から2014年6月地磁気適中率・スレットグラフ'!$C$8:$N$8</c:f>
              <c:strCache>
                <c:ptCount val="12"/>
                <c:pt idx="0">
                  <c:v>7月</c:v>
                </c:pt>
                <c:pt idx="1">
                  <c:v>8月</c:v>
                </c:pt>
                <c:pt idx="2">
                  <c:v>9月</c:v>
                </c:pt>
                <c:pt idx="3">
                  <c:v>10月</c:v>
                </c:pt>
                <c:pt idx="4">
                  <c:v>11月</c:v>
                </c:pt>
                <c:pt idx="5">
                  <c:v>12月</c:v>
                </c:pt>
                <c:pt idx="6">
                  <c:v>1月</c:v>
                </c:pt>
                <c:pt idx="7">
                  <c:v>2月</c:v>
                </c:pt>
                <c:pt idx="8">
                  <c:v>3月</c:v>
                </c:pt>
                <c:pt idx="9">
                  <c:v>4月</c:v>
                </c:pt>
                <c:pt idx="10">
                  <c:v>5月</c:v>
                </c:pt>
                <c:pt idx="11">
                  <c:v>6月</c:v>
                </c:pt>
              </c:strCache>
            </c:strRef>
          </c:cat>
          <c:val>
            <c:numRef>
              <c:f>'[フレア予報・地磁気擾乱予報の適中率の変化グラフ.xls]2013年7月から2014年6月地磁気適中率・スレットグラフ'!$C$9:$N$9</c:f>
              <c:numCache>
                <c:formatCode>0.0%</c:formatCode>
                <c:ptCount val="12"/>
                <c:pt idx="0">
                  <c:v>0.74193548387096775</c:v>
                </c:pt>
                <c:pt idx="1">
                  <c:v>0.64500000000000002</c:v>
                </c:pt>
                <c:pt idx="2">
                  <c:v>0.86699999999999999</c:v>
                </c:pt>
                <c:pt idx="3">
                  <c:v>0.71</c:v>
                </c:pt>
                <c:pt idx="4">
                  <c:v>0.8</c:v>
                </c:pt>
                <c:pt idx="5">
                  <c:v>0.83899999999999997</c:v>
                </c:pt>
                <c:pt idx="6">
                  <c:v>0.9</c:v>
                </c:pt>
                <c:pt idx="7">
                  <c:v>0.5</c:v>
                </c:pt>
                <c:pt idx="8">
                  <c:v>0.96799999999999997</c:v>
                </c:pt>
                <c:pt idx="9">
                  <c:v>0.8</c:v>
                </c:pt>
                <c:pt idx="10">
                  <c:v>0.90300000000000002</c:v>
                </c:pt>
                <c:pt idx="11">
                  <c:v>0.86699999999999999</c:v>
                </c:pt>
              </c:numCache>
            </c:numRef>
          </c:val>
          <c:smooth val="0"/>
        </c:ser>
        <c:ser>
          <c:idx val="1"/>
          <c:order val="1"/>
          <c:tx>
            <c:strRef>
              <c:f>'[フレア予報・地磁気擾乱予報の適中率の変化グラフ.xls]2013年7月から2014年6月地磁気適中率・スレットグラフ'!$A$11</c:f>
              <c:strCache>
                <c:ptCount val="1"/>
                <c:pt idx="0">
                  <c:v>Tokyo</c:v>
                </c:pt>
              </c:strCache>
            </c:strRef>
          </c:tx>
          <c:spPr>
            <a:ln w="25400">
              <a:solidFill>
                <a:srgbClr val="FF0000"/>
              </a:solidFill>
              <a:prstDash val="solid"/>
            </a:ln>
          </c:spPr>
          <c:marker>
            <c:symbol val="triangle"/>
            <c:size val="7"/>
            <c:spPr>
              <a:solidFill>
                <a:srgbClr val="FF0000"/>
              </a:solidFill>
              <a:ln>
                <a:solidFill>
                  <a:srgbClr val="FF0000"/>
                </a:solidFill>
                <a:prstDash val="solid"/>
              </a:ln>
            </c:spPr>
          </c:marker>
          <c:cat>
            <c:strRef>
              <c:f>'[フレア予報・地磁気擾乱予報の適中率の変化グラフ.xls]2013年7月から2014年6月地磁気適中率・スレットグラフ'!$C$8:$N$8</c:f>
              <c:strCache>
                <c:ptCount val="12"/>
                <c:pt idx="0">
                  <c:v>7月</c:v>
                </c:pt>
                <c:pt idx="1">
                  <c:v>8月</c:v>
                </c:pt>
                <c:pt idx="2">
                  <c:v>9月</c:v>
                </c:pt>
                <c:pt idx="3">
                  <c:v>10月</c:v>
                </c:pt>
                <c:pt idx="4">
                  <c:v>11月</c:v>
                </c:pt>
                <c:pt idx="5">
                  <c:v>12月</c:v>
                </c:pt>
                <c:pt idx="6">
                  <c:v>1月</c:v>
                </c:pt>
                <c:pt idx="7">
                  <c:v>2月</c:v>
                </c:pt>
                <c:pt idx="8">
                  <c:v>3月</c:v>
                </c:pt>
                <c:pt idx="9">
                  <c:v>4月</c:v>
                </c:pt>
                <c:pt idx="10">
                  <c:v>5月</c:v>
                </c:pt>
                <c:pt idx="11">
                  <c:v>6月</c:v>
                </c:pt>
              </c:strCache>
            </c:strRef>
          </c:cat>
          <c:val>
            <c:numRef>
              <c:f>'[フレア予報・地磁気擾乱予報の適中率の変化グラフ.xls]2013年7月から2014年6月地磁気適中率・スレットグラフ'!$C$11:$N$11</c:f>
              <c:numCache>
                <c:formatCode>0.0%</c:formatCode>
                <c:ptCount val="12"/>
                <c:pt idx="0">
                  <c:v>0.74193548387096775</c:v>
                </c:pt>
                <c:pt idx="1">
                  <c:v>0.45200000000000001</c:v>
                </c:pt>
                <c:pt idx="2">
                  <c:v>0.63300000000000001</c:v>
                </c:pt>
                <c:pt idx="3">
                  <c:v>0.58099999999999996</c:v>
                </c:pt>
                <c:pt idx="4">
                  <c:v>0.76700000000000002</c:v>
                </c:pt>
                <c:pt idx="5">
                  <c:v>0.871</c:v>
                </c:pt>
                <c:pt idx="6">
                  <c:v>0.74199999999999999</c:v>
                </c:pt>
                <c:pt idx="7">
                  <c:v>0.57099999999999995</c:v>
                </c:pt>
                <c:pt idx="8">
                  <c:v>0.93500000000000005</c:v>
                </c:pt>
                <c:pt idx="9">
                  <c:v>0.76700000000000002</c:v>
                </c:pt>
                <c:pt idx="10">
                  <c:v>0.93500000000000005</c:v>
                </c:pt>
                <c:pt idx="11">
                  <c:v>0.93300000000000005</c:v>
                </c:pt>
              </c:numCache>
            </c:numRef>
          </c:val>
          <c:smooth val="0"/>
        </c:ser>
        <c:ser>
          <c:idx val="2"/>
          <c:order val="2"/>
          <c:tx>
            <c:strRef>
              <c:f>'[フレア予報・地磁気擾乱予報の適中率の変化グラフ.xls]2013年7月から2014年6月地磁気適中率・スレットグラフ'!$A$12</c:f>
              <c:strCache>
                <c:ptCount val="1"/>
                <c:pt idx="0">
                  <c:v>Boulder</c:v>
                </c:pt>
              </c:strCache>
            </c:strRef>
          </c:tx>
          <c:spPr>
            <a:ln w="25400">
              <a:solidFill>
                <a:srgbClr val="666699"/>
              </a:solidFill>
              <a:prstDash val="lgDash"/>
            </a:ln>
          </c:spPr>
          <c:marker>
            <c:symbol val="triangle"/>
            <c:size val="5"/>
            <c:spPr>
              <a:solidFill>
                <a:srgbClr val="666699"/>
              </a:solidFill>
              <a:ln>
                <a:solidFill>
                  <a:srgbClr val="666699"/>
                </a:solidFill>
                <a:prstDash val="solid"/>
              </a:ln>
            </c:spPr>
          </c:marker>
          <c:cat>
            <c:strRef>
              <c:f>'[フレア予報・地磁気擾乱予報の適中率の変化グラフ.xls]2013年7月から2014年6月地磁気適中率・スレットグラフ'!$C$8:$N$8</c:f>
              <c:strCache>
                <c:ptCount val="12"/>
                <c:pt idx="0">
                  <c:v>7月</c:v>
                </c:pt>
                <c:pt idx="1">
                  <c:v>8月</c:v>
                </c:pt>
                <c:pt idx="2">
                  <c:v>9月</c:v>
                </c:pt>
                <c:pt idx="3">
                  <c:v>10月</c:v>
                </c:pt>
                <c:pt idx="4">
                  <c:v>11月</c:v>
                </c:pt>
                <c:pt idx="5">
                  <c:v>12月</c:v>
                </c:pt>
                <c:pt idx="6">
                  <c:v>1月</c:v>
                </c:pt>
                <c:pt idx="7">
                  <c:v>2月</c:v>
                </c:pt>
                <c:pt idx="8">
                  <c:v>3月</c:v>
                </c:pt>
                <c:pt idx="9">
                  <c:v>4月</c:v>
                </c:pt>
                <c:pt idx="10">
                  <c:v>5月</c:v>
                </c:pt>
                <c:pt idx="11">
                  <c:v>6月</c:v>
                </c:pt>
              </c:strCache>
            </c:strRef>
          </c:cat>
          <c:val>
            <c:numRef>
              <c:f>'[フレア予報・地磁気擾乱予報の適中率の変化グラフ.xls]2013年7月から2014年6月地磁気適中率・スレットグラフ'!$C$12:$N$12</c:f>
              <c:numCache>
                <c:formatCode>0.0%</c:formatCode>
                <c:ptCount val="12"/>
                <c:pt idx="0">
                  <c:v>0.70967741935483875</c:v>
                </c:pt>
                <c:pt idx="1">
                  <c:v>0.51600000000000001</c:v>
                </c:pt>
                <c:pt idx="2">
                  <c:v>0.83299999999999996</c:v>
                </c:pt>
                <c:pt idx="3">
                  <c:v>0.48399999999999999</c:v>
                </c:pt>
                <c:pt idx="4">
                  <c:v>0.83299999999999996</c:v>
                </c:pt>
                <c:pt idx="5">
                  <c:v>0.74199999999999999</c:v>
                </c:pt>
                <c:pt idx="6">
                  <c:v>0.67700000000000005</c:v>
                </c:pt>
                <c:pt idx="7">
                  <c:v>0.53600000000000003</c:v>
                </c:pt>
                <c:pt idx="8">
                  <c:v>0.90300000000000002</c:v>
                </c:pt>
                <c:pt idx="9">
                  <c:v>0.73299999999999998</c:v>
                </c:pt>
                <c:pt idx="10">
                  <c:v>0.83899999999999997</c:v>
                </c:pt>
                <c:pt idx="11">
                  <c:v>0.73299999999999998</c:v>
                </c:pt>
              </c:numCache>
            </c:numRef>
          </c:val>
          <c:smooth val="0"/>
        </c:ser>
        <c:ser>
          <c:idx val="4"/>
          <c:order val="3"/>
          <c:tx>
            <c:strRef>
              <c:f>'[フレア予報・地磁気擾乱予報の適中率の変化グラフ.xls]2013年7月から2014年6月地磁気適中率・スレットグラフ'!$A$13</c:f>
              <c:strCache>
                <c:ptCount val="1"/>
                <c:pt idx="0">
                  <c:v>Brussels</c:v>
                </c:pt>
              </c:strCache>
            </c:strRef>
          </c:tx>
          <c:spPr>
            <a:ln w="25400">
              <a:solidFill>
                <a:srgbClr val="339966"/>
              </a:solidFill>
              <a:prstDash val="lgDash"/>
            </a:ln>
          </c:spPr>
          <c:marker>
            <c:symbol val="triangle"/>
            <c:size val="5"/>
            <c:spPr>
              <a:solidFill>
                <a:srgbClr val="339966"/>
              </a:solidFill>
              <a:ln>
                <a:solidFill>
                  <a:srgbClr val="339966"/>
                </a:solidFill>
                <a:prstDash val="solid"/>
              </a:ln>
            </c:spPr>
          </c:marker>
          <c:cat>
            <c:strRef>
              <c:f>'[フレア予報・地磁気擾乱予報の適中率の変化グラフ.xls]2013年7月から2014年6月地磁気適中率・スレットグラフ'!$C$8:$N$8</c:f>
              <c:strCache>
                <c:ptCount val="12"/>
                <c:pt idx="0">
                  <c:v>7月</c:v>
                </c:pt>
                <c:pt idx="1">
                  <c:v>8月</c:v>
                </c:pt>
                <c:pt idx="2">
                  <c:v>9月</c:v>
                </c:pt>
                <c:pt idx="3">
                  <c:v>10月</c:v>
                </c:pt>
                <c:pt idx="4">
                  <c:v>11月</c:v>
                </c:pt>
                <c:pt idx="5">
                  <c:v>12月</c:v>
                </c:pt>
                <c:pt idx="6">
                  <c:v>1月</c:v>
                </c:pt>
                <c:pt idx="7">
                  <c:v>2月</c:v>
                </c:pt>
                <c:pt idx="8">
                  <c:v>3月</c:v>
                </c:pt>
                <c:pt idx="9">
                  <c:v>4月</c:v>
                </c:pt>
                <c:pt idx="10">
                  <c:v>5月</c:v>
                </c:pt>
                <c:pt idx="11">
                  <c:v>6月</c:v>
                </c:pt>
              </c:strCache>
            </c:strRef>
          </c:cat>
          <c:val>
            <c:numRef>
              <c:f>'[フレア予報・地磁気擾乱予報の適中率の変化グラフ.xls]2013年7月から2014年6月地磁気適中率・スレットグラフ'!$C$13:$N$13</c:f>
              <c:numCache>
                <c:formatCode>0.0%</c:formatCode>
                <c:ptCount val="12"/>
                <c:pt idx="0">
                  <c:v>0.61290322580645162</c:v>
                </c:pt>
                <c:pt idx="1">
                  <c:v>0.64500000000000002</c:v>
                </c:pt>
                <c:pt idx="2">
                  <c:v>0.6</c:v>
                </c:pt>
                <c:pt idx="3">
                  <c:v>0.48399999999999999</c:v>
                </c:pt>
                <c:pt idx="4">
                  <c:v>0.7</c:v>
                </c:pt>
                <c:pt idx="5">
                  <c:v>0.64500000000000002</c:v>
                </c:pt>
                <c:pt idx="6">
                  <c:v>0.64500000000000002</c:v>
                </c:pt>
                <c:pt idx="7">
                  <c:v>0.32100000000000001</c:v>
                </c:pt>
                <c:pt idx="8">
                  <c:v>0.74199999999999999</c:v>
                </c:pt>
                <c:pt idx="9">
                  <c:v>0.73299999999999998</c:v>
                </c:pt>
                <c:pt idx="10">
                  <c:v>0.80600000000000005</c:v>
                </c:pt>
                <c:pt idx="11">
                  <c:v>0.73299999999999998</c:v>
                </c:pt>
              </c:numCache>
            </c:numRef>
          </c:val>
          <c:smooth val="0"/>
        </c:ser>
        <c:ser>
          <c:idx val="3"/>
          <c:order val="4"/>
          <c:tx>
            <c:strRef>
              <c:f>'[フレア予報・地磁気擾乱予報の適中率の変化グラフ.xls]2013年7月から2014年6月地磁気適中率・スレットグラフ'!$A$10</c:f>
              <c:strCache>
                <c:ptCount val="1"/>
                <c:pt idx="0">
                  <c:v>Beijing</c:v>
                </c:pt>
              </c:strCache>
            </c:strRef>
          </c:tx>
          <c:spPr>
            <a:ln w="25400">
              <a:solidFill>
                <a:srgbClr val="0000FF"/>
              </a:solidFill>
              <a:prstDash val="lgDash"/>
            </a:ln>
          </c:spPr>
          <c:marker>
            <c:symbol val="triangle"/>
            <c:size val="5"/>
            <c:spPr>
              <a:solidFill>
                <a:srgbClr val="0000FF"/>
              </a:solidFill>
              <a:ln>
                <a:solidFill>
                  <a:srgbClr val="0000FF"/>
                </a:solidFill>
                <a:prstDash val="solid"/>
              </a:ln>
            </c:spPr>
          </c:marker>
          <c:cat>
            <c:strRef>
              <c:f>'[フレア予報・地磁気擾乱予報の適中率の変化グラフ.xls]2013年7月から2014年6月地磁気適中率・スレットグラフ'!$C$8:$N$8</c:f>
              <c:strCache>
                <c:ptCount val="12"/>
                <c:pt idx="0">
                  <c:v>7月</c:v>
                </c:pt>
                <c:pt idx="1">
                  <c:v>8月</c:v>
                </c:pt>
                <c:pt idx="2">
                  <c:v>9月</c:v>
                </c:pt>
                <c:pt idx="3">
                  <c:v>10月</c:v>
                </c:pt>
                <c:pt idx="4">
                  <c:v>11月</c:v>
                </c:pt>
                <c:pt idx="5">
                  <c:v>12月</c:v>
                </c:pt>
                <c:pt idx="6">
                  <c:v>1月</c:v>
                </c:pt>
                <c:pt idx="7">
                  <c:v>2月</c:v>
                </c:pt>
                <c:pt idx="8">
                  <c:v>3月</c:v>
                </c:pt>
                <c:pt idx="9">
                  <c:v>4月</c:v>
                </c:pt>
                <c:pt idx="10">
                  <c:v>5月</c:v>
                </c:pt>
                <c:pt idx="11">
                  <c:v>6月</c:v>
                </c:pt>
              </c:strCache>
            </c:strRef>
          </c:cat>
          <c:val>
            <c:numRef>
              <c:f>'[フレア予報・地磁気擾乱予報の適中率の変化グラフ.xls]2013年7月から2014年6月地磁気適中率・スレットグラフ'!$C$10:$N$10</c:f>
              <c:numCache>
                <c:formatCode>0.0%</c:formatCode>
                <c:ptCount val="12"/>
                <c:pt idx="0">
                  <c:v>0.59090909090909094</c:v>
                </c:pt>
                <c:pt idx="1">
                  <c:v>0.6</c:v>
                </c:pt>
                <c:pt idx="2">
                  <c:v>0.84199999999999997</c:v>
                </c:pt>
                <c:pt idx="3">
                  <c:v>0.5</c:v>
                </c:pt>
                <c:pt idx="4">
                  <c:v>0.84199999999999997</c:v>
                </c:pt>
                <c:pt idx="5">
                  <c:v>0.85</c:v>
                </c:pt>
                <c:pt idx="6">
                  <c:v>0.81</c:v>
                </c:pt>
                <c:pt idx="7">
                  <c:v>0.63200000000000001</c:v>
                </c:pt>
                <c:pt idx="8">
                  <c:v>0.85699999999999998</c:v>
                </c:pt>
                <c:pt idx="9">
                  <c:v>0.82399999999999995</c:v>
                </c:pt>
                <c:pt idx="10">
                  <c:v>0.90900000000000003</c:v>
                </c:pt>
                <c:pt idx="11">
                  <c:v>0.9</c:v>
                </c:pt>
              </c:numCache>
            </c:numRef>
          </c:val>
          <c:smooth val="0"/>
        </c:ser>
        <c:dLbls>
          <c:showLegendKey val="0"/>
          <c:showVal val="0"/>
          <c:showCatName val="0"/>
          <c:showSerName val="0"/>
          <c:showPercent val="0"/>
          <c:showBubbleSize val="0"/>
        </c:dLbls>
        <c:marker val="1"/>
        <c:smooth val="0"/>
        <c:axId val="45018496"/>
        <c:axId val="45020672"/>
      </c:lineChart>
      <c:catAx>
        <c:axId val="45018496"/>
        <c:scaling>
          <c:orientation val="minMax"/>
        </c:scaling>
        <c:delete val="0"/>
        <c:axPos val="b"/>
        <c:numFmt formatCode="0\ &quot;月&quot;" sourceLinked="0"/>
        <c:majorTickMark val="in"/>
        <c:minorTickMark val="none"/>
        <c:tickLblPos val="nextTo"/>
        <c:spPr>
          <a:ln w="3175">
            <a:solidFill>
              <a:srgbClr val="000000"/>
            </a:solidFill>
            <a:prstDash val="solid"/>
          </a:ln>
        </c:spPr>
        <c:txPr>
          <a:bodyPr rot="0" vert="horz"/>
          <a:lstStyle/>
          <a:p>
            <a:pPr>
              <a:defRPr sz="800" b="0" i="0" u="none" strike="noStrike" baseline="0">
                <a:solidFill>
                  <a:srgbClr val="000000"/>
                </a:solidFill>
                <a:latin typeface="ＭＳ Ｐゴシック"/>
                <a:ea typeface="ＭＳ Ｐゴシック"/>
                <a:cs typeface="ＭＳ Ｐゴシック"/>
              </a:defRPr>
            </a:pPr>
            <a:endParaRPr lang="ja-JP"/>
          </a:p>
        </c:txPr>
        <c:crossAx val="45020672"/>
        <c:crosses val="autoZero"/>
        <c:auto val="1"/>
        <c:lblAlgn val="ctr"/>
        <c:lblOffset val="100"/>
        <c:tickLblSkip val="1"/>
        <c:tickMarkSkip val="1"/>
        <c:noMultiLvlLbl val="0"/>
      </c:catAx>
      <c:valAx>
        <c:axId val="45020672"/>
        <c:scaling>
          <c:orientation val="minMax"/>
          <c:max val="1"/>
          <c:min val="0"/>
        </c:scaling>
        <c:delete val="0"/>
        <c:axPos val="l"/>
        <c:majorGridlines>
          <c:spPr>
            <a:ln w="3175">
              <a:solidFill>
                <a:srgbClr val="C0C0C0"/>
              </a:solidFill>
              <a:prstDash val="sysDash"/>
            </a:ln>
          </c:spPr>
        </c:majorGridlines>
        <c:title>
          <c:tx>
            <c:rich>
              <a:bodyPr rot="0" vert="horz"/>
              <a:lstStyle/>
              <a:p>
                <a:pPr>
                  <a:defRPr/>
                </a:pPr>
                <a:r>
                  <a:rPr lang="ja-JP" altLang="en-US"/>
                  <a:t>適中率</a:t>
                </a:r>
              </a:p>
            </c:rich>
          </c:tx>
          <c:layout>
            <c:manualLayout>
              <c:xMode val="edge"/>
              <c:yMode val="edge"/>
              <c:x val="7.2029131951726368E-3"/>
              <c:y val="0.85887247821832913"/>
            </c:manualLayout>
          </c:layout>
          <c:overlay val="0"/>
          <c:spPr>
            <a:noFill/>
            <a:ln w="25400">
              <a:noFill/>
            </a:ln>
          </c:spPr>
        </c:title>
        <c:numFmt formatCode="0.0%" sourceLinked="0"/>
        <c:majorTickMark val="in"/>
        <c:minorTickMark val="none"/>
        <c:tickLblPos val="nextTo"/>
        <c:spPr>
          <a:ln w="3175">
            <a:solidFill>
              <a:srgbClr val="000000"/>
            </a:solidFill>
            <a:prstDash val="solid"/>
          </a:ln>
        </c:spPr>
        <c:txPr>
          <a:bodyPr rot="0" vert="horz"/>
          <a:lstStyle/>
          <a:p>
            <a:pPr>
              <a:defRPr sz="800" b="0" i="0" u="none" strike="noStrike" baseline="0">
                <a:solidFill>
                  <a:srgbClr val="000000"/>
                </a:solidFill>
                <a:latin typeface="ＭＳ Ｐゴシック"/>
                <a:ea typeface="ＭＳ Ｐゴシック"/>
                <a:cs typeface="ＭＳ Ｐゴシック"/>
              </a:defRPr>
            </a:pPr>
            <a:endParaRPr lang="ja-JP"/>
          </a:p>
        </c:txPr>
        <c:crossAx val="45018496"/>
        <c:crosses val="autoZero"/>
        <c:crossBetween val="between"/>
      </c:valAx>
      <c:catAx>
        <c:axId val="45022592"/>
        <c:scaling>
          <c:orientation val="minMax"/>
        </c:scaling>
        <c:delete val="1"/>
        <c:axPos val="b"/>
        <c:majorTickMark val="out"/>
        <c:minorTickMark val="none"/>
        <c:tickLblPos val="nextTo"/>
        <c:crossAx val="45032576"/>
        <c:crosses val="autoZero"/>
        <c:auto val="1"/>
        <c:lblAlgn val="ctr"/>
        <c:lblOffset val="100"/>
        <c:noMultiLvlLbl val="0"/>
      </c:catAx>
      <c:valAx>
        <c:axId val="45032576"/>
        <c:scaling>
          <c:orientation val="minMax"/>
        </c:scaling>
        <c:delete val="0"/>
        <c:axPos val="r"/>
        <c:title>
          <c:tx>
            <c:rich>
              <a:bodyPr rot="0" vert="horz"/>
              <a:lstStyle/>
              <a:p>
                <a:pPr>
                  <a:defRPr/>
                </a:pPr>
                <a:r>
                  <a:rPr lang="ja-JP" altLang="en-US"/>
                  <a:t>黒点数</a:t>
                </a:r>
              </a:p>
            </c:rich>
          </c:tx>
          <c:layout>
            <c:manualLayout>
              <c:xMode val="edge"/>
              <c:yMode val="edge"/>
              <c:x val="0.79339968097208191"/>
              <c:y val="0.85085123235335225"/>
            </c:manualLayout>
          </c:layout>
          <c:overlay val="0"/>
          <c:spPr>
            <a:noFill/>
            <a:ln w="25400">
              <a:noFill/>
            </a:ln>
          </c:spPr>
        </c:title>
        <c:numFmt formatCode="0.0_ " sourceLinked="1"/>
        <c:majorTickMark val="out"/>
        <c:minorTickMark val="none"/>
        <c:tickLblPos val="nextTo"/>
        <c:crossAx val="45022592"/>
        <c:crosses val="max"/>
        <c:crossBetween val="between"/>
      </c:valAx>
      <c:spPr>
        <a:noFill/>
        <a:ln w="12700">
          <a:solidFill>
            <a:srgbClr val="808080"/>
          </a:solidFill>
          <a:prstDash val="solid"/>
        </a:ln>
      </c:spPr>
    </c:plotArea>
    <c:legend>
      <c:legendPos val="r"/>
      <c:layout>
        <c:manualLayout>
          <c:xMode val="edge"/>
          <c:yMode val="edge"/>
          <c:x val="0.81795911104332297"/>
          <c:y val="8.8757396449704137E-2"/>
          <c:w val="0.15867164909471065"/>
          <c:h val="0.53254437869822491"/>
        </c:manualLayout>
      </c:layout>
      <c:overlay val="0"/>
      <c:spPr>
        <a:solidFill>
          <a:srgbClr val="FFFFFF"/>
        </a:solidFill>
        <a:ln w="25400">
          <a:noFill/>
        </a:ln>
      </c:spPr>
      <c:txPr>
        <a:bodyPr/>
        <a:lstStyle/>
        <a:p>
          <a:pPr>
            <a:defRPr sz="735" b="0" i="0" u="none" strike="noStrike" baseline="0">
              <a:solidFill>
                <a:srgbClr val="000000"/>
              </a:solidFill>
              <a:latin typeface="ＭＳ Ｐゴシック"/>
              <a:ea typeface="ＭＳ Ｐゴシック"/>
              <a:cs typeface="ＭＳ Ｐゴシック"/>
            </a:defRPr>
          </a:pPr>
          <a:endParaRPr lang="ja-JP"/>
        </a:p>
      </c:txPr>
    </c:legend>
    <c:plotVisOnly val="1"/>
    <c:dispBlanksAs val="gap"/>
    <c:showDLblsOverMax val="0"/>
  </c:chart>
  <c:spPr>
    <a:solidFill>
      <a:srgbClr val="FFFFFF"/>
    </a:solidFill>
    <a:ln w="9525">
      <a:noFill/>
    </a:ln>
  </c:spPr>
  <c:txPr>
    <a:bodyPr/>
    <a:lstStyle/>
    <a:p>
      <a:pPr>
        <a:defRPr sz="800" b="0" i="0" u="none" strike="noStrike" baseline="0">
          <a:solidFill>
            <a:srgbClr val="000000"/>
          </a:solidFill>
          <a:latin typeface="ＭＳ Ｐゴシック"/>
          <a:ea typeface="ＭＳ Ｐゴシック"/>
          <a:cs typeface="ＭＳ Ｐゴシック"/>
        </a:defRPr>
      </a:pPr>
      <a:endParaRPr lang="ja-JP"/>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b="0" i="0" u="none" strike="noStrike" baseline="0">
                <a:solidFill>
                  <a:srgbClr val="000000"/>
                </a:solidFill>
                <a:latin typeface="ＭＳ Ｐゴシック"/>
                <a:ea typeface="ＭＳ Ｐゴシック"/>
                <a:cs typeface="ＭＳ Ｐゴシック"/>
              </a:defRPr>
            </a:pPr>
            <a:r>
              <a:rPr lang="ja-JP" altLang="en-US"/>
              <a:t>各局地磁気じょう乱予報のスレットスコア</a:t>
            </a:r>
          </a:p>
        </c:rich>
      </c:tx>
      <c:layout>
        <c:manualLayout>
          <c:xMode val="edge"/>
          <c:yMode val="edge"/>
          <c:x val="0.33606248309870357"/>
          <c:y val="0.91007777991165739"/>
        </c:manualLayout>
      </c:layout>
      <c:overlay val="0"/>
      <c:spPr>
        <a:noFill/>
        <a:ln w="25400">
          <a:noFill/>
        </a:ln>
      </c:spPr>
    </c:title>
    <c:autoTitleDeleted val="0"/>
    <c:plotArea>
      <c:layout>
        <c:manualLayout>
          <c:layoutTarget val="inner"/>
          <c:xMode val="edge"/>
          <c:yMode val="edge"/>
          <c:x val="5.7857872800025745E-2"/>
          <c:y val="7.2559226770258708E-2"/>
          <c:w val="0.72395584461731544"/>
          <c:h val="0.7659924669571615"/>
        </c:manualLayout>
      </c:layout>
      <c:barChart>
        <c:barDir val="col"/>
        <c:grouping val="clustered"/>
        <c:varyColors val="0"/>
        <c:ser>
          <c:idx val="5"/>
          <c:order val="5"/>
          <c:tx>
            <c:strRef>
              <c:f>'[フレア予報・地磁気擾乱予報の適中率の変化グラフ.xls]2013年7月から2014年6月地磁気適中率・スレットグラフ'!$A$4:$B$4</c:f>
              <c:strCache>
                <c:ptCount val="1"/>
                <c:pt idx="0">
                  <c:v>黒点数（月平均値）</c:v>
                </c:pt>
              </c:strCache>
            </c:strRef>
          </c:tx>
          <c:spPr>
            <a:gradFill>
              <a:gsLst>
                <a:gs pos="0">
                  <a:srgbClr val="FBEAC7"/>
                </a:gs>
                <a:gs pos="17999">
                  <a:srgbClr val="FEE7F2"/>
                </a:gs>
                <a:gs pos="36000">
                  <a:srgbClr val="FAC77D"/>
                </a:gs>
                <a:gs pos="61000">
                  <a:srgbClr val="FBA97D"/>
                </a:gs>
                <a:gs pos="82001">
                  <a:srgbClr val="FBD49C"/>
                </a:gs>
                <a:gs pos="100000">
                  <a:srgbClr val="FEE7F2"/>
                </a:gs>
              </a:gsLst>
              <a:lin ang="5400000" scaled="0"/>
            </a:gradFill>
            <a:ln>
              <a:solidFill>
                <a:srgbClr val="000000"/>
              </a:solidFill>
            </a:ln>
          </c:spPr>
          <c:invertIfNegative val="0"/>
          <c:val>
            <c:numRef>
              <c:f>'[フレア予報・地磁気擾乱予報の適中率の変化グラフ.xls]2013年7月から2014年6月地磁気適中率・スレットグラフ'!$C$4:$N$4</c:f>
              <c:numCache>
                <c:formatCode>0.0_ </c:formatCode>
                <c:ptCount val="12"/>
                <c:pt idx="0">
                  <c:v>57</c:v>
                </c:pt>
                <c:pt idx="1">
                  <c:v>66</c:v>
                </c:pt>
                <c:pt idx="2">
                  <c:v>36.9</c:v>
                </c:pt>
                <c:pt idx="3">
                  <c:v>85.6</c:v>
                </c:pt>
                <c:pt idx="4">
                  <c:v>77.599999999999994</c:v>
                </c:pt>
                <c:pt idx="5">
                  <c:v>90.3</c:v>
                </c:pt>
                <c:pt idx="6">
                  <c:v>82</c:v>
                </c:pt>
                <c:pt idx="7">
                  <c:v>102.8</c:v>
                </c:pt>
                <c:pt idx="8">
                  <c:v>92.2</c:v>
                </c:pt>
                <c:pt idx="9">
                  <c:v>84.7</c:v>
                </c:pt>
                <c:pt idx="10">
                  <c:v>75</c:v>
                </c:pt>
                <c:pt idx="11">
                  <c:v>71</c:v>
                </c:pt>
              </c:numCache>
            </c:numRef>
          </c:val>
        </c:ser>
        <c:dLbls>
          <c:showLegendKey val="0"/>
          <c:showVal val="0"/>
          <c:showCatName val="0"/>
          <c:showSerName val="0"/>
          <c:showPercent val="0"/>
          <c:showBubbleSize val="0"/>
        </c:dLbls>
        <c:gapWidth val="150"/>
        <c:axId val="45095936"/>
        <c:axId val="45106304"/>
      </c:barChart>
      <c:lineChart>
        <c:grouping val="standard"/>
        <c:varyColors val="0"/>
        <c:ser>
          <c:idx val="2"/>
          <c:order val="0"/>
          <c:tx>
            <c:strRef>
              <c:f>'[フレア予報・地磁気擾乱予報の適中率の変化グラフ.xls]2013年7月から2014年6月地磁気適中率・スレットグラフ'!$A$38</c:f>
              <c:strCache>
                <c:ptCount val="1"/>
                <c:pt idx="0">
                  <c:v>Tokyo</c:v>
                </c:pt>
              </c:strCache>
            </c:strRef>
          </c:tx>
          <c:spPr>
            <a:ln w="25400">
              <a:solidFill>
                <a:srgbClr val="FF0000"/>
              </a:solidFill>
              <a:prstDash val="solid"/>
            </a:ln>
          </c:spPr>
          <c:marker>
            <c:symbol val="triangle"/>
            <c:size val="7"/>
            <c:spPr>
              <a:solidFill>
                <a:srgbClr val="FF0000"/>
              </a:solidFill>
              <a:ln>
                <a:solidFill>
                  <a:srgbClr val="FF0000"/>
                </a:solidFill>
                <a:prstDash val="solid"/>
              </a:ln>
            </c:spPr>
          </c:marker>
          <c:cat>
            <c:strRef>
              <c:f>'[フレア予報・地磁気擾乱予報の適中率の変化グラフ.xls]2013年7月から2014年6月地磁気適中率・スレットグラフ'!$C$37:$N$37</c:f>
              <c:strCache>
                <c:ptCount val="12"/>
                <c:pt idx="0">
                  <c:v>7月</c:v>
                </c:pt>
                <c:pt idx="1">
                  <c:v>8月</c:v>
                </c:pt>
                <c:pt idx="2">
                  <c:v>9月</c:v>
                </c:pt>
                <c:pt idx="3">
                  <c:v>10月</c:v>
                </c:pt>
                <c:pt idx="4">
                  <c:v>11月</c:v>
                </c:pt>
                <c:pt idx="5">
                  <c:v>12月</c:v>
                </c:pt>
                <c:pt idx="6">
                  <c:v>1月</c:v>
                </c:pt>
                <c:pt idx="7">
                  <c:v>2月</c:v>
                </c:pt>
                <c:pt idx="8">
                  <c:v>3月</c:v>
                </c:pt>
                <c:pt idx="9">
                  <c:v>4月</c:v>
                </c:pt>
                <c:pt idx="10">
                  <c:v>5月</c:v>
                </c:pt>
                <c:pt idx="11">
                  <c:v>6月</c:v>
                </c:pt>
              </c:strCache>
            </c:strRef>
          </c:cat>
          <c:val>
            <c:numRef>
              <c:f>'[フレア予報・地磁気擾乱予報の適中率の変化グラフ.xls]2013年7月から2014年6月地磁気適中率・スレットグラフ'!$C$38:$N$38</c:f>
              <c:numCache>
                <c:formatCode>0.0%</c:formatCode>
                <c:ptCount val="12"/>
                <c:pt idx="0">
                  <c:v>0.33333333333333331</c:v>
                </c:pt>
                <c:pt idx="1">
                  <c:v>0.10526315789473684</c:v>
                </c:pt>
                <c:pt idx="2">
                  <c:v>0</c:v>
                </c:pt>
                <c:pt idx="3">
                  <c:v>7.0999999999999994E-2</c:v>
                </c:pt>
                <c:pt idx="4">
                  <c:v>0</c:v>
                </c:pt>
                <c:pt idx="5">
                  <c:v>0.42899999999999999</c:v>
                </c:pt>
                <c:pt idx="6">
                  <c:v>0</c:v>
                </c:pt>
                <c:pt idx="7">
                  <c:v>0.14299999999999999</c:v>
                </c:pt>
                <c:pt idx="8">
                  <c:v>0</c:v>
                </c:pt>
                <c:pt idx="9">
                  <c:v>0.3</c:v>
                </c:pt>
                <c:pt idx="10">
                  <c:v>0.33300000000000002</c:v>
                </c:pt>
                <c:pt idx="11">
                  <c:v>0</c:v>
                </c:pt>
              </c:numCache>
            </c:numRef>
          </c:val>
          <c:smooth val="0"/>
        </c:ser>
        <c:ser>
          <c:idx val="1"/>
          <c:order val="1"/>
          <c:tx>
            <c:strRef>
              <c:f>'[フレア予報・地磁気擾乱予報の適中率の変化グラフ.xls]2013年7月から2014年6月地磁気適中率・スレットグラフ'!$A$40</c:f>
              <c:strCache>
                <c:ptCount val="1"/>
                <c:pt idx="0">
                  <c:v>Boulder</c:v>
                </c:pt>
              </c:strCache>
            </c:strRef>
          </c:tx>
          <c:spPr>
            <a:ln w="25400">
              <a:solidFill>
                <a:srgbClr val="666699"/>
              </a:solidFill>
              <a:prstDash val="lgDash"/>
            </a:ln>
          </c:spPr>
          <c:marker>
            <c:symbol val="triangle"/>
            <c:size val="5"/>
            <c:spPr>
              <a:solidFill>
                <a:srgbClr val="666699"/>
              </a:solidFill>
              <a:ln>
                <a:solidFill>
                  <a:srgbClr val="666699"/>
                </a:solidFill>
                <a:prstDash val="solid"/>
              </a:ln>
            </c:spPr>
          </c:marker>
          <c:cat>
            <c:strRef>
              <c:f>'[フレア予報・地磁気擾乱予報の適中率の変化グラフ.xls]2013年7月から2014年6月地磁気適中率・スレットグラフ'!$C$37:$N$37</c:f>
              <c:strCache>
                <c:ptCount val="12"/>
                <c:pt idx="0">
                  <c:v>7月</c:v>
                </c:pt>
                <c:pt idx="1">
                  <c:v>8月</c:v>
                </c:pt>
                <c:pt idx="2">
                  <c:v>9月</c:v>
                </c:pt>
                <c:pt idx="3">
                  <c:v>10月</c:v>
                </c:pt>
                <c:pt idx="4">
                  <c:v>11月</c:v>
                </c:pt>
                <c:pt idx="5">
                  <c:v>12月</c:v>
                </c:pt>
                <c:pt idx="6">
                  <c:v>1月</c:v>
                </c:pt>
                <c:pt idx="7">
                  <c:v>2月</c:v>
                </c:pt>
                <c:pt idx="8">
                  <c:v>3月</c:v>
                </c:pt>
                <c:pt idx="9">
                  <c:v>4月</c:v>
                </c:pt>
                <c:pt idx="10">
                  <c:v>5月</c:v>
                </c:pt>
                <c:pt idx="11">
                  <c:v>6月</c:v>
                </c:pt>
              </c:strCache>
            </c:strRef>
          </c:cat>
          <c:val>
            <c:numRef>
              <c:f>'[フレア予報・地磁気擾乱予報の適中率の変化グラフ.xls]2013年7月から2014年6月地磁気適中率・スレットグラフ'!$C$40:$N$40</c:f>
              <c:numCache>
                <c:formatCode>0.0%</c:formatCode>
                <c:ptCount val="12"/>
                <c:pt idx="0">
                  <c:v>0.30769230769230771</c:v>
                </c:pt>
                <c:pt idx="1">
                  <c:v>6.25E-2</c:v>
                </c:pt>
                <c:pt idx="2">
                  <c:v>0.16700000000000001</c:v>
                </c:pt>
                <c:pt idx="3">
                  <c:v>0</c:v>
                </c:pt>
                <c:pt idx="4">
                  <c:v>0.16700000000000001</c:v>
                </c:pt>
                <c:pt idx="5">
                  <c:v>0.2</c:v>
                </c:pt>
                <c:pt idx="6">
                  <c:v>0</c:v>
                </c:pt>
                <c:pt idx="7">
                  <c:v>0.188</c:v>
                </c:pt>
                <c:pt idx="8">
                  <c:v>0</c:v>
                </c:pt>
                <c:pt idx="9">
                  <c:v>0.2</c:v>
                </c:pt>
                <c:pt idx="10">
                  <c:v>0</c:v>
                </c:pt>
                <c:pt idx="11">
                  <c:v>0</c:v>
                </c:pt>
              </c:numCache>
            </c:numRef>
          </c:val>
          <c:smooth val="0"/>
        </c:ser>
        <c:ser>
          <c:idx val="4"/>
          <c:order val="2"/>
          <c:tx>
            <c:strRef>
              <c:f>'[フレア予報・地磁気擾乱予報の適中率の変化グラフ.xls]2013年7月から2014年6月地磁気適中率・スレットグラフ'!$A$39</c:f>
              <c:strCache>
                <c:ptCount val="1"/>
                <c:pt idx="0">
                  <c:v>Brussels</c:v>
                </c:pt>
              </c:strCache>
            </c:strRef>
          </c:tx>
          <c:spPr>
            <a:ln w="25400">
              <a:solidFill>
                <a:srgbClr val="339966"/>
              </a:solidFill>
              <a:prstDash val="lgDash"/>
            </a:ln>
          </c:spPr>
          <c:marker>
            <c:symbol val="triangle"/>
            <c:size val="5"/>
            <c:spPr>
              <a:solidFill>
                <a:srgbClr val="339966"/>
              </a:solidFill>
              <a:ln>
                <a:solidFill>
                  <a:srgbClr val="339966"/>
                </a:solidFill>
                <a:prstDash val="solid"/>
              </a:ln>
            </c:spPr>
          </c:marker>
          <c:cat>
            <c:strRef>
              <c:f>'[フレア予報・地磁気擾乱予報の適中率の変化グラフ.xls]2013年7月から2014年6月地磁気適中率・スレットグラフ'!$C$37:$N$37</c:f>
              <c:strCache>
                <c:ptCount val="12"/>
                <c:pt idx="0">
                  <c:v>7月</c:v>
                </c:pt>
                <c:pt idx="1">
                  <c:v>8月</c:v>
                </c:pt>
                <c:pt idx="2">
                  <c:v>9月</c:v>
                </c:pt>
                <c:pt idx="3">
                  <c:v>10月</c:v>
                </c:pt>
                <c:pt idx="4">
                  <c:v>11月</c:v>
                </c:pt>
                <c:pt idx="5">
                  <c:v>12月</c:v>
                </c:pt>
                <c:pt idx="6">
                  <c:v>1月</c:v>
                </c:pt>
                <c:pt idx="7">
                  <c:v>2月</c:v>
                </c:pt>
                <c:pt idx="8">
                  <c:v>3月</c:v>
                </c:pt>
                <c:pt idx="9">
                  <c:v>4月</c:v>
                </c:pt>
                <c:pt idx="10">
                  <c:v>5月</c:v>
                </c:pt>
                <c:pt idx="11">
                  <c:v>6月</c:v>
                </c:pt>
              </c:strCache>
            </c:strRef>
          </c:cat>
          <c:val>
            <c:numRef>
              <c:f>'[フレア予報・地磁気擾乱予報の適中率の変化グラフ.xls]2013年7月から2014年6月地磁気適中率・スレットグラフ'!$C$39:$N$39</c:f>
              <c:numCache>
                <c:formatCode>0.0%</c:formatCode>
                <c:ptCount val="12"/>
                <c:pt idx="0">
                  <c:v>0.14285714285714285</c:v>
                </c:pt>
                <c:pt idx="1">
                  <c:v>0.21428571428571427</c:v>
                </c:pt>
                <c:pt idx="2">
                  <c:v>0</c:v>
                </c:pt>
                <c:pt idx="3">
                  <c:v>5.8999999999999997E-2</c:v>
                </c:pt>
                <c:pt idx="4">
                  <c:v>0.1</c:v>
                </c:pt>
                <c:pt idx="5">
                  <c:v>0.21429999999999999</c:v>
                </c:pt>
                <c:pt idx="6">
                  <c:v>8.3000000000000004E-2</c:v>
                </c:pt>
                <c:pt idx="7">
                  <c:v>0</c:v>
                </c:pt>
                <c:pt idx="8">
                  <c:v>0.111</c:v>
                </c:pt>
                <c:pt idx="9">
                  <c:v>0.38500000000000001</c:v>
                </c:pt>
                <c:pt idx="10">
                  <c:v>0</c:v>
                </c:pt>
                <c:pt idx="11">
                  <c:v>0</c:v>
                </c:pt>
              </c:numCache>
            </c:numRef>
          </c:val>
          <c:smooth val="0"/>
        </c:ser>
        <c:ser>
          <c:idx val="0"/>
          <c:order val="3"/>
          <c:tx>
            <c:strRef>
              <c:f>'[フレア予報・地磁気擾乱予報の適中率の変化グラフ.xls]2013年7月から2014年6月地磁気適中率・スレットグラフ'!$A$42</c:f>
              <c:strCache>
                <c:ptCount val="1"/>
                <c:pt idx="0">
                  <c:v>Sydney</c:v>
                </c:pt>
              </c:strCache>
            </c:strRef>
          </c:tx>
          <c:spPr>
            <a:ln w="25400">
              <a:solidFill>
                <a:srgbClr val="00FFFF"/>
              </a:solidFill>
              <a:prstDash val="lgDash"/>
            </a:ln>
          </c:spPr>
          <c:marker>
            <c:symbol val="triangle"/>
            <c:size val="5"/>
            <c:spPr>
              <a:solidFill>
                <a:srgbClr val="00FFFF"/>
              </a:solidFill>
              <a:ln>
                <a:solidFill>
                  <a:srgbClr val="00FFFF"/>
                </a:solidFill>
                <a:prstDash val="solid"/>
              </a:ln>
            </c:spPr>
          </c:marker>
          <c:cat>
            <c:strRef>
              <c:f>'[フレア予報・地磁気擾乱予報の適中率の変化グラフ.xls]2013年7月から2014年6月地磁気適中率・スレットグラフ'!$C$37:$N$37</c:f>
              <c:strCache>
                <c:ptCount val="12"/>
                <c:pt idx="0">
                  <c:v>7月</c:v>
                </c:pt>
                <c:pt idx="1">
                  <c:v>8月</c:v>
                </c:pt>
                <c:pt idx="2">
                  <c:v>9月</c:v>
                </c:pt>
                <c:pt idx="3">
                  <c:v>10月</c:v>
                </c:pt>
                <c:pt idx="4">
                  <c:v>11月</c:v>
                </c:pt>
                <c:pt idx="5">
                  <c:v>12月</c:v>
                </c:pt>
                <c:pt idx="6">
                  <c:v>1月</c:v>
                </c:pt>
                <c:pt idx="7">
                  <c:v>2月</c:v>
                </c:pt>
                <c:pt idx="8">
                  <c:v>3月</c:v>
                </c:pt>
                <c:pt idx="9">
                  <c:v>4月</c:v>
                </c:pt>
                <c:pt idx="10">
                  <c:v>5月</c:v>
                </c:pt>
                <c:pt idx="11">
                  <c:v>6月</c:v>
                </c:pt>
              </c:strCache>
            </c:strRef>
          </c:cat>
          <c:val>
            <c:numRef>
              <c:f>'[フレア予報・地磁気擾乱予報の適中率の変化グラフ.xls]2013年7月から2014年6月地磁気適中率・スレットグラフ'!$C$42:$N$42</c:f>
              <c:numCache>
                <c:formatCode>0.0%</c:formatCode>
                <c:ptCount val="12"/>
                <c:pt idx="0">
                  <c:v>0.2</c:v>
                </c:pt>
                <c:pt idx="1">
                  <c:v>0</c:v>
                </c:pt>
                <c:pt idx="2">
                  <c:v>0.2</c:v>
                </c:pt>
                <c:pt idx="3">
                  <c:v>0.1</c:v>
                </c:pt>
                <c:pt idx="4">
                  <c:v>0</c:v>
                </c:pt>
                <c:pt idx="5">
                  <c:v>0</c:v>
                </c:pt>
                <c:pt idx="6">
                  <c:v>0</c:v>
                </c:pt>
                <c:pt idx="7">
                  <c:v>0</c:v>
                </c:pt>
                <c:pt idx="8">
                  <c:v>0</c:v>
                </c:pt>
                <c:pt idx="9">
                  <c:v>0.14299999999999999</c:v>
                </c:pt>
                <c:pt idx="10">
                  <c:v>0</c:v>
                </c:pt>
                <c:pt idx="11">
                  <c:v>0</c:v>
                </c:pt>
              </c:numCache>
            </c:numRef>
          </c:val>
          <c:smooth val="0"/>
        </c:ser>
        <c:ser>
          <c:idx val="3"/>
          <c:order val="4"/>
          <c:tx>
            <c:strRef>
              <c:f>'[フレア予報・地磁気擾乱予報の適中率の変化グラフ.xls]2013年7月から2014年6月地磁気適中率・スレットグラフ'!$A$41</c:f>
              <c:strCache>
                <c:ptCount val="1"/>
                <c:pt idx="0">
                  <c:v>Beijing</c:v>
                </c:pt>
              </c:strCache>
            </c:strRef>
          </c:tx>
          <c:spPr>
            <a:ln w="25400">
              <a:solidFill>
                <a:srgbClr val="0000FF"/>
              </a:solidFill>
              <a:prstDash val="lgDash"/>
            </a:ln>
          </c:spPr>
          <c:marker>
            <c:symbol val="triangle"/>
            <c:size val="5"/>
            <c:spPr>
              <a:solidFill>
                <a:srgbClr val="0000FF"/>
              </a:solidFill>
              <a:ln>
                <a:solidFill>
                  <a:srgbClr val="0000FF"/>
                </a:solidFill>
                <a:prstDash val="solid"/>
              </a:ln>
            </c:spPr>
          </c:marker>
          <c:cat>
            <c:strRef>
              <c:f>'[フレア予報・地磁気擾乱予報の適中率の変化グラフ.xls]2013年7月から2014年6月地磁気適中率・スレットグラフ'!$C$37:$N$37</c:f>
              <c:strCache>
                <c:ptCount val="12"/>
                <c:pt idx="0">
                  <c:v>7月</c:v>
                </c:pt>
                <c:pt idx="1">
                  <c:v>8月</c:v>
                </c:pt>
                <c:pt idx="2">
                  <c:v>9月</c:v>
                </c:pt>
                <c:pt idx="3">
                  <c:v>10月</c:v>
                </c:pt>
                <c:pt idx="4">
                  <c:v>11月</c:v>
                </c:pt>
                <c:pt idx="5">
                  <c:v>12月</c:v>
                </c:pt>
                <c:pt idx="6">
                  <c:v>1月</c:v>
                </c:pt>
                <c:pt idx="7">
                  <c:v>2月</c:v>
                </c:pt>
                <c:pt idx="8">
                  <c:v>3月</c:v>
                </c:pt>
                <c:pt idx="9">
                  <c:v>4月</c:v>
                </c:pt>
                <c:pt idx="10">
                  <c:v>5月</c:v>
                </c:pt>
                <c:pt idx="11">
                  <c:v>6月</c:v>
                </c:pt>
              </c:strCache>
            </c:strRef>
          </c:cat>
          <c:val>
            <c:numRef>
              <c:f>'[フレア予報・地磁気擾乱予報の適中率の変化グラフ.xls]2013年7月から2014年6月地磁気適中率・スレットグラフ'!$C$41:$N$41</c:f>
              <c:numCache>
                <c:formatCode>0.0%</c:formatCode>
                <c:ptCount val="12"/>
                <c:pt idx="0">
                  <c:v>0</c:v>
                </c:pt>
                <c:pt idx="1">
                  <c:v>0.1111111111111111</c:v>
                </c:pt>
                <c:pt idx="2">
                  <c:v>0</c:v>
                </c:pt>
                <c:pt idx="3">
                  <c:v>0</c:v>
                </c:pt>
                <c:pt idx="4">
                  <c:v>0</c:v>
                </c:pt>
                <c:pt idx="5">
                  <c:v>0</c:v>
                </c:pt>
                <c:pt idx="6">
                  <c:v>0</c:v>
                </c:pt>
                <c:pt idx="7">
                  <c:v>0.125</c:v>
                </c:pt>
                <c:pt idx="8">
                  <c:v>0</c:v>
                </c:pt>
                <c:pt idx="9">
                  <c:v>0.25</c:v>
                </c:pt>
                <c:pt idx="10">
                  <c:v>0.33300000000000002</c:v>
                </c:pt>
                <c:pt idx="11">
                  <c:v>0</c:v>
                </c:pt>
              </c:numCache>
            </c:numRef>
          </c:val>
          <c:smooth val="0"/>
        </c:ser>
        <c:dLbls>
          <c:showLegendKey val="0"/>
          <c:showVal val="0"/>
          <c:showCatName val="0"/>
          <c:showSerName val="0"/>
          <c:showPercent val="0"/>
          <c:showBubbleSize val="0"/>
        </c:dLbls>
        <c:marker val="1"/>
        <c:smooth val="0"/>
        <c:axId val="45087744"/>
        <c:axId val="45094016"/>
      </c:lineChart>
      <c:catAx>
        <c:axId val="45087744"/>
        <c:scaling>
          <c:orientation val="minMax"/>
        </c:scaling>
        <c:delete val="0"/>
        <c:axPos val="b"/>
        <c:numFmt formatCode="General" sourceLinked="1"/>
        <c:majorTickMark val="in"/>
        <c:minorTickMark val="none"/>
        <c:tickLblPos val="nextTo"/>
        <c:spPr>
          <a:ln w="3175">
            <a:solidFill>
              <a:srgbClr val="000000"/>
            </a:solidFill>
            <a:prstDash val="solid"/>
          </a:ln>
        </c:spPr>
        <c:txPr>
          <a:bodyPr rot="0" vert="horz"/>
          <a:lstStyle/>
          <a:p>
            <a:pPr>
              <a:defRPr sz="800" b="0" i="0" u="none" strike="noStrike" baseline="0">
                <a:solidFill>
                  <a:srgbClr val="000000"/>
                </a:solidFill>
                <a:latin typeface="ＭＳ Ｐゴシック"/>
                <a:ea typeface="ＭＳ Ｐゴシック"/>
                <a:cs typeface="ＭＳ Ｐゴシック"/>
              </a:defRPr>
            </a:pPr>
            <a:endParaRPr lang="ja-JP"/>
          </a:p>
        </c:txPr>
        <c:crossAx val="45094016"/>
        <c:crosses val="autoZero"/>
        <c:auto val="1"/>
        <c:lblAlgn val="ctr"/>
        <c:lblOffset val="100"/>
        <c:tickLblSkip val="1"/>
        <c:tickMarkSkip val="1"/>
        <c:noMultiLvlLbl val="0"/>
      </c:catAx>
      <c:valAx>
        <c:axId val="45094016"/>
        <c:scaling>
          <c:orientation val="minMax"/>
          <c:max val="1"/>
          <c:min val="0"/>
        </c:scaling>
        <c:delete val="0"/>
        <c:axPos val="l"/>
        <c:majorGridlines>
          <c:spPr>
            <a:ln w="3175">
              <a:solidFill>
                <a:srgbClr val="C0C0C0"/>
              </a:solidFill>
              <a:prstDash val="sysDash"/>
            </a:ln>
          </c:spPr>
        </c:majorGridlines>
        <c:title>
          <c:tx>
            <c:rich>
              <a:bodyPr rot="0" vert="horz"/>
              <a:lstStyle/>
              <a:p>
                <a:pPr>
                  <a:defRPr/>
                </a:pPr>
                <a:r>
                  <a:rPr lang="ja-JP" altLang="en-US"/>
                  <a:t>適中率</a:t>
                </a:r>
              </a:p>
            </c:rich>
          </c:tx>
          <c:layout>
            <c:manualLayout>
              <c:xMode val="edge"/>
              <c:yMode val="edge"/>
              <c:x val="1.0302966674620218E-2"/>
              <c:y val="0.88040394340951289"/>
            </c:manualLayout>
          </c:layout>
          <c:overlay val="0"/>
          <c:spPr>
            <a:noFill/>
            <a:ln w="25400">
              <a:noFill/>
            </a:ln>
          </c:spPr>
        </c:title>
        <c:numFmt formatCode="0.0%" sourceLinked="1"/>
        <c:majorTickMark val="in"/>
        <c:minorTickMark val="none"/>
        <c:tickLblPos val="nextTo"/>
        <c:spPr>
          <a:ln w="3175">
            <a:solidFill>
              <a:srgbClr val="000000"/>
            </a:solidFill>
            <a:prstDash val="solid"/>
          </a:ln>
        </c:spPr>
        <c:txPr>
          <a:bodyPr rot="0" vert="horz"/>
          <a:lstStyle/>
          <a:p>
            <a:pPr>
              <a:defRPr sz="800" b="0" i="0" u="none" strike="noStrike" baseline="0">
                <a:solidFill>
                  <a:srgbClr val="000000"/>
                </a:solidFill>
                <a:latin typeface="ＭＳ Ｐゴシック"/>
                <a:ea typeface="ＭＳ Ｐゴシック"/>
                <a:cs typeface="ＭＳ Ｐゴシック"/>
              </a:defRPr>
            </a:pPr>
            <a:endParaRPr lang="ja-JP"/>
          </a:p>
        </c:txPr>
        <c:crossAx val="45087744"/>
        <c:crosses val="autoZero"/>
        <c:crossBetween val="between"/>
      </c:valAx>
      <c:catAx>
        <c:axId val="45095936"/>
        <c:scaling>
          <c:orientation val="minMax"/>
        </c:scaling>
        <c:delete val="1"/>
        <c:axPos val="b"/>
        <c:title>
          <c:tx>
            <c:rich>
              <a:bodyPr/>
              <a:lstStyle/>
              <a:p>
                <a:pPr>
                  <a:defRPr/>
                </a:pPr>
                <a:r>
                  <a:rPr lang="ja-JP" altLang="en-US"/>
                  <a:t>黒点数</a:t>
                </a:r>
              </a:p>
            </c:rich>
          </c:tx>
          <c:layout>
            <c:manualLayout>
              <c:xMode val="edge"/>
              <c:yMode val="edge"/>
              <c:x val="0.78556335003579092"/>
              <c:y val="0.87681358427757505"/>
            </c:manualLayout>
          </c:layout>
          <c:overlay val="0"/>
          <c:spPr>
            <a:noFill/>
            <a:ln w="25400">
              <a:noFill/>
            </a:ln>
          </c:spPr>
        </c:title>
        <c:majorTickMark val="out"/>
        <c:minorTickMark val="none"/>
        <c:tickLblPos val="nextTo"/>
        <c:crossAx val="45106304"/>
        <c:crosses val="autoZero"/>
        <c:auto val="1"/>
        <c:lblAlgn val="ctr"/>
        <c:lblOffset val="100"/>
        <c:noMultiLvlLbl val="0"/>
      </c:catAx>
      <c:valAx>
        <c:axId val="45106304"/>
        <c:scaling>
          <c:orientation val="minMax"/>
        </c:scaling>
        <c:delete val="0"/>
        <c:axPos val="r"/>
        <c:numFmt formatCode="0.0_ " sourceLinked="1"/>
        <c:majorTickMark val="out"/>
        <c:minorTickMark val="none"/>
        <c:tickLblPos val="nextTo"/>
        <c:crossAx val="45095936"/>
        <c:crosses val="max"/>
        <c:crossBetween val="between"/>
      </c:valAx>
      <c:spPr>
        <a:noFill/>
        <a:ln w="12700">
          <a:solidFill>
            <a:srgbClr val="808080"/>
          </a:solidFill>
          <a:prstDash val="solid"/>
        </a:ln>
      </c:spPr>
    </c:plotArea>
    <c:legend>
      <c:legendPos val="r"/>
      <c:layout>
        <c:manualLayout>
          <c:xMode val="edge"/>
          <c:yMode val="edge"/>
          <c:x val="0.81896559293724647"/>
          <c:y val="0.11585397861852634"/>
          <c:w val="0.15886690527320446"/>
          <c:h val="0.52439088406632095"/>
        </c:manualLayout>
      </c:layout>
      <c:overlay val="0"/>
      <c:spPr>
        <a:solidFill>
          <a:srgbClr val="FFFFFF"/>
        </a:solidFill>
        <a:ln w="25400">
          <a:noFill/>
        </a:ln>
      </c:spPr>
      <c:txPr>
        <a:bodyPr/>
        <a:lstStyle/>
        <a:p>
          <a:pPr>
            <a:defRPr sz="735" b="0" i="0" u="none" strike="noStrike" baseline="0">
              <a:solidFill>
                <a:srgbClr val="000000"/>
              </a:solidFill>
              <a:latin typeface="ＭＳ Ｐゴシック"/>
              <a:ea typeface="ＭＳ Ｐゴシック"/>
              <a:cs typeface="ＭＳ Ｐゴシック"/>
            </a:defRPr>
          </a:pPr>
          <a:endParaRPr lang="ja-JP"/>
        </a:p>
      </c:txPr>
    </c:legend>
    <c:plotVisOnly val="1"/>
    <c:dispBlanksAs val="gap"/>
    <c:showDLblsOverMax val="0"/>
  </c:chart>
  <c:spPr>
    <a:solidFill>
      <a:srgbClr val="FFFFFF"/>
    </a:solidFill>
    <a:ln w="9525">
      <a:noFill/>
    </a:ln>
  </c:spPr>
  <c:txPr>
    <a:bodyPr/>
    <a:lstStyle/>
    <a:p>
      <a:pPr>
        <a:defRPr sz="800" b="0" i="0" u="none" strike="noStrike" baseline="0">
          <a:solidFill>
            <a:srgbClr val="000000"/>
          </a:solidFill>
          <a:latin typeface="ＭＳ Ｐゴシック"/>
          <a:ea typeface="ＭＳ Ｐゴシック"/>
          <a:cs typeface="ＭＳ Ｐゴシック"/>
        </a:defRPr>
      </a:pPr>
      <a:endParaRPr lang="ja-JP"/>
    </a:p>
  </c:tx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9A409B9E-FCD2-40A1-BCF9-7C53E01E4C9B}" type="datetimeFigureOut">
              <a:rPr kumimoji="1" lang="ja-JP" altLang="en-US" smtClean="0"/>
              <a:t>2015/4/12</a:t>
            </a:fld>
            <a:endParaRPr kumimoji="1" lang="ja-JP" altLang="en-US"/>
          </a:p>
        </p:txBody>
      </p:sp>
      <p:sp>
        <p:nvSpPr>
          <p:cNvPr id="4" name="スライド イメージ プレースホルダー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800C66EE-C244-438D-AB7F-EE0058ED5649}" type="slidenum">
              <a:rPr kumimoji="1" lang="ja-JP" altLang="en-US" smtClean="0"/>
              <a:t>‹#›</a:t>
            </a:fld>
            <a:endParaRPr kumimoji="1" lang="ja-JP" altLang="en-US"/>
          </a:p>
        </p:txBody>
      </p:sp>
    </p:spTree>
    <p:extLst>
      <p:ext uri="{BB962C8B-B14F-4D97-AF65-F5344CB8AC3E}">
        <p14:creationId xmlns:p14="http://schemas.microsoft.com/office/powerpoint/2010/main" val="328718389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Good morning ladies</a:t>
            </a:r>
            <a:r>
              <a:rPr kumimoji="1" lang="en-US" altLang="ja-JP" baseline="0" dirty="0" smtClean="0"/>
              <a:t> and gentleman. I am Mamoru Ishii from NICT. I will present our recent activities of WDC-Ionosphere and Space Weather</a:t>
            </a:r>
            <a:endParaRPr kumimoji="1" lang="ja-JP" altLang="en-US" dirty="0"/>
          </a:p>
        </p:txBody>
      </p:sp>
      <p:sp>
        <p:nvSpPr>
          <p:cNvPr id="4" name="スライド番号プレースホルダー 3"/>
          <p:cNvSpPr>
            <a:spLocks noGrp="1"/>
          </p:cNvSpPr>
          <p:nvPr>
            <p:ph type="sldNum" sz="quarter" idx="10"/>
          </p:nvPr>
        </p:nvSpPr>
        <p:spPr/>
        <p:txBody>
          <a:bodyPr/>
          <a:lstStyle/>
          <a:p>
            <a:fld id="{800C66EE-C244-438D-AB7F-EE0058ED5649}" type="slidenum">
              <a:rPr kumimoji="1" lang="ja-JP" altLang="en-US" smtClean="0"/>
              <a:t>1</a:t>
            </a:fld>
            <a:endParaRPr kumimoji="1" lang="ja-JP" altLang="en-US"/>
          </a:p>
        </p:txBody>
      </p:sp>
    </p:spTree>
    <p:extLst>
      <p:ext uri="{BB962C8B-B14F-4D97-AF65-F5344CB8AC3E}">
        <p14:creationId xmlns:p14="http://schemas.microsoft.com/office/powerpoint/2010/main" val="10962365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33"/>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pic>
        <p:nvPicPr>
          <p:cNvPr id="4" name="Picture 3"/>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543300" y="620713"/>
            <a:ext cx="20574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5"/>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466975" y="2090738"/>
            <a:ext cx="4229100" cy="11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571301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a:xfrm>
            <a:off x="457200" y="6356358"/>
            <a:ext cx="2133600" cy="365125"/>
          </a:xfrm>
          <a:prstGeom prst="rect">
            <a:avLst/>
          </a:prstGeom>
        </p:spPr>
        <p:txBody>
          <a:bodyPr/>
          <a:lstStyle/>
          <a:p>
            <a:endParaRPr kumimoji="1" lang="ja-JP" altLang="en-US"/>
          </a:p>
        </p:txBody>
      </p:sp>
      <p:sp>
        <p:nvSpPr>
          <p:cNvPr id="5" name="フッター プレースホルダ 4"/>
          <p:cNvSpPr>
            <a:spLocks noGrp="1"/>
          </p:cNvSpPr>
          <p:nvPr>
            <p:ph type="ftr" sz="quarter" idx="11"/>
          </p:nvPr>
        </p:nvSpPr>
        <p:spPr>
          <a:xfrm>
            <a:off x="3124200" y="6356358"/>
            <a:ext cx="2895600" cy="365125"/>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a:xfrm>
            <a:off x="6553200" y="6356358"/>
            <a:ext cx="2133600" cy="365125"/>
          </a:xfrm>
          <a:prstGeom prst="rect">
            <a:avLst/>
          </a:prstGeom>
        </p:spPr>
        <p:txBody>
          <a:bodyPr/>
          <a:lstStyle/>
          <a:p>
            <a:fld id="{45B4F9F4-A2D0-49BF-BD19-9B7CF523214B}" type="slidenum">
              <a:rPr kumimoji="1" lang="ja-JP" altLang="en-US" smtClean="0"/>
              <a:pPr/>
              <a:t>‹#›</a:t>
            </a:fld>
            <a:endParaRPr kumimoji="1" lang="ja-JP" altLang="en-US"/>
          </a:p>
        </p:txBody>
      </p:sp>
    </p:spTree>
    <p:extLst>
      <p:ext uri="{BB962C8B-B14F-4D97-AF65-F5344CB8AC3E}">
        <p14:creationId xmlns:p14="http://schemas.microsoft.com/office/powerpoint/2010/main" val="10483363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0"/>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40"/>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a:xfrm>
            <a:off x="457200" y="6356358"/>
            <a:ext cx="2133600" cy="365125"/>
          </a:xfrm>
          <a:prstGeom prst="rect">
            <a:avLst/>
          </a:prstGeom>
        </p:spPr>
        <p:txBody>
          <a:bodyPr/>
          <a:lstStyle/>
          <a:p>
            <a:endParaRPr kumimoji="1" lang="ja-JP" altLang="en-US"/>
          </a:p>
        </p:txBody>
      </p:sp>
      <p:sp>
        <p:nvSpPr>
          <p:cNvPr id="5" name="フッター プレースホルダ 4"/>
          <p:cNvSpPr>
            <a:spLocks noGrp="1"/>
          </p:cNvSpPr>
          <p:nvPr>
            <p:ph type="ftr" sz="quarter" idx="11"/>
          </p:nvPr>
        </p:nvSpPr>
        <p:spPr>
          <a:xfrm>
            <a:off x="3124200" y="6356358"/>
            <a:ext cx="2895600" cy="365125"/>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a:xfrm>
            <a:off x="6553200" y="6356358"/>
            <a:ext cx="2133600" cy="365125"/>
          </a:xfrm>
          <a:prstGeom prst="rect">
            <a:avLst/>
          </a:prstGeom>
        </p:spPr>
        <p:txBody>
          <a:bodyPr/>
          <a:lstStyle/>
          <a:p>
            <a:fld id="{45B4F9F4-A2D0-49BF-BD19-9B7CF523214B}" type="slidenum">
              <a:rPr kumimoji="1" lang="ja-JP" altLang="en-US" smtClean="0"/>
              <a:pPr/>
              <a:t>‹#›</a:t>
            </a:fld>
            <a:endParaRPr kumimoji="1" lang="ja-JP" altLang="en-US"/>
          </a:p>
        </p:txBody>
      </p:sp>
    </p:spTree>
    <p:extLst>
      <p:ext uri="{BB962C8B-B14F-4D97-AF65-F5344CB8AC3E}">
        <p14:creationId xmlns:p14="http://schemas.microsoft.com/office/powerpoint/2010/main" val="66054465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Tree>
    <p:extLst>
      <p:ext uri="{BB962C8B-B14F-4D97-AF65-F5344CB8AC3E}">
        <p14:creationId xmlns:p14="http://schemas.microsoft.com/office/powerpoint/2010/main" val="165831651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8"/>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a:xfrm>
            <a:off x="457200" y="6356358"/>
            <a:ext cx="2133600" cy="365125"/>
          </a:xfrm>
          <a:prstGeom prst="rect">
            <a:avLst/>
          </a:prstGeom>
        </p:spPr>
        <p:txBody>
          <a:bodyPr/>
          <a:lstStyle/>
          <a:p>
            <a:endParaRPr kumimoji="1" lang="ja-JP" altLang="en-US"/>
          </a:p>
        </p:txBody>
      </p:sp>
      <p:sp>
        <p:nvSpPr>
          <p:cNvPr id="5" name="フッター プレースホルダ 4"/>
          <p:cNvSpPr>
            <a:spLocks noGrp="1"/>
          </p:cNvSpPr>
          <p:nvPr>
            <p:ph type="ftr" sz="quarter" idx="11"/>
          </p:nvPr>
        </p:nvSpPr>
        <p:spPr>
          <a:xfrm>
            <a:off x="3124200" y="6356358"/>
            <a:ext cx="2895600" cy="365125"/>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a:xfrm>
            <a:off x="6553200" y="6356358"/>
            <a:ext cx="2133600" cy="365125"/>
          </a:xfrm>
          <a:prstGeom prst="rect">
            <a:avLst/>
          </a:prstGeom>
        </p:spPr>
        <p:txBody>
          <a:bodyPr/>
          <a:lstStyle/>
          <a:p>
            <a:fld id="{45B4F9F4-A2D0-49BF-BD19-9B7CF523214B}" type="slidenum">
              <a:rPr kumimoji="1" lang="ja-JP" altLang="en-US" smtClean="0"/>
              <a:pPr/>
              <a:t>‹#›</a:t>
            </a:fld>
            <a:endParaRPr kumimoji="1" lang="ja-JP" altLang="en-US"/>
          </a:p>
        </p:txBody>
      </p:sp>
    </p:spTree>
    <p:extLst>
      <p:ext uri="{BB962C8B-B14F-4D97-AF65-F5344CB8AC3E}">
        <p14:creationId xmlns:p14="http://schemas.microsoft.com/office/powerpoint/2010/main" val="36224747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8" name="Freeform 2"/>
          <p:cNvSpPr>
            <a:spLocks/>
          </p:cNvSpPr>
          <p:nvPr userDrawn="1"/>
        </p:nvSpPr>
        <p:spPr bwMode="auto">
          <a:xfrm>
            <a:off x="-17463" y="6572272"/>
            <a:ext cx="5946785" cy="285752"/>
          </a:xfrm>
          <a:custGeom>
            <a:avLst/>
            <a:gdLst/>
            <a:ahLst/>
            <a:cxnLst>
              <a:cxn ang="0">
                <a:pos x="0" y="0"/>
              </a:cxn>
              <a:cxn ang="0">
                <a:pos x="3946" y="0"/>
              </a:cxn>
              <a:cxn ang="0">
                <a:pos x="3833" y="295"/>
              </a:cxn>
              <a:cxn ang="0">
                <a:pos x="0" y="295"/>
              </a:cxn>
              <a:cxn ang="0">
                <a:pos x="0" y="0"/>
              </a:cxn>
            </a:cxnLst>
            <a:rect l="0" t="0" r="r" b="b"/>
            <a:pathLst>
              <a:path w="3946" h="295">
                <a:moveTo>
                  <a:pt x="0" y="0"/>
                </a:moveTo>
                <a:lnTo>
                  <a:pt x="3946" y="0"/>
                </a:lnTo>
                <a:lnTo>
                  <a:pt x="3833" y="295"/>
                </a:lnTo>
                <a:lnTo>
                  <a:pt x="0" y="295"/>
                </a:lnTo>
                <a:lnTo>
                  <a:pt x="0" y="0"/>
                </a:lnTo>
                <a:close/>
              </a:path>
            </a:pathLst>
          </a:custGeom>
          <a:gradFill rotWithShape="1">
            <a:gsLst>
              <a:gs pos="0">
                <a:srgbClr val="0D3192"/>
              </a:gs>
              <a:gs pos="100000">
                <a:srgbClr val="0D3192">
                  <a:gamma/>
                  <a:tint val="44314"/>
                  <a:invGamma/>
                </a:srgbClr>
              </a:gs>
            </a:gsLst>
            <a:lin ang="0" scaled="1"/>
          </a:gradFill>
          <a:ln w="9525">
            <a:noFill/>
            <a:round/>
            <a:headEnd/>
            <a:tailEnd/>
          </a:ln>
          <a:effectLst/>
        </p:spPr>
        <p:txBody>
          <a:bodyPr/>
          <a:lstStyle/>
          <a:p>
            <a:endParaRPr lang="ja-JP" altLang="en-US"/>
          </a:p>
        </p:txBody>
      </p:sp>
    </p:spTree>
    <p:extLst>
      <p:ext uri="{BB962C8B-B14F-4D97-AF65-F5344CB8AC3E}">
        <p14:creationId xmlns:p14="http://schemas.microsoft.com/office/powerpoint/2010/main" val="34891049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9"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a:xfrm>
            <a:off x="457200" y="6356358"/>
            <a:ext cx="2133600" cy="365125"/>
          </a:xfrm>
          <a:prstGeom prst="rect">
            <a:avLst/>
          </a:prstGeom>
        </p:spPr>
        <p:txBody>
          <a:bodyPr/>
          <a:lstStyle/>
          <a:p>
            <a:endParaRPr kumimoji="1" lang="ja-JP" altLang="en-US"/>
          </a:p>
        </p:txBody>
      </p:sp>
      <p:sp>
        <p:nvSpPr>
          <p:cNvPr id="8" name="フッター プレースホルダ 7"/>
          <p:cNvSpPr>
            <a:spLocks noGrp="1"/>
          </p:cNvSpPr>
          <p:nvPr>
            <p:ph type="ftr" sz="quarter" idx="11"/>
          </p:nvPr>
        </p:nvSpPr>
        <p:spPr>
          <a:xfrm>
            <a:off x="3124200" y="6356358"/>
            <a:ext cx="2895600" cy="365125"/>
          </a:xfrm>
          <a:prstGeom prst="rect">
            <a:avLst/>
          </a:prstGeom>
        </p:spPr>
        <p:txBody>
          <a:bodyPr/>
          <a:lstStyle/>
          <a:p>
            <a:endParaRPr kumimoji="1" lang="ja-JP" altLang="en-US"/>
          </a:p>
        </p:txBody>
      </p:sp>
      <p:sp>
        <p:nvSpPr>
          <p:cNvPr id="9" name="スライド番号プレースホルダ 8"/>
          <p:cNvSpPr>
            <a:spLocks noGrp="1"/>
          </p:cNvSpPr>
          <p:nvPr>
            <p:ph type="sldNum" sz="quarter" idx="12"/>
          </p:nvPr>
        </p:nvSpPr>
        <p:spPr>
          <a:xfrm>
            <a:off x="6553200" y="6356358"/>
            <a:ext cx="2133600" cy="365125"/>
          </a:xfrm>
          <a:prstGeom prst="rect">
            <a:avLst/>
          </a:prstGeom>
        </p:spPr>
        <p:txBody>
          <a:bodyPr/>
          <a:lstStyle/>
          <a:p>
            <a:fld id="{45B4F9F4-A2D0-49BF-BD19-9B7CF523214B}" type="slidenum">
              <a:rPr kumimoji="1" lang="ja-JP" altLang="en-US" smtClean="0"/>
              <a:pPr/>
              <a:t>‹#›</a:t>
            </a:fld>
            <a:endParaRPr kumimoji="1" lang="ja-JP" altLang="en-US"/>
          </a:p>
        </p:txBody>
      </p:sp>
    </p:spTree>
    <p:extLst>
      <p:ext uri="{BB962C8B-B14F-4D97-AF65-F5344CB8AC3E}">
        <p14:creationId xmlns:p14="http://schemas.microsoft.com/office/powerpoint/2010/main" val="36279842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6" name="Freeform 2"/>
          <p:cNvSpPr>
            <a:spLocks/>
          </p:cNvSpPr>
          <p:nvPr userDrawn="1"/>
        </p:nvSpPr>
        <p:spPr bwMode="auto">
          <a:xfrm>
            <a:off x="-17463" y="6572272"/>
            <a:ext cx="5946785" cy="285752"/>
          </a:xfrm>
          <a:custGeom>
            <a:avLst/>
            <a:gdLst/>
            <a:ahLst/>
            <a:cxnLst>
              <a:cxn ang="0">
                <a:pos x="0" y="0"/>
              </a:cxn>
              <a:cxn ang="0">
                <a:pos x="3946" y="0"/>
              </a:cxn>
              <a:cxn ang="0">
                <a:pos x="3833" y="295"/>
              </a:cxn>
              <a:cxn ang="0">
                <a:pos x="0" y="295"/>
              </a:cxn>
              <a:cxn ang="0">
                <a:pos x="0" y="0"/>
              </a:cxn>
            </a:cxnLst>
            <a:rect l="0" t="0" r="r" b="b"/>
            <a:pathLst>
              <a:path w="3946" h="295">
                <a:moveTo>
                  <a:pt x="0" y="0"/>
                </a:moveTo>
                <a:lnTo>
                  <a:pt x="3946" y="0"/>
                </a:lnTo>
                <a:lnTo>
                  <a:pt x="3833" y="295"/>
                </a:lnTo>
                <a:lnTo>
                  <a:pt x="0" y="295"/>
                </a:lnTo>
                <a:lnTo>
                  <a:pt x="0" y="0"/>
                </a:lnTo>
                <a:close/>
              </a:path>
            </a:pathLst>
          </a:custGeom>
          <a:gradFill rotWithShape="1">
            <a:gsLst>
              <a:gs pos="0">
                <a:srgbClr val="0D3192"/>
              </a:gs>
              <a:gs pos="100000">
                <a:srgbClr val="0D3192">
                  <a:gamma/>
                  <a:tint val="44314"/>
                  <a:invGamma/>
                </a:srgbClr>
              </a:gs>
            </a:gsLst>
            <a:lin ang="0" scaled="1"/>
          </a:gradFill>
          <a:ln w="9525">
            <a:noFill/>
            <a:round/>
            <a:headEnd/>
            <a:tailEnd/>
          </a:ln>
          <a:effectLst/>
        </p:spPr>
        <p:txBody>
          <a:bodyPr/>
          <a:lstStyle/>
          <a:p>
            <a:endParaRPr lang="ja-JP" altLang="en-US"/>
          </a:p>
        </p:txBody>
      </p:sp>
    </p:spTree>
    <p:extLst>
      <p:ext uri="{BB962C8B-B14F-4D97-AF65-F5344CB8AC3E}">
        <p14:creationId xmlns:p14="http://schemas.microsoft.com/office/powerpoint/2010/main" val="304540942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5" name="Freeform 2"/>
          <p:cNvSpPr>
            <a:spLocks/>
          </p:cNvSpPr>
          <p:nvPr userDrawn="1"/>
        </p:nvSpPr>
        <p:spPr bwMode="auto">
          <a:xfrm>
            <a:off x="-17463" y="6572272"/>
            <a:ext cx="5946785" cy="285752"/>
          </a:xfrm>
          <a:custGeom>
            <a:avLst/>
            <a:gdLst/>
            <a:ahLst/>
            <a:cxnLst>
              <a:cxn ang="0">
                <a:pos x="0" y="0"/>
              </a:cxn>
              <a:cxn ang="0">
                <a:pos x="3946" y="0"/>
              </a:cxn>
              <a:cxn ang="0">
                <a:pos x="3833" y="295"/>
              </a:cxn>
              <a:cxn ang="0">
                <a:pos x="0" y="295"/>
              </a:cxn>
              <a:cxn ang="0">
                <a:pos x="0" y="0"/>
              </a:cxn>
            </a:cxnLst>
            <a:rect l="0" t="0" r="r" b="b"/>
            <a:pathLst>
              <a:path w="3946" h="295">
                <a:moveTo>
                  <a:pt x="0" y="0"/>
                </a:moveTo>
                <a:lnTo>
                  <a:pt x="3946" y="0"/>
                </a:lnTo>
                <a:lnTo>
                  <a:pt x="3833" y="295"/>
                </a:lnTo>
                <a:lnTo>
                  <a:pt x="0" y="295"/>
                </a:lnTo>
                <a:lnTo>
                  <a:pt x="0" y="0"/>
                </a:lnTo>
                <a:close/>
              </a:path>
            </a:pathLst>
          </a:custGeom>
          <a:gradFill rotWithShape="1">
            <a:gsLst>
              <a:gs pos="0">
                <a:srgbClr val="0D3192"/>
              </a:gs>
              <a:gs pos="100000">
                <a:srgbClr val="0D3192">
                  <a:gamma/>
                  <a:tint val="44314"/>
                  <a:invGamma/>
                </a:srgbClr>
              </a:gs>
            </a:gsLst>
            <a:lin ang="0" scaled="1"/>
          </a:gradFill>
          <a:ln w="9525">
            <a:noFill/>
            <a:round/>
            <a:headEnd/>
            <a:tailEnd/>
          </a:ln>
          <a:effectLst/>
        </p:spPr>
        <p:txBody>
          <a:bodyPr/>
          <a:lstStyle/>
          <a:p>
            <a:endParaRPr lang="ja-JP" altLang="en-US"/>
          </a:p>
        </p:txBody>
      </p:sp>
    </p:spTree>
    <p:extLst>
      <p:ext uri="{BB962C8B-B14F-4D97-AF65-F5344CB8AC3E}">
        <p14:creationId xmlns:p14="http://schemas.microsoft.com/office/powerpoint/2010/main" val="37741495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1"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a:xfrm>
            <a:off x="457200" y="6356358"/>
            <a:ext cx="2133600" cy="365125"/>
          </a:xfrm>
          <a:prstGeom prst="rect">
            <a:avLst/>
          </a:prstGeom>
        </p:spPr>
        <p:txBody>
          <a:bodyPr/>
          <a:lstStyle/>
          <a:p>
            <a:endParaRPr kumimoji="1" lang="ja-JP" altLang="en-US"/>
          </a:p>
        </p:txBody>
      </p:sp>
      <p:sp>
        <p:nvSpPr>
          <p:cNvPr id="6" name="フッター プレースホルダ 5"/>
          <p:cNvSpPr>
            <a:spLocks noGrp="1"/>
          </p:cNvSpPr>
          <p:nvPr>
            <p:ph type="ftr" sz="quarter" idx="11"/>
          </p:nvPr>
        </p:nvSpPr>
        <p:spPr>
          <a:xfrm>
            <a:off x="3124200" y="6356358"/>
            <a:ext cx="2895600" cy="365125"/>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a:xfrm>
            <a:off x="6553200" y="6356358"/>
            <a:ext cx="2133600" cy="365125"/>
          </a:xfrm>
          <a:prstGeom prst="rect">
            <a:avLst/>
          </a:prstGeom>
        </p:spPr>
        <p:txBody>
          <a:bodyPr/>
          <a:lstStyle/>
          <a:p>
            <a:fld id="{45B4F9F4-A2D0-49BF-BD19-9B7CF523214B}" type="slidenum">
              <a:rPr kumimoji="1" lang="ja-JP" altLang="en-US" smtClean="0"/>
              <a:pPr/>
              <a:t>‹#›</a:t>
            </a:fld>
            <a:endParaRPr kumimoji="1" lang="ja-JP" altLang="en-US"/>
          </a:p>
        </p:txBody>
      </p:sp>
    </p:spTree>
    <p:extLst>
      <p:ext uri="{BB962C8B-B14F-4D97-AF65-F5344CB8AC3E}">
        <p14:creationId xmlns:p14="http://schemas.microsoft.com/office/powerpoint/2010/main" val="5038976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a:xfrm>
            <a:off x="457200" y="6356358"/>
            <a:ext cx="2133600" cy="365125"/>
          </a:xfrm>
          <a:prstGeom prst="rect">
            <a:avLst/>
          </a:prstGeom>
        </p:spPr>
        <p:txBody>
          <a:bodyPr/>
          <a:lstStyle/>
          <a:p>
            <a:endParaRPr kumimoji="1" lang="ja-JP" altLang="en-US"/>
          </a:p>
        </p:txBody>
      </p:sp>
      <p:sp>
        <p:nvSpPr>
          <p:cNvPr id="6" name="フッター プレースホルダ 5"/>
          <p:cNvSpPr>
            <a:spLocks noGrp="1"/>
          </p:cNvSpPr>
          <p:nvPr>
            <p:ph type="ftr" sz="quarter" idx="11"/>
          </p:nvPr>
        </p:nvSpPr>
        <p:spPr>
          <a:xfrm>
            <a:off x="3124200" y="6356358"/>
            <a:ext cx="2895600" cy="365125"/>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a:xfrm>
            <a:off x="6553200" y="6356358"/>
            <a:ext cx="2133600" cy="365125"/>
          </a:xfrm>
          <a:prstGeom prst="rect">
            <a:avLst/>
          </a:prstGeom>
        </p:spPr>
        <p:txBody>
          <a:bodyPr/>
          <a:lstStyle/>
          <a:p>
            <a:fld id="{45B4F9F4-A2D0-49BF-BD19-9B7CF523214B}" type="slidenum">
              <a:rPr kumimoji="1" lang="ja-JP" altLang="en-US" smtClean="0"/>
              <a:pPr/>
              <a:t>‹#›</a:t>
            </a:fld>
            <a:endParaRPr kumimoji="1" lang="ja-JP" altLang="en-US"/>
          </a:p>
        </p:txBody>
      </p:sp>
    </p:spTree>
    <p:extLst>
      <p:ext uri="{BB962C8B-B14F-4D97-AF65-F5344CB8AC3E}">
        <p14:creationId xmlns:p14="http://schemas.microsoft.com/office/powerpoint/2010/main" val="21936151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4"/>
            <a:ext cx="8229600" cy="4525963"/>
          </a:xfrm>
          <a:prstGeom prst="rect">
            <a:avLst/>
          </a:prstGeom>
        </p:spPr>
        <p:txBody>
          <a:bodyPr vert="horz" lIns="91440" tIns="45720" rIns="91440" bIns="45720" rtlCol="0">
            <a:normAutofit/>
          </a:bodyPr>
          <a:lstStyle/>
          <a:p>
            <a:pPr lvl="0"/>
            <a:r>
              <a:rPr kumimoji="1" lang="ja-JP" altLang="en-US" dirty="0" smtClean="0"/>
              <a:t>マスタ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7" name="Freeform 2"/>
          <p:cNvSpPr>
            <a:spLocks/>
          </p:cNvSpPr>
          <p:nvPr/>
        </p:nvSpPr>
        <p:spPr bwMode="auto">
          <a:xfrm>
            <a:off x="-17463" y="6572272"/>
            <a:ext cx="5946785" cy="285752"/>
          </a:xfrm>
          <a:custGeom>
            <a:avLst/>
            <a:gdLst/>
            <a:ahLst/>
            <a:cxnLst>
              <a:cxn ang="0">
                <a:pos x="0" y="0"/>
              </a:cxn>
              <a:cxn ang="0">
                <a:pos x="3946" y="0"/>
              </a:cxn>
              <a:cxn ang="0">
                <a:pos x="3833" y="295"/>
              </a:cxn>
              <a:cxn ang="0">
                <a:pos x="0" y="295"/>
              </a:cxn>
              <a:cxn ang="0">
                <a:pos x="0" y="0"/>
              </a:cxn>
            </a:cxnLst>
            <a:rect l="0" t="0" r="r" b="b"/>
            <a:pathLst>
              <a:path w="3946" h="295">
                <a:moveTo>
                  <a:pt x="0" y="0"/>
                </a:moveTo>
                <a:lnTo>
                  <a:pt x="3946" y="0"/>
                </a:lnTo>
                <a:lnTo>
                  <a:pt x="3833" y="295"/>
                </a:lnTo>
                <a:lnTo>
                  <a:pt x="0" y="295"/>
                </a:lnTo>
                <a:lnTo>
                  <a:pt x="0" y="0"/>
                </a:lnTo>
                <a:close/>
              </a:path>
            </a:pathLst>
          </a:custGeom>
          <a:gradFill rotWithShape="1">
            <a:gsLst>
              <a:gs pos="0">
                <a:srgbClr val="0D3192"/>
              </a:gs>
              <a:gs pos="100000">
                <a:srgbClr val="0D3192">
                  <a:gamma/>
                  <a:tint val="44314"/>
                  <a:invGamma/>
                </a:srgbClr>
              </a:gs>
            </a:gsLst>
            <a:lin ang="0" scaled="1"/>
          </a:gradFill>
          <a:ln w="9525">
            <a:noFill/>
            <a:round/>
            <a:headEnd/>
            <a:tailEnd/>
          </a:ln>
          <a:effectLst/>
        </p:spPr>
        <p:txBody>
          <a:bodyPr/>
          <a:lstStyle/>
          <a:p>
            <a:endParaRPr lang="ja-JP" altLang="en-US"/>
          </a:p>
        </p:txBody>
      </p:sp>
      <p:cxnSp>
        <p:nvCxnSpPr>
          <p:cNvPr id="6" name="直線コネクタ 5"/>
          <p:cNvCxnSpPr/>
          <p:nvPr/>
        </p:nvCxnSpPr>
        <p:spPr bwMode="auto">
          <a:xfrm flipV="1">
            <a:off x="1116016" y="6453188"/>
            <a:ext cx="7343775" cy="0"/>
          </a:xfrm>
          <a:prstGeom prst="line">
            <a:avLst/>
          </a:prstGeom>
          <a:ln w="63500"/>
        </p:spPr>
        <p:style>
          <a:lnRef idx="1">
            <a:schemeClr val="accent1"/>
          </a:lnRef>
          <a:fillRef idx="0">
            <a:schemeClr val="accent1"/>
          </a:fillRef>
          <a:effectRef idx="0">
            <a:schemeClr val="accent1"/>
          </a:effectRef>
          <a:fontRef idx="minor">
            <a:schemeClr val="tx1"/>
          </a:fontRef>
        </p:style>
      </p:cxnSp>
      <p:pic>
        <p:nvPicPr>
          <p:cNvPr id="9" name="Picture 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035802" y="6212804"/>
            <a:ext cx="928688"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278581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p14:dur="0"/>
    </mc:Choice>
    <mc:Fallback xmlns="">
      <p:transition/>
    </mc:Fallback>
  </mc:AlternateContent>
  <p:hf hd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4.emf"/><Relationship Id="rId4" Type="http://schemas.openxmlformats.org/officeDocument/2006/relationships/oleObject" Target="../embeddings/Microsoft_Excel_97-2003_Worksheet1.xls"/></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5.emf"/><Relationship Id="rId4" Type="http://schemas.openxmlformats.org/officeDocument/2006/relationships/oleObject" Target="../embeddings/Microsoft_Excel_97-2003_Worksheet2.xls"/></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755576" y="2564904"/>
            <a:ext cx="7772400" cy="1470025"/>
          </a:xfrm>
        </p:spPr>
        <p:txBody>
          <a:bodyPr>
            <a:noAutofit/>
          </a:bodyPr>
          <a:lstStyle/>
          <a:p>
            <a:r>
              <a:rPr lang="en-US" altLang="ja-JP" sz="3600" b="1" dirty="0"/>
              <a:t>Introduction to NICT’s evaluation of the space weather forecasts</a:t>
            </a:r>
            <a:br>
              <a:rPr lang="en-US" altLang="ja-JP" sz="3600" b="1" dirty="0"/>
            </a:br>
            <a:r>
              <a:rPr lang="en-US" altLang="ja-JP" sz="3600" b="1" dirty="0"/>
              <a:t>provided by Japan, US, Belgium, Australia and China.</a:t>
            </a:r>
            <a:endParaRPr kumimoji="1" lang="ja-JP" altLang="en-US" sz="3600" dirty="0"/>
          </a:p>
        </p:txBody>
      </p:sp>
      <p:sp>
        <p:nvSpPr>
          <p:cNvPr id="3" name="サブタイトル 2"/>
          <p:cNvSpPr>
            <a:spLocks noGrp="1"/>
          </p:cNvSpPr>
          <p:nvPr>
            <p:ph type="subTitle" idx="1"/>
          </p:nvPr>
        </p:nvSpPr>
        <p:spPr>
          <a:xfrm>
            <a:off x="1331640" y="4437112"/>
            <a:ext cx="6400800" cy="1752600"/>
          </a:xfrm>
        </p:spPr>
        <p:txBody>
          <a:bodyPr>
            <a:normAutofit fontScale="92500" lnSpcReduction="20000"/>
          </a:bodyPr>
          <a:lstStyle/>
          <a:p>
            <a:r>
              <a:rPr kumimoji="1" lang="en-US" altLang="ja-JP" dirty="0" smtClean="0"/>
              <a:t>Mamoru Ishii, </a:t>
            </a:r>
            <a:r>
              <a:rPr kumimoji="1" lang="en-US" altLang="ja-JP" dirty="0" err="1" smtClean="0"/>
              <a:t>Shin’ichi</a:t>
            </a:r>
            <a:r>
              <a:rPr kumimoji="1" lang="en-US" altLang="ja-JP" dirty="0" smtClean="0"/>
              <a:t> </a:t>
            </a:r>
            <a:r>
              <a:rPr kumimoji="1" lang="en-US" altLang="ja-JP" dirty="0" err="1" smtClean="0"/>
              <a:t>Watari</a:t>
            </a:r>
            <a:r>
              <a:rPr kumimoji="1" lang="en-US" altLang="ja-JP" dirty="0" smtClean="0"/>
              <a:t> and Tsutomu </a:t>
            </a:r>
            <a:r>
              <a:rPr kumimoji="1" lang="en-US" altLang="ja-JP" dirty="0" err="1" smtClean="0"/>
              <a:t>Nagatsuma</a:t>
            </a:r>
            <a:endParaRPr kumimoji="1" lang="en-US" altLang="ja-JP" dirty="0" smtClean="0"/>
          </a:p>
          <a:p>
            <a:r>
              <a:rPr lang="en-US" altLang="ja-JP" dirty="0" smtClean="0"/>
              <a:t>National Institute of Information and Communications Technology, Japan</a:t>
            </a:r>
            <a:endParaRPr kumimoji="1" lang="ja-JP" altLang="en-US" dirty="0"/>
          </a:p>
        </p:txBody>
      </p:sp>
    </p:spTree>
    <p:extLst>
      <p:ext uri="{BB962C8B-B14F-4D97-AF65-F5344CB8AC3E}">
        <p14:creationId xmlns:p14="http://schemas.microsoft.com/office/powerpoint/2010/main" val="400546073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Threat score of Flare forecast</a:t>
            </a:r>
            <a:endParaRPr kumimoji="1" lang="ja-JP" altLang="en-US" dirty="0"/>
          </a:p>
        </p:txBody>
      </p:sp>
      <p:graphicFrame>
        <p:nvGraphicFramePr>
          <p:cNvPr id="4" name="Chart 2"/>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849675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Hit rate of Magnetic activities</a:t>
            </a:r>
            <a:endParaRPr kumimoji="1" lang="ja-JP" altLang="en-US" dirty="0"/>
          </a:p>
        </p:txBody>
      </p:sp>
      <p:graphicFrame>
        <p:nvGraphicFramePr>
          <p:cNvPr id="4" name="Chart 1"/>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502098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Threat score of magnetic activities</a:t>
            </a:r>
            <a:endParaRPr kumimoji="1" lang="ja-JP" altLang="en-US" dirty="0"/>
          </a:p>
        </p:txBody>
      </p:sp>
      <p:graphicFrame>
        <p:nvGraphicFramePr>
          <p:cNvPr id="4" name="Chart 2"/>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926689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Forecast evaluation on Web site</a:t>
            </a:r>
            <a:endParaRPr kumimoji="1" lang="ja-JP" altLang="en-US" dirty="0"/>
          </a:p>
        </p:txBody>
      </p:sp>
      <p:pic>
        <p:nvPicPr>
          <p:cNvPr id="409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51230" y="1600200"/>
            <a:ext cx="7241540" cy="45259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4264303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UGEOA code</a:t>
            </a:r>
            <a:endParaRPr kumimoji="1" lang="ja-JP" altLang="en-US" dirty="0"/>
          </a:p>
        </p:txBody>
      </p:sp>
      <p:sp>
        <p:nvSpPr>
          <p:cNvPr id="3" name="コンテンツ プレースホルダー 2"/>
          <p:cNvSpPr>
            <a:spLocks noGrp="1"/>
          </p:cNvSpPr>
          <p:nvPr>
            <p:ph idx="1"/>
          </p:nvPr>
        </p:nvSpPr>
        <p:spPr>
          <a:xfrm>
            <a:off x="457200" y="1600205"/>
            <a:ext cx="8229600" cy="2260843"/>
          </a:xfrm>
        </p:spPr>
        <p:txBody>
          <a:bodyPr>
            <a:normAutofit lnSpcReduction="10000"/>
          </a:bodyPr>
          <a:lstStyle/>
          <a:p>
            <a:r>
              <a:rPr kumimoji="1" lang="en-US" altLang="ja-JP" sz="2400" dirty="0" smtClean="0"/>
              <a:t>Legend ISES/regional warning center has been using </a:t>
            </a:r>
            <a:r>
              <a:rPr kumimoji="1" lang="en-US" altLang="ja-JP" sz="2400" dirty="0" err="1" smtClean="0"/>
              <a:t>URSIgram</a:t>
            </a:r>
            <a:r>
              <a:rPr kumimoji="1" lang="en-US" altLang="ja-JP" sz="2400" dirty="0" smtClean="0"/>
              <a:t> Codes which were originally developed to facilitate the rapid exchange of information by telex.</a:t>
            </a:r>
          </a:p>
          <a:p>
            <a:r>
              <a:rPr lang="en-US" altLang="ja-JP" sz="2400" dirty="0" smtClean="0"/>
              <a:t>UGEOA code is one of </a:t>
            </a:r>
            <a:r>
              <a:rPr lang="en-US" altLang="ja-JP" sz="2400" dirty="0" err="1" smtClean="0"/>
              <a:t>URSIgram</a:t>
            </a:r>
            <a:r>
              <a:rPr lang="en-US" altLang="ja-JP" sz="2400" dirty="0" smtClean="0"/>
              <a:t> codes and means GEOALERT.</a:t>
            </a:r>
          </a:p>
          <a:p>
            <a:r>
              <a:rPr lang="en-US" altLang="ja-JP" sz="2400" dirty="0" smtClean="0"/>
              <a:t>NICT provide the hit rate of SW-forecast using UGEOA code from each RWC. </a:t>
            </a:r>
            <a:endParaRPr kumimoji="1" lang="en-US" altLang="ja-JP" sz="2400" dirty="0" smtClean="0"/>
          </a:p>
          <a:p>
            <a:endParaRPr kumimoji="1" lang="ja-JP" altLang="en-US" sz="2400" dirty="0"/>
          </a:p>
        </p:txBody>
      </p:sp>
      <p:grpSp>
        <p:nvGrpSpPr>
          <p:cNvPr id="18" name="グループ化 17"/>
          <p:cNvGrpSpPr/>
          <p:nvPr/>
        </p:nvGrpSpPr>
        <p:grpSpPr>
          <a:xfrm>
            <a:off x="395536" y="3576772"/>
            <a:ext cx="8424936" cy="2516524"/>
            <a:chOff x="395536" y="3576772"/>
            <a:chExt cx="8424936" cy="2516524"/>
          </a:xfrm>
        </p:grpSpPr>
        <p:sp>
          <p:nvSpPr>
            <p:cNvPr id="4" name="テキスト ボックス 3"/>
            <p:cNvSpPr txBox="1"/>
            <p:nvPr/>
          </p:nvSpPr>
          <p:spPr>
            <a:xfrm>
              <a:off x="2339752" y="4047329"/>
              <a:ext cx="3382914" cy="1477328"/>
            </a:xfrm>
            <a:prstGeom prst="rect">
              <a:avLst/>
            </a:prstGeom>
            <a:noFill/>
            <a:ln>
              <a:solidFill>
                <a:schemeClr val="tx1"/>
              </a:solidFill>
            </a:ln>
          </p:spPr>
          <p:txBody>
            <a:bodyPr wrap="none" rtlCol="0">
              <a:spAutoFit/>
            </a:bodyPr>
            <a:lstStyle/>
            <a:p>
              <a:r>
                <a:rPr kumimoji="1" lang="en-US" altLang="ja-JP" dirty="0" smtClean="0"/>
                <a:t>GEOALERT TOK059</a:t>
              </a:r>
            </a:p>
            <a:p>
              <a:r>
                <a:rPr lang="en-US" altLang="ja-JP" dirty="0" smtClean="0"/>
                <a:t>UGEOA IIIII YMMDD </a:t>
              </a:r>
              <a:r>
                <a:rPr lang="en-US" altLang="ja-JP" dirty="0" err="1" smtClean="0"/>
                <a:t>HHmm</a:t>
              </a:r>
              <a:r>
                <a:rPr lang="en-US" altLang="ja-JP" dirty="0" smtClean="0"/>
                <a:t> GSMII</a:t>
              </a:r>
            </a:p>
            <a:p>
              <a:r>
                <a:rPr lang="en-US" altLang="ja-JP" dirty="0" smtClean="0"/>
                <a:t>1FIID 2FIID 3FIID</a:t>
              </a:r>
            </a:p>
            <a:p>
              <a:r>
                <a:rPr lang="en-US" altLang="ja-JP" dirty="0" smtClean="0"/>
                <a:t>99999</a:t>
              </a:r>
            </a:p>
            <a:p>
              <a:r>
                <a:rPr lang="en-US" altLang="ja-JP" dirty="0" smtClean="0"/>
                <a:t>PLAIN BT</a:t>
              </a:r>
            </a:p>
          </p:txBody>
        </p:sp>
        <p:sp>
          <p:nvSpPr>
            <p:cNvPr id="5" name="線吹き出し 1 (枠付き) 4"/>
            <p:cNvSpPr/>
            <p:nvPr/>
          </p:nvSpPr>
          <p:spPr>
            <a:xfrm>
              <a:off x="539552" y="4073292"/>
              <a:ext cx="1202432" cy="306324"/>
            </a:xfrm>
            <a:prstGeom prst="borderCallout1">
              <a:avLst>
                <a:gd name="adj1" fmla="val 9058"/>
                <a:gd name="adj2" fmla="val 109849"/>
                <a:gd name="adj3" fmla="val 50472"/>
                <a:gd name="adj4" fmla="val 177251"/>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altLang="ja-JP" dirty="0" smtClean="0"/>
                <a:t>Key code</a:t>
              </a:r>
              <a:endParaRPr kumimoji="1" lang="ja-JP" altLang="en-US" dirty="0"/>
            </a:p>
          </p:txBody>
        </p:sp>
        <p:sp>
          <p:nvSpPr>
            <p:cNvPr id="6" name="線吹き出し 1 (枠付き) 5"/>
            <p:cNvSpPr/>
            <p:nvPr/>
          </p:nvSpPr>
          <p:spPr>
            <a:xfrm>
              <a:off x="539552" y="4479377"/>
              <a:ext cx="914400" cy="306324"/>
            </a:xfrm>
            <a:prstGeom prst="borderCallout1">
              <a:avLst>
                <a:gd name="adj1" fmla="val 9058"/>
                <a:gd name="adj2" fmla="val 109849"/>
                <a:gd name="adj3" fmla="val 11705"/>
                <a:gd name="adj4" fmla="val 204523"/>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altLang="ja-JP" dirty="0" smtClean="0"/>
                <a:t>UGEOA</a:t>
              </a:r>
              <a:endParaRPr kumimoji="1" lang="ja-JP" altLang="en-US" dirty="0"/>
            </a:p>
          </p:txBody>
        </p:sp>
        <p:sp>
          <p:nvSpPr>
            <p:cNvPr id="7" name="線吹き出し 1 (枠付き) 6"/>
            <p:cNvSpPr/>
            <p:nvPr/>
          </p:nvSpPr>
          <p:spPr>
            <a:xfrm>
              <a:off x="539552" y="4893133"/>
              <a:ext cx="1440160" cy="306324"/>
            </a:xfrm>
            <a:prstGeom prst="borderCallout1">
              <a:avLst>
                <a:gd name="adj1" fmla="val 9058"/>
                <a:gd name="adj2" fmla="val 109849"/>
                <a:gd name="adj3" fmla="val -19309"/>
                <a:gd name="adj4" fmla="val 130703"/>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altLang="ja-JP" dirty="0" smtClean="0"/>
                <a:t>Flare forecast</a:t>
              </a:r>
              <a:endParaRPr kumimoji="1" lang="ja-JP" altLang="en-US" dirty="0"/>
            </a:p>
          </p:txBody>
        </p:sp>
        <p:sp>
          <p:nvSpPr>
            <p:cNvPr id="8" name="線吹き出し 1 (枠付き) 7"/>
            <p:cNvSpPr/>
            <p:nvPr/>
          </p:nvSpPr>
          <p:spPr>
            <a:xfrm>
              <a:off x="395536" y="5325181"/>
              <a:ext cx="1584176" cy="306324"/>
            </a:xfrm>
            <a:prstGeom prst="borderCallout1">
              <a:avLst>
                <a:gd name="adj1" fmla="val 9058"/>
                <a:gd name="adj2" fmla="val 109849"/>
                <a:gd name="adj3" fmla="val -81336"/>
                <a:gd name="adj4" fmla="val 124273"/>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altLang="ja-JP" dirty="0" smtClean="0"/>
                <a:t>Last data line</a:t>
              </a:r>
              <a:endParaRPr kumimoji="1" lang="ja-JP" altLang="en-US" dirty="0"/>
            </a:p>
          </p:txBody>
        </p:sp>
        <p:sp>
          <p:nvSpPr>
            <p:cNvPr id="9" name="線吹き出し 1 (枠付き) 8"/>
            <p:cNvSpPr/>
            <p:nvPr/>
          </p:nvSpPr>
          <p:spPr>
            <a:xfrm>
              <a:off x="539552" y="5757229"/>
              <a:ext cx="1274440" cy="306324"/>
            </a:xfrm>
            <a:prstGeom prst="borderCallout1">
              <a:avLst>
                <a:gd name="adj1" fmla="val 9058"/>
                <a:gd name="adj2" fmla="val 109849"/>
                <a:gd name="adj3" fmla="val -135610"/>
                <a:gd name="adj4" fmla="val 159069"/>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altLang="ja-JP" dirty="0" smtClean="0"/>
                <a:t>Text line</a:t>
              </a:r>
              <a:endParaRPr kumimoji="1" lang="ja-JP" altLang="en-US" dirty="0"/>
            </a:p>
          </p:txBody>
        </p:sp>
        <p:sp>
          <p:nvSpPr>
            <p:cNvPr id="10" name="線吹き出し 1 (枠付き) 9"/>
            <p:cNvSpPr/>
            <p:nvPr/>
          </p:nvSpPr>
          <p:spPr>
            <a:xfrm>
              <a:off x="6147564" y="3576772"/>
              <a:ext cx="2073535" cy="332287"/>
            </a:xfrm>
            <a:prstGeom prst="borderCallout1">
              <a:avLst>
                <a:gd name="adj1" fmla="val 18750"/>
                <a:gd name="adj2" fmla="val -8333"/>
                <a:gd name="adj3" fmla="val 248306"/>
                <a:gd name="adj4" fmla="val -134548"/>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en-US" altLang="ja-JP" dirty="0" smtClean="0"/>
                <a:t>Station indicator</a:t>
              </a:r>
              <a:endParaRPr kumimoji="1" lang="ja-JP" altLang="en-US" dirty="0"/>
            </a:p>
          </p:txBody>
        </p:sp>
        <p:sp>
          <p:nvSpPr>
            <p:cNvPr id="11" name="線吹き出し 1 (枠付き) 10"/>
            <p:cNvSpPr/>
            <p:nvPr/>
          </p:nvSpPr>
          <p:spPr>
            <a:xfrm>
              <a:off x="6170872" y="4479377"/>
              <a:ext cx="2649600" cy="566919"/>
            </a:xfrm>
            <a:prstGeom prst="borderCallout1">
              <a:avLst>
                <a:gd name="adj1" fmla="val 18750"/>
                <a:gd name="adj2" fmla="val -8333"/>
                <a:gd name="adj3" fmla="val -23305"/>
                <a:gd name="adj4" fmla="val -23665"/>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en-US" altLang="ja-JP" dirty="0" err="1" smtClean="0"/>
                <a:t>Groundbased</a:t>
              </a:r>
              <a:r>
                <a:rPr kumimoji="1" lang="en-US" altLang="ja-JP" dirty="0" smtClean="0"/>
                <a:t> solar data </a:t>
              </a:r>
            </a:p>
            <a:p>
              <a:pPr algn="ctr"/>
              <a:r>
                <a:rPr kumimoji="1" lang="en-US" altLang="ja-JP" dirty="0" smtClean="0"/>
                <a:t>used for forecast</a:t>
              </a:r>
              <a:endParaRPr kumimoji="1" lang="ja-JP" altLang="en-US" dirty="0"/>
            </a:p>
          </p:txBody>
        </p:sp>
        <p:sp>
          <p:nvSpPr>
            <p:cNvPr id="12" name="線吹き出し 1 (枠付き) 11"/>
            <p:cNvSpPr/>
            <p:nvPr/>
          </p:nvSpPr>
          <p:spPr>
            <a:xfrm>
              <a:off x="6147564" y="4005064"/>
              <a:ext cx="2433575" cy="332287"/>
            </a:xfrm>
            <a:prstGeom prst="borderCallout1">
              <a:avLst>
                <a:gd name="adj1" fmla="val 18750"/>
                <a:gd name="adj2" fmla="val -8333"/>
                <a:gd name="adj3" fmla="val 133943"/>
                <a:gd name="adj4" fmla="val -91100"/>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en-US" altLang="ja-JP" dirty="0" smtClean="0"/>
                <a:t>Year, Month and Day</a:t>
              </a:r>
              <a:endParaRPr kumimoji="1" lang="ja-JP" altLang="en-US" dirty="0"/>
            </a:p>
          </p:txBody>
        </p:sp>
        <p:sp>
          <p:nvSpPr>
            <p:cNvPr id="13" name="線吹き出し 1 (枠付き) 12"/>
            <p:cNvSpPr/>
            <p:nvPr/>
          </p:nvSpPr>
          <p:spPr>
            <a:xfrm>
              <a:off x="3419871" y="3576772"/>
              <a:ext cx="2073535" cy="332287"/>
            </a:xfrm>
            <a:prstGeom prst="borderCallout1">
              <a:avLst>
                <a:gd name="adj1" fmla="val 115243"/>
                <a:gd name="adj2" fmla="val 21448"/>
                <a:gd name="adj3" fmla="val 166108"/>
                <a:gd name="adj4" fmla="val 4620"/>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en-US" altLang="ja-JP" dirty="0" smtClean="0"/>
                <a:t>Site name and DOY</a:t>
              </a:r>
              <a:endParaRPr kumimoji="1" lang="ja-JP" altLang="en-US" dirty="0"/>
            </a:p>
          </p:txBody>
        </p:sp>
        <p:sp>
          <p:nvSpPr>
            <p:cNvPr id="14" name="線吹き出し 1 (枠付き) 13"/>
            <p:cNvSpPr/>
            <p:nvPr/>
          </p:nvSpPr>
          <p:spPr>
            <a:xfrm>
              <a:off x="6660232" y="5204307"/>
              <a:ext cx="2073535" cy="332287"/>
            </a:xfrm>
            <a:prstGeom prst="borderCallout1">
              <a:avLst>
                <a:gd name="adj1" fmla="val 18750"/>
                <a:gd name="adj2" fmla="val -8333"/>
                <a:gd name="adj3" fmla="val -159110"/>
                <a:gd name="adj4" fmla="val -85868"/>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en-US" altLang="ja-JP" dirty="0" smtClean="0"/>
                <a:t>Universal Time</a:t>
              </a:r>
              <a:endParaRPr kumimoji="1" lang="ja-JP" altLang="en-US" dirty="0"/>
            </a:p>
          </p:txBody>
        </p:sp>
        <p:sp>
          <p:nvSpPr>
            <p:cNvPr id="15" name="線吹き出し 1 (枠付き) 14"/>
            <p:cNvSpPr/>
            <p:nvPr/>
          </p:nvSpPr>
          <p:spPr>
            <a:xfrm>
              <a:off x="6660232" y="5725634"/>
              <a:ext cx="2073535" cy="332287"/>
            </a:xfrm>
            <a:prstGeom prst="borderCallout1">
              <a:avLst>
                <a:gd name="adj1" fmla="val 18750"/>
                <a:gd name="adj2" fmla="val -8333"/>
                <a:gd name="adj3" fmla="val -244881"/>
                <a:gd name="adj4" fmla="val -129966"/>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en-US" altLang="ja-JP" dirty="0" smtClean="0"/>
                <a:t>Proton forecast</a:t>
              </a:r>
              <a:endParaRPr kumimoji="1" lang="ja-JP" altLang="en-US" dirty="0"/>
            </a:p>
          </p:txBody>
        </p:sp>
        <p:sp>
          <p:nvSpPr>
            <p:cNvPr id="16" name="線吹き出し 1 (枠付き) 15"/>
            <p:cNvSpPr/>
            <p:nvPr/>
          </p:nvSpPr>
          <p:spPr>
            <a:xfrm>
              <a:off x="4355976" y="5731266"/>
              <a:ext cx="2073535" cy="332287"/>
            </a:xfrm>
            <a:prstGeom prst="borderCallout1">
              <a:avLst>
                <a:gd name="adj1" fmla="val -16988"/>
                <a:gd name="adj2" fmla="val 7703"/>
                <a:gd name="adj3" fmla="val -255603"/>
                <a:gd name="adj4" fmla="val -48068"/>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en-US" altLang="ja-JP" dirty="0" smtClean="0"/>
                <a:t>Magnetic forecast</a:t>
              </a:r>
              <a:endParaRPr kumimoji="1" lang="ja-JP" altLang="en-US" dirty="0"/>
            </a:p>
          </p:txBody>
        </p:sp>
        <p:sp>
          <p:nvSpPr>
            <p:cNvPr id="17" name="線吹き出し 1 (枠付き) 16"/>
            <p:cNvSpPr/>
            <p:nvPr/>
          </p:nvSpPr>
          <p:spPr>
            <a:xfrm>
              <a:off x="2123728" y="5761009"/>
              <a:ext cx="2073535" cy="332287"/>
            </a:xfrm>
            <a:prstGeom prst="borderCallout1">
              <a:avLst>
                <a:gd name="adj1" fmla="val -13414"/>
                <a:gd name="adj2" fmla="val 66119"/>
                <a:gd name="adj3" fmla="val -112650"/>
                <a:gd name="adj4" fmla="val 43565"/>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altLang="ja-JP" dirty="0" smtClean="0"/>
                <a:t>Break of text</a:t>
              </a:r>
              <a:endParaRPr kumimoji="1" lang="ja-JP" altLang="en-US" dirty="0"/>
            </a:p>
          </p:txBody>
        </p:sp>
      </p:grpSp>
    </p:spTree>
    <p:extLst>
      <p:ext uri="{BB962C8B-B14F-4D97-AF65-F5344CB8AC3E}">
        <p14:creationId xmlns:p14="http://schemas.microsoft.com/office/powerpoint/2010/main" val="424278864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en-US" altLang="ja-JP" dirty="0" smtClean="0"/>
              <a:t>Level of flare and </a:t>
            </a:r>
            <a:r>
              <a:rPr lang="en-US" altLang="ja-JP" dirty="0" err="1" smtClean="0"/>
              <a:t>gemagnetic</a:t>
            </a:r>
            <a:r>
              <a:rPr lang="en-US" altLang="ja-JP" dirty="0" smtClean="0"/>
              <a:t> forecast on the </a:t>
            </a:r>
            <a:r>
              <a:rPr kumimoji="1" lang="en-US" altLang="ja-JP" dirty="0" smtClean="0"/>
              <a:t>UGEOA</a:t>
            </a:r>
            <a:r>
              <a:rPr kumimoji="1" lang="ja-JP" altLang="en-US" dirty="0" smtClean="0"/>
              <a:t>　</a:t>
            </a:r>
            <a:r>
              <a:rPr kumimoji="1" lang="en-US" altLang="ja-JP" dirty="0" smtClean="0"/>
              <a:t>code</a:t>
            </a:r>
            <a:endParaRPr kumimoji="1" lang="ja-JP" altLang="en-US" dirty="0"/>
          </a:p>
        </p:txBody>
      </p:sp>
      <p:sp>
        <p:nvSpPr>
          <p:cNvPr id="4" name="コンテンツ プレースホルダー 3"/>
          <p:cNvSpPr>
            <a:spLocks noGrp="1"/>
          </p:cNvSpPr>
          <p:nvPr>
            <p:ph sz="half" idx="1"/>
          </p:nvPr>
        </p:nvSpPr>
        <p:spPr>
          <a:ln>
            <a:solidFill>
              <a:srgbClr val="FF0000"/>
            </a:solidFill>
          </a:ln>
        </p:spPr>
        <p:txBody>
          <a:bodyPr>
            <a:normAutofit fontScale="77500" lnSpcReduction="20000"/>
          </a:bodyPr>
          <a:lstStyle/>
          <a:p>
            <a:pPr marL="57150" indent="0">
              <a:buNone/>
            </a:pPr>
            <a:r>
              <a:rPr lang="en-US" altLang="ja-JP" dirty="0" smtClean="0"/>
              <a:t>Flare forecast</a:t>
            </a:r>
          </a:p>
          <a:p>
            <a:pPr marL="457200" lvl="1" indent="0">
              <a:buNone/>
            </a:pPr>
            <a:r>
              <a:rPr lang="en-US" altLang="ja-JP" dirty="0" smtClean="0"/>
              <a:t>0 = Quiet (&lt;50% probability of C-class flares)</a:t>
            </a:r>
          </a:p>
          <a:p>
            <a:pPr marL="457200" lvl="1" indent="0">
              <a:buNone/>
            </a:pPr>
            <a:r>
              <a:rPr lang="en-US" altLang="ja-JP" dirty="0" smtClean="0"/>
              <a:t>1 = Eruptive (C-class flares expected, probability &gt;=50%)</a:t>
            </a:r>
          </a:p>
          <a:p>
            <a:pPr marL="457200" lvl="1" indent="0">
              <a:buNone/>
            </a:pPr>
            <a:r>
              <a:rPr lang="en-US" altLang="ja-JP" dirty="0" smtClean="0"/>
              <a:t>2 = Active (M-class flares expected, probability &gt;=50%)</a:t>
            </a:r>
          </a:p>
          <a:p>
            <a:pPr marL="457200" lvl="1" indent="0">
              <a:buNone/>
            </a:pPr>
            <a:r>
              <a:rPr lang="en-US" altLang="ja-JP" dirty="0" smtClean="0"/>
              <a:t>3 = Major flares expected (X-class flares expected, probability &gt;=50%)</a:t>
            </a:r>
          </a:p>
          <a:p>
            <a:pPr marL="457200" lvl="1" indent="0">
              <a:buNone/>
            </a:pPr>
            <a:r>
              <a:rPr lang="en-US" altLang="ja-JP" dirty="0" smtClean="0"/>
              <a:t>4 = Proton flares expected (proton flares expected, probability &gt;=50%)</a:t>
            </a:r>
          </a:p>
          <a:p>
            <a:pPr marL="457200" lvl="1" indent="0">
              <a:buNone/>
            </a:pPr>
            <a:r>
              <a:rPr lang="en-US" altLang="ja-JP" dirty="0" smtClean="0"/>
              <a:t>8 = Warning condition (activity levels expected to increase, but no numeric forecast given)</a:t>
            </a:r>
          </a:p>
          <a:p>
            <a:pPr marL="457200" lvl="1" indent="0">
              <a:buNone/>
            </a:pPr>
            <a:r>
              <a:rPr lang="en-US" altLang="ja-JP" dirty="0" smtClean="0"/>
              <a:t>/ = No forecast</a:t>
            </a:r>
          </a:p>
          <a:p>
            <a:endParaRPr kumimoji="1" lang="ja-JP" altLang="en-US" dirty="0"/>
          </a:p>
        </p:txBody>
      </p:sp>
      <p:sp>
        <p:nvSpPr>
          <p:cNvPr id="5" name="コンテンツ プレースホルダー 4"/>
          <p:cNvSpPr>
            <a:spLocks noGrp="1"/>
          </p:cNvSpPr>
          <p:nvPr>
            <p:ph sz="half" idx="2"/>
          </p:nvPr>
        </p:nvSpPr>
        <p:spPr>
          <a:ln>
            <a:solidFill>
              <a:srgbClr val="FF0000"/>
            </a:solidFill>
          </a:ln>
        </p:spPr>
        <p:txBody>
          <a:bodyPr>
            <a:normAutofit fontScale="77500" lnSpcReduction="20000"/>
          </a:bodyPr>
          <a:lstStyle/>
          <a:p>
            <a:pPr marL="57150" indent="0">
              <a:buNone/>
            </a:pPr>
            <a:r>
              <a:rPr lang="en-US" altLang="ja-JP" dirty="0" smtClean="0"/>
              <a:t>Geomagnetic forecast</a:t>
            </a:r>
          </a:p>
          <a:p>
            <a:pPr marL="457200" lvl="1" indent="0">
              <a:buNone/>
            </a:pPr>
            <a:r>
              <a:rPr lang="en-US" altLang="ja-JP" dirty="0" smtClean="0"/>
              <a:t>0 = Quiet</a:t>
            </a:r>
          </a:p>
          <a:p>
            <a:pPr marL="457200" lvl="1" indent="0">
              <a:buNone/>
            </a:pPr>
            <a:r>
              <a:rPr lang="en-US" altLang="ja-JP" dirty="0" smtClean="0"/>
              <a:t>1 = Active conditions expected (A&gt;=20 or K=4)</a:t>
            </a:r>
          </a:p>
          <a:p>
            <a:pPr marL="457200" lvl="1" indent="0">
              <a:buNone/>
            </a:pPr>
            <a:r>
              <a:rPr lang="en-US" altLang="ja-JP" dirty="0" smtClean="0"/>
              <a:t>2 = Minor storm expected (A&gt;=30 or K=5)</a:t>
            </a:r>
          </a:p>
          <a:p>
            <a:pPr marL="457200" lvl="1" indent="0">
              <a:buNone/>
            </a:pPr>
            <a:r>
              <a:rPr lang="en-US" altLang="ja-JP" dirty="0" smtClean="0"/>
              <a:t>3 = Major </a:t>
            </a:r>
            <a:r>
              <a:rPr lang="en-US" altLang="ja-JP" dirty="0" err="1" smtClean="0"/>
              <a:t>magstorm</a:t>
            </a:r>
            <a:r>
              <a:rPr lang="en-US" altLang="ja-JP" dirty="0" smtClean="0"/>
              <a:t> expected (A&gt;=50 or K&gt;=6)</a:t>
            </a:r>
          </a:p>
          <a:p>
            <a:pPr marL="457200" lvl="1" indent="0">
              <a:buNone/>
            </a:pPr>
            <a:r>
              <a:rPr lang="en-US" altLang="ja-JP" dirty="0" smtClean="0"/>
              <a:t>4 = Severe </a:t>
            </a:r>
            <a:r>
              <a:rPr lang="en-US" altLang="ja-JP" dirty="0" err="1" smtClean="0"/>
              <a:t>magstorm</a:t>
            </a:r>
            <a:r>
              <a:rPr lang="en-US" altLang="ja-JP" dirty="0" smtClean="0"/>
              <a:t> expected (A&gt;=100 or K&gt;=7)</a:t>
            </a:r>
          </a:p>
          <a:p>
            <a:pPr marL="457200" lvl="1" indent="0">
              <a:buNone/>
            </a:pPr>
            <a:r>
              <a:rPr lang="en-US" altLang="ja-JP" dirty="0" smtClean="0"/>
              <a:t>8 = Warning condition (activity levels expected to increase, but no numeric forecast given)</a:t>
            </a:r>
          </a:p>
          <a:p>
            <a:pPr marL="457200" lvl="1" indent="0">
              <a:buNone/>
            </a:pPr>
            <a:r>
              <a:rPr lang="en-US" altLang="ja-JP" dirty="0" smtClean="0"/>
              <a:t>/ = No forecast</a:t>
            </a:r>
          </a:p>
          <a:p>
            <a:endParaRPr kumimoji="1" lang="ja-JP" altLang="en-US" dirty="0"/>
          </a:p>
        </p:txBody>
      </p:sp>
    </p:spTree>
    <p:extLst>
      <p:ext uri="{BB962C8B-B14F-4D97-AF65-F5344CB8AC3E}">
        <p14:creationId xmlns:p14="http://schemas.microsoft.com/office/powerpoint/2010/main" val="297324318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normAutofit fontScale="90000"/>
          </a:bodyPr>
          <a:lstStyle/>
          <a:p>
            <a:r>
              <a:rPr kumimoji="1" lang="en-US" altLang="ja-JP" dirty="0" smtClean="0"/>
              <a:t>Space weather forecast by five RWC</a:t>
            </a:r>
            <a:endParaRPr kumimoji="1" lang="ja-JP" altLang="en-US" dirty="0"/>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51230" y="1600200"/>
            <a:ext cx="7241540" cy="45259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テキスト ボックス 8"/>
          <p:cNvSpPr txBox="1"/>
          <p:nvPr/>
        </p:nvSpPr>
        <p:spPr>
          <a:xfrm>
            <a:off x="6660232" y="2780928"/>
            <a:ext cx="949299" cy="2585323"/>
          </a:xfrm>
          <a:prstGeom prst="rect">
            <a:avLst/>
          </a:prstGeom>
          <a:noFill/>
        </p:spPr>
        <p:txBody>
          <a:bodyPr wrap="none" rtlCol="0">
            <a:spAutoFit/>
          </a:bodyPr>
          <a:lstStyle/>
          <a:p>
            <a:r>
              <a:rPr kumimoji="1" lang="en-US" altLang="ja-JP" dirty="0" smtClean="0"/>
              <a:t>Tokyo</a:t>
            </a:r>
          </a:p>
          <a:p>
            <a:endParaRPr lang="en-US" altLang="ja-JP" dirty="0"/>
          </a:p>
          <a:p>
            <a:r>
              <a:rPr kumimoji="1" lang="en-US" altLang="ja-JP" dirty="0" smtClean="0"/>
              <a:t>Beijing</a:t>
            </a:r>
          </a:p>
          <a:p>
            <a:endParaRPr lang="en-US" altLang="ja-JP" dirty="0"/>
          </a:p>
          <a:p>
            <a:r>
              <a:rPr kumimoji="1" lang="en-US" altLang="ja-JP" dirty="0" smtClean="0"/>
              <a:t>Brussels</a:t>
            </a:r>
          </a:p>
          <a:p>
            <a:endParaRPr lang="en-US" altLang="ja-JP" dirty="0"/>
          </a:p>
          <a:p>
            <a:r>
              <a:rPr kumimoji="1" lang="en-US" altLang="ja-JP" dirty="0" smtClean="0"/>
              <a:t>Sydney</a:t>
            </a:r>
          </a:p>
          <a:p>
            <a:endParaRPr lang="en-US" altLang="ja-JP" dirty="0"/>
          </a:p>
          <a:p>
            <a:r>
              <a:rPr kumimoji="1" lang="en-US" altLang="ja-JP" dirty="0" smtClean="0"/>
              <a:t>Boulder</a:t>
            </a:r>
            <a:endParaRPr kumimoji="1" lang="ja-JP" altLang="en-US" dirty="0"/>
          </a:p>
        </p:txBody>
      </p:sp>
    </p:spTree>
    <p:extLst>
      <p:ext uri="{BB962C8B-B14F-4D97-AF65-F5344CB8AC3E}">
        <p14:creationId xmlns:p14="http://schemas.microsoft.com/office/powerpoint/2010/main" val="313883604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normAutofit fontScale="90000"/>
          </a:bodyPr>
          <a:lstStyle/>
          <a:p>
            <a:r>
              <a:rPr kumimoji="1" lang="en-US" altLang="ja-JP" dirty="0" smtClean="0"/>
              <a:t>Results of evaluation in Solar flare forecast on March, 2015</a:t>
            </a:r>
            <a:endParaRPr kumimoji="1" lang="ja-JP" altLang="en-US" dirty="0"/>
          </a:p>
        </p:txBody>
      </p:sp>
      <p:graphicFrame>
        <p:nvGraphicFramePr>
          <p:cNvPr id="7" name="オブジェクト 6"/>
          <p:cNvGraphicFramePr>
            <a:graphicFrameLocks noChangeAspect="1"/>
          </p:cNvGraphicFramePr>
          <p:nvPr>
            <p:extLst>
              <p:ext uri="{D42A27DB-BD31-4B8C-83A1-F6EECF244321}">
                <p14:modId xmlns:p14="http://schemas.microsoft.com/office/powerpoint/2010/main" val="347608277"/>
              </p:ext>
            </p:extLst>
          </p:nvPr>
        </p:nvGraphicFramePr>
        <p:xfrm>
          <a:off x="1115616" y="1340768"/>
          <a:ext cx="6984776" cy="5100122"/>
        </p:xfrm>
        <a:graphic>
          <a:graphicData uri="http://schemas.openxmlformats.org/presentationml/2006/ole">
            <mc:AlternateContent xmlns:mc="http://schemas.openxmlformats.org/markup-compatibility/2006">
              <mc:Choice xmlns:v="urn:schemas-microsoft-com:vml" Requires="v">
                <p:oleObj spid="_x0000_s1031" name="ワークシート" r:id="rId4" imgW="10344049" imgH="7553257" progId="Excel.Sheet.8">
                  <p:embed/>
                </p:oleObj>
              </mc:Choice>
              <mc:Fallback>
                <p:oleObj name="ワークシート" r:id="rId4" imgW="10344049" imgH="7553257" progId="Excel.Sheet.8">
                  <p:embed/>
                  <p:pic>
                    <p:nvPicPr>
                      <p:cNvPr id="0" name=""/>
                      <p:cNvPicPr/>
                      <p:nvPr/>
                    </p:nvPicPr>
                    <p:blipFill>
                      <a:blip r:embed="rId5"/>
                      <a:stretch>
                        <a:fillRect/>
                      </a:stretch>
                    </p:blipFill>
                    <p:spPr>
                      <a:xfrm>
                        <a:off x="1115616" y="1340768"/>
                        <a:ext cx="6984776" cy="5100122"/>
                      </a:xfrm>
                      <a:prstGeom prst="rect">
                        <a:avLst/>
                      </a:prstGeom>
                    </p:spPr>
                  </p:pic>
                </p:oleObj>
              </mc:Fallback>
            </mc:AlternateContent>
          </a:graphicData>
        </a:graphic>
      </p:graphicFrame>
      <p:sp>
        <p:nvSpPr>
          <p:cNvPr id="2" name="テキスト ボックス 1"/>
          <p:cNvSpPr txBox="1"/>
          <p:nvPr/>
        </p:nvSpPr>
        <p:spPr>
          <a:xfrm>
            <a:off x="107504" y="1628800"/>
            <a:ext cx="885435" cy="369332"/>
          </a:xfrm>
          <a:prstGeom prst="rect">
            <a:avLst/>
          </a:prstGeom>
          <a:noFill/>
        </p:spPr>
        <p:txBody>
          <a:bodyPr wrap="none" rtlCol="0">
            <a:spAutoFit/>
          </a:bodyPr>
          <a:lstStyle/>
          <a:p>
            <a:r>
              <a:rPr kumimoji="1" lang="en-US" altLang="ja-JP" dirty="0" smtClean="0"/>
              <a:t>Hit rate</a:t>
            </a:r>
            <a:endParaRPr kumimoji="1" lang="ja-JP" altLang="en-US" dirty="0"/>
          </a:p>
        </p:txBody>
      </p:sp>
      <p:sp>
        <p:nvSpPr>
          <p:cNvPr id="6" name="テキスト ボックス 5"/>
          <p:cNvSpPr txBox="1"/>
          <p:nvPr/>
        </p:nvSpPr>
        <p:spPr>
          <a:xfrm>
            <a:off x="150021" y="3969930"/>
            <a:ext cx="849592" cy="646331"/>
          </a:xfrm>
          <a:prstGeom prst="rect">
            <a:avLst/>
          </a:prstGeom>
          <a:noFill/>
        </p:spPr>
        <p:txBody>
          <a:bodyPr wrap="none" rtlCol="0">
            <a:spAutoFit/>
          </a:bodyPr>
          <a:lstStyle/>
          <a:p>
            <a:r>
              <a:rPr lang="en-US" altLang="ja-JP" dirty="0" smtClean="0"/>
              <a:t>Threat </a:t>
            </a:r>
          </a:p>
          <a:p>
            <a:r>
              <a:rPr kumimoji="1" lang="en-US" altLang="ja-JP" dirty="0" smtClean="0"/>
              <a:t>Score</a:t>
            </a:r>
            <a:endParaRPr kumimoji="1" lang="ja-JP" altLang="en-US" dirty="0"/>
          </a:p>
        </p:txBody>
      </p:sp>
      <p:sp>
        <p:nvSpPr>
          <p:cNvPr id="3" name="テキスト ボックス 2"/>
          <p:cNvSpPr txBox="1"/>
          <p:nvPr/>
        </p:nvSpPr>
        <p:spPr>
          <a:xfrm>
            <a:off x="7452320" y="1428681"/>
            <a:ext cx="1446614" cy="369332"/>
          </a:xfrm>
          <a:prstGeom prst="rect">
            <a:avLst/>
          </a:prstGeom>
          <a:noFill/>
        </p:spPr>
        <p:txBody>
          <a:bodyPr wrap="none" rtlCol="0">
            <a:spAutoFit/>
          </a:bodyPr>
          <a:lstStyle/>
          <a:p>
            <a:r>
              <a:rPr kumimoji="1" lang="en-US" altLang="ja-JP" dirty="0" smtClean="0"/>
              <a:t>Overestimate</a:t>
            </a:r>
          </a:p>
        </p:txBody>
      </p:sp>
      <p:sp>
        <p:nvSpPr>
          <p:cNvPr id="8" name="テキスト ボックス 7"/>
          <p:cNvSpPr txBox="1"/>
          <p:nvPr/>
        </p:nvSpPr>
        <p:spPr>
          <a:xfrm>
            <a:off x="7452320" y="1998132"/>
            <a:ext cx="1583510" cy="369332"/>
          </a:xfrm>
          <a:prstGeom prst="rect">
            <a:avLst/>
          </a:prstGeom>
          <a:noFill/>
        </p:spPr>
        <p:txBody>
          <a:bodyPr wrap="none" rtlCol="0">
            <a:spAutoFit/>
          </a:bodyPr>
          <a:lstStyle/>
          <a:p>
            <a:r>
              <a:rPr kumimoji="1" lang="en-US" altLang="ja-JP" dirty="0" smtClean="0"/>
              <a:t>Underestimate</a:t>
            </a:r>
          </a:p>
        </p:txBody>
      </p:sp>
    </p:spTree>
    <p:extLst>
      <p:ext uri="{BB962C8B-B14F-4D97-AF65-F5344CB8AC3E}">
        <p14:creationId xmlns:p14="http://schemas.microsoft.com/office/powerpoint/2010/main" val="35933800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Hit Rate and Threat Score</a:t>
            </a:r>
            <a:endParaRPr kumimoji="1" lang="ja-JP" altLang="en-US" dirty="0"/>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4042737348"/>
              </p:ext>
            </p:extLst>
          </p:nvPr>
        </p:nvGraphicFramePr>
        <p:xfrm>
          <a:off x="457200" y="1600200"/>
          <a:ext cx="8229600" cy="2225040"/>
        </p:xfrm>
        <a:graphic>
          <a:graphicData uri="http://schemas.openxmlformats.org/drawingml/2006/table">
            <a:tbl>
              <a:tblPr firstRow="1" bandRow="1">
                <a:tableStyleId>{5940675A-B579-460E-94D1-54222C63F5DA}</a:tableStyleId>
              </a:tblPr>
              <a:tblGrid>
                <a:gridCol w="1371600"/>
                <a:gridCol w="1371600"/>
                <a:gridCol w="1371600"/>
                <a:gridCol w="1371600"/>
                <a:gridCol w="1371600"/>
                <a:gridCol w="1371600"/>
              </a:tblGrid>
              <a:tr h="370840">
                <a:tc>
                  <a:txBody>
                    <a:bodyPr/>
                    <a:lstStyle/>
                    <a:p>
                      <a:pPr algn="ctr"/>
                      <a:endParaRPr kumimoji="1" lang="ja-JP" altLang="en-US" dirty="0"/>
                    </a:p>
                  </a:txBody>
                  <a:tcPr anchor="ctr"/>
                </a:tc>
                <a:tc>
                  <a:txBody>
                    <a:bodyPr/>
                    <a:lstStyle/>
                    <a:p>
                      <a:pPr algn="ctr"/>
                      <a:endParaRPr kumimoji="1" lang="ja-JP" altLang="en-US"/>
                    </a:p>
                  </a:txBody>
                  <a:tcPr anchor="ctr"/>
                </a:tc>
                <a:tc gridSpan="4">
                  <a:txBody>
                    <a:bodyPr/>
                    <a:lstStyle/>
                    <a:p>
                      <a:pPr algn="ctr"/>
                      <a:r>
                        <a:rPr kumimoji="1" lang="en-US" altLang="ja-JP" dirty="0" smtClean="0"/>
                        <a:t>Forecast</a:t>
                      </a:r>
                      <a:endParaRPr kumimoji="1" lang="ja-JP" altLang="en-US" dirty="0"/>
                    </a:p>
                  </a:txBody>
                  <a:tcPr anchor="ct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r>
              <a:tr h="370840">
                <a:tc>
                  <a:txBody>
                    <a:bodyPr/>
                    <a:lstStyle/>
                    <a:p>
                      <a:pPr algn="ctr"/>
                      <a:endParaRPr kumimoji="1" lang="ja-JP" altLang="en-US" dirty="0"/>
                    </a:p>
                  </a:txBody>
                  <a:tcPr anchor="ctr"/>
                </a:tc>
                <a:tc>
                  <a:txBody>
                    <a:bodyPr/>
                    <a:lstStyle/>
                    <a:p>
                      <a:pPr algn="ctr"/>
                      <a:endParaRPr kumimoji="1" lang="ja-JP" altLang="en-US" dirty="0"/>
                    </a:p>
                  </a:txBody>
                  <a:tcPr anchor="ctr"/>
                </a:tc>
                <a:tc>
                  <a:txBody>
                    <a:bodyPr/>
                    <a:lstStyle/>
                    <a:p>
                      <a:pPr algn="ctr"/>
                      <a:r>
                        <a:rPr kumimoji="1" lang="en-US" altLang="ja-JP" dirty="0" smtClean="0"/>
                        <a:t>Major Flares</a:t>
                      </a:r>
                      <a:endParaRPr kumimoji="1" lang="ja-JP" altLang="en-US" dirty="0"/>
                    </a:p>
                  </a:txBody>
                  <a:tcPr anchor="ctr"/>
                </a:tc>
                <a:tc>
                  <a:txBody>
                    <a:bodyPr/>
                    <a:lstStyle/>
                    <a:p>
                      <a:pPr algn="ctr"/>
                      <a:r>
                        <a:rPr kumimoji="1" lang="en-US" altLang="ja-JP" dirty="0" smtClean="0"/>
                        <a:t>Active</a:t>
                      </a:r>
                      <a:endParaRPr kumimoji="1" lang="ja-JP" altLang="en-US" dirty="0"/>
                    </a:p>
                  </a:txBody>
                  <a:tcPr anchor="ctr"/>
                </a:tc>
                <a:tc>
                  <a:txBody>
                    <a:bodyPr/>
                    <a:lstStyle/>
                    <a:p>
                      <a:pPr algn="ctr"/>
                      <a:r>
                        <a:rPr kumimoji="1" lang="en-US" altLang="ja-JP" dirty="0" smtClean="0"/>
                        <a:t>Eruptive</a:t>
                      </a:r>
                      <a:endParaRPr kumimoji="1" lang="ja-JP" altLang="en-US" dirty="0"/>
                    </a:p>
                  </a:txBody>
                  <a:tcPr anchor="ctr"/>
                </a:tc>
                <a:tc>
                  <a:txBody>
                    <a:bodyPr/>
                    <a:lstStyle/>
                    <a:p>
                      <a:pPr algn="ctr"/>
                      <a:r>
                        <a:rPr kumimoji="1" lang="en-US" altLang="ja-JP" dirty="0" smtClean="0"/>
                        <a:t>Quiet</a:t>
                      </a:r>
                      <a:endParaRPr kumimoji="1" lang="ja-JP" altLang="en-US" dirty="0"/>
                    </a:p>
                  </a:txBody>
                  <a:tcPr anchor="ctr"/>
                </a:tc>
              </a:tr>
              <a:tr h="370840">
                <a:tc rowSpan="4">
                  <a:txBody>
                    <a:bodyPr/>
                    <a:lstStyle/>
                    <a:p>
                      <a:pPr algn="ctr"/>
                      <a:r>
                        <a:rPr kumimoji="1" lang="en-US" altLang="ja-JP" dirty="0" smtClean="0"/>
                        <a:t>observed</a:t>
                      </a:r>
                      <a:endParaRPr kumimoji="1" lang="ja-JP" altLang="en-US" dirty="0"/>
                    </a:p>
                  </a:txBody>
                  <a:tcPr anchor="ctr"/>
                </a:tc>
                <a:tc>
                  <a:txBody>
                    <a:bodyPr/>
                    <a:lstStyle/>
                    <a:p>
                      <a:pPr algn="ctr"/>
                      <a:r>
                        <a:rPr kumimoji="1" lang="en-US" altLang="ja-JP" dirty="0" smtClean="0"/>
                        <a:t>Major Flares</a:t>
                      </a:r>
                      <a:endParaRPr kumimoji="1" lang="ja-JP" altLang="en-US" dirty="0"/>
                    </a:p>
                  </a:txBody>
                  <a:tcPr anchor="ctr"/>
                </a:tc>
                <a:tc>
                  <a:txBody>
                    <a:bodyPr/>
                    <a:lstStyle/>
                    <a:p>
                      <a:pPr algn="ctr"/>
                      <a:r>
                        <a:rPr kumimoji="1" lang="en-US" altLang="ja-JP" dirty="0" smtClean="0"/>
                        <a:t>A</a:t>
                      </a:r>
                      <a:endParaRPr kumimoji="1" lang="ja-JP" altLang="en-US" dirty="0"/>
                    </a:p>
                  </a:txBody>
                  <a:tcPr anchor="ctr"/>
                </a:tc>
                <a:tc>
                  <a:txBody>
                    <a:bodyPr/>
                    <a:lstStyle/>
                    <a:p>
                      <a:pPr algn="ctr"/>
                      <a:r>
                        <a:rPr kumimoji="1" lang="en-US" altLang="ja-JP" dirty="0" smtClean="0"/>
                        <a:t>B</a:t>
                      </a:r>
                      <a:endParaRPr kumimoji="1" lang="ja-JP" altLang="en-US" dirty="0"/>
                    </a:p>
                  </a:txBody>
                  <a:tcPr anchor="ctr"/>
                </a:tc>
                <a:tc>
                  <a:txBody>
                    <a:bodyPr/>
                    <a:lstStyle/>
                    <a:p>
                      <a:pPr algn="ctr"/>
                      <a:r>
                        <a:rPr kumimoji="1" lang="en-US" altLang="ja-JP" dirty="0" smtClean="0"/>
                        <a:t>C</a:t>
                      </a:r>
                      <a:endParaRPr kumimoji="1" lang="ja-JP" altLang="en-US" dirty="0"/>
                    </a:p>
                  </a:txBody>
                  <a:tcPr anchor="ctr"/>
                </a:tc>
                <a:tc>
                  <a:txBody>
                    <a:bodyPr/>
                    <a:lstStyle/>
                    <a:p>
                      <a:pPr algn="ctr"/>
                      <a:r>
                        <a:rPr kumimoji="1" lang="en-US" altLang="ja-JP" dirty="0" smtClean="0"/>
                        <a:t>D</a:t>
                      </a:r>
                      <a:endParaRPr kumimoji="1" lang="ja-JP" altLang="en-US" dirty="0"/>
                    </a:p>
                  </a:txBody>
                  <a:tcPr anchor="ctr"/>
                </a:tc>
              </a:tr>
              <a:tr h="370840">
                <a:tc vMerge="1">
                  <a:txBody>
                    <a:bodyPr/>
                    <a:lstStyle/>
                    <a:p>
                      <a:endParaRPr kumimoji="1" lang="ja-JP" altLang="en-US" dirty="0"/>
                    </a:p>
                  </a:txBody>
                  <a:tcPr/>
                </a:tc>
                <a:tc>
                  <a:txBody>
                    <a:bodyPr/>
                    <a:lstStyle/>
                    <a:p>
                      <a:pPr algn="ctr"/>
                      <a:r>
                        <a:rPr kumimoji="1" lang="en-US" altLang="ja-JP" dirty="0" smtClean="0"/>
                        <a:t>Active</a:t>
                      </a:r>
                      <a:endParaRPr kumimoji="1" lang="ja-JP" altLang="en-US" dirty="0"/>
                    </a:p>
                  </a:txBody>
                  <a:tcPr anchor="ctr"/>
                </a:tc>
                <a:tc>
                  <a:txBody>
                    <a:bodyPr/>
                    <a:lstStyle/>
                    <a:p>
                      <a:pPr algn="ctr"/>
                      <a:r>
                        <a:rPr kumimoji="1" lang="en-US" altLang="ja-JP" dirty="0" smtClean="0"/>
                        <a:t>E</a:t>
                      </a:r>
                      <a:endParaRPr kumimoji="1" lang="ja-JP" altLang="en-US" dirty="0"/>
                    </a:p>
                  </a:txBody>
                  <a:tcPr anchor="ctr"/>
                </a:tc>
                <a:tc>
                  <a:txBody>
                    <a:bodyPr/>
                    <a:lstStyle/>
                    <a:p>
                      <a:pPr algn="ctr"/>
                      <a:r>
                        <a:rPr kumimoji="1" lang="en-US" altLang="ja-JP" dirty="0" smtClean="0"/>
                        <a:t>F</a:t>
                      </a:r>
                      <a:endParaRPr kumimoji="1" lang="ja-JP" altLang="en-US" dirty="0"/>
                    </a:p>
                  </a:txBody>
                  <a:tcPr anchor="ctr"/>
                </a:tc>
                <a:tc>
                  <a:txBody>
                    <a:bodyPr/>
                    <a:lstStyle/>
                    <a:p>
                      <a:pPr algn="ctr"/>
                      <a:r>
                        <a:rPr kumimoji="1" lang="en-US" altLang="ja-JP" dirty="0" smtClean="0"/>
                        <a:t>G</a:t>
                      </a:r>
                      <a:endParaRPr kumimoji="1" lang="ja-JP" altLang="en-US" dirty="0"/>
                    </a:p>
                  </a:txBody>
                  <a:tcPr anchor="ctr"/>
                </a:tc>
                <a:tc>
                  <a:txBody>
                    <a:bodyPr/>
                    <a:lstStyle/>
                    <a:p>
                      <a:pPr algn="ctr"/>
                      <a:r>
                        <a:rPr kumimoji="1" lang="en-US" altLang="ja-JP" dirty="0" smtClean="0"/>
                        <a:t>H</a:t>
                      </a:r>
                      <a:endParaRPr kumimoji="1" lang="ja-JP" altLang="en-US" dirty="0"/>
                    </a:p>
                  </a:txBody>
                  <a:tcPr anchor="ctr"/>
                </a:tc>
              </a:tr>
              <a:tr h="370840">
                <a:tc vMerge="1">
                  <a:txBody>
                    <a:bodyPr/>
                    <a:lstStyle/>
                    <a:p>
                      <a:endParaRPr kumimoji="1" lang="ja-JP" altLang="en-US" dirty="0"/>
                    </a:p>
                  </a:txBody>
                  <a:tcPr/>
                </a:tc>
                <a:tc>
                  <a:txBody>
                    <a:bodyPr/>
                    <a:lstStyle/>
                    <a:p>
                      <a:pPr algn="ctr"/>
                      <a:r>
                        <a:rPr kumimoji="1" lang="en-US" altLang="ja-JP" dirty="0" smtClean="0"/>
                        <a:t>Eruptive</a:t>
                      </a:r>
                      <a:endParaRPr kumimoji="1" lang="ja-JP" altLang="en-US" dirty="0"/>
                    </a:p>
                  </a:txBody>
                  <a:tcPr anchor="ctr"/>
                </a:tc>
                <a:tc>
                  <a:txBody>
                    <a:bodyPr/>
                    <a:lstStyle/>
                    <a:p>
                      <a:pPr algn="ctr"/>
                      <a:r>
                        <a:rPr kumimoji="1" lang="en-US" altLang="ja-JP" dirty="0" smtClean="0"/>
                        <a:t>I</a:t>
                      </a:r>
                      <a:endParaRPr kumimoji="1" lang="ja-JP" altLang="en-US" dirty="0"/>
                    </a:p>
                  </a:txBody>
                  <a:tcPr anchor="ctr"/>
                </a:tc>
                <a:tc>
                  <a:txBody>
                    <a:bodyPr/>
                    <a:lstStyle/>
                    <a:p>
                      <a:pPr algn="ctr"/>
                      <a:r>
                        <a:rPr kumimoji="1" lang="en-US" altLang="ja-JP" dirty="0" smtClean="0"/>
                        <a:t>J</a:t>
                      </a:r>
                      <a:endParaRPr kumimoji="1" lang="ja-JP" altLang="en-US" dirty="0"/>
                    </a:p>
                  </a:txBody>
                  <a:tcPr anchor="ctr"/>
                </a:tc>
                <a:tc>
                  <a:txBody>
                    <a:bodyPr/>
                    <a:lstStyle/>
                    <a:p>
                      <a:pPr algn="ctr"/>
                      <a:r>
                        <a:rPr kumimoji="1" lang="en-US" altLang="ja-JP" dirty="0" smtClean="0"/>
                        <a:t>K</a:t>
                      </a:r>
                      <a:endParaRPr kumimoji="1" lang="ja-JP" altLang="en-US" dirty="0"/>
                    </a:p>
                  </a:txBody>
                  <a:tcPr anchor="ctr"/>
                </a:tc>
                <a:tc>
                  <a:txBody>
                    <a:bodyPr/>
                    <a:lstStyle/>
                    <a:p>
                      <a:pPr algn="ctr"/>
                      <a:r>
                        <a:rPr kumimoji="1" lang="en-US" altLang="ja-JP" dirty="0" smtClean="0"/>
                        <a:t>L</a:t>
                      </a:r>
                      <a:endParaRPr kumimoji="1" lang="ja-JP" altLang="en-US" dirty="0"/>
                    </a:p>
                  </a:txBody>
                  <a:tcPr anchor="ctr"/>
                </a:tc>
              </a:tr>
              <a:tr h="370840">
                <a:tc vMerge="1">
                  <a:txBody>
                    <a:bodyPr/>
                    <a:lstStyle/>
                    <a:p>
                      <a:endParaRPr kumimoji="1" lang="ja-JP" altLang="en-US" dirty="0"/>
                    </a:p>
                  </a:txBody>
                  <a:tcPr/>
                </a:tc>
                <a:tc>
                  <a:txBody>
                    <a:bodyPr/>
                    <a:lstStyle/>
                    <a:p>
                      <a:pPr algn="ctr"/>
                      <a:r>
                        <a:rPr kumimoji="1" lang="en-US" altLang="ja-JP" dirty="0" smtClean="0"/>
                        <a:t>Quiet</a:t>
                      </a:r>
                      <a:endParaRPr kumimoji="1" lang="ja-JP" altLang="en-US" dirty="0"/>
                    </a:p>
                  </a:txBody>
                  <a:tcPr anchor="ctr"/>
                </a:tc>
                <a:tc>
                  <a:txBody>
                    <a:bodyPr/>
                    <a:lstStyle/>
                    <a:p>
                      <a:pPr algn="ctr"/>
                      <a:r>
                        <a:rPr kumimoji="1" lang="en-US" altLang="ja-JP" dirty="0" smtClean="0"/>
                        <a:t>M</a:t>
                      </a:r>
                      <a:endParaRPr kumimoji="1" lang="ja-JP" altLang="en-US" dirty="0"/>
                    </a:p>
                  </a:txBody>
                  <a:tcPr anchor="ctr"/>
                </a:tc>
                <a:tc>
                  <a:txBody>
                    <a:bodyPr/>
                    <a:lstStyle/>
                    <a:p>
                      <a:pPr algn="ctr"/>
                      <a:r>
                        <a:rPr kumimoji="1" lang="en-US" altLang="ja-JP" dirty="0" smtClean="0"/>
                        <a:t>N</a:t>
                      </a:r>
                      <a:endParaRPr kumimoji="1" lang="ja-JP" altLang="en-US" dirty="0"/>
                    </a:p>
                  </a:txBody>
                  <a:tcPr anchor="ctr"/>
                </a:tc>
                <a:tc>
                  <a:txBody>
                    <a:bodyPr/>
                    <a:lstStyle/>
                    <a:p>
                      <a:pPr algn="ctr"/>
                      <a:r>
                        <a:rPr kumimoji="1" lang="en-US" altLang="ja-JP" dirty="0" smtClean="0"/>
                        <a:t>O</a:t>
                      </a:r>
                      <a:endParaRPr kumimoji="1" lang="ja-JP" altLang="en-US" dirty="0"/>
                    </a:p>
                  </a:txBody>
                  <a:tcPr anchor="ctr"/>
                </a:tc>
                <a:tc>
                  <a:txBody>
                    <a:bodyPr/>
                    <a:lstStyle/>
                    <a:p>
                      <a:pPr algn="ctr"/>
                      <a:r>
                        <a:rPr kumimoji="1" lang="en-US" altLang="ja-JP" dirty="0" smtClean="0"/>
                        <a:t>P</a:t>
                      </a:r>
                      <a:endParaRPr kumimoji="1" lang="ja-JP" altLang="en-US" dirty="0"/>
                    </a:p>
                  </a:txBody>
                  <a:tcPr anchor="ctr"/>
                </a:tc>
              </a:tr>
            </a:tbl>
          </a:graphicData>
        </a:graphic>
      </p:graphicFrame>
      <p:sp>
        <p:nvSpPr>
          <p:cNvPr id="5" name="テキスト ボックス 4"/>
          <p:cNvSpPr txBox="1"/>
          <p:nvPr/>
        </p:nvSpPr>
        <p:spPr>
          <a:xfrm>
            <a:off x="467544" y="4021033"/>
            <a:ext cx="2600135" cy="400110"/>
          </a:xfrm>
          <a:prstGeom prst="rect">
            <a:avLst/>
          </a:prstGeom>
          <a:noFill/>
        </p:spPr>
        <p:txBody>
          <a:bodyPr wrap="none" rtlCol="0">
            <a:spAutoFit/>
          </a:bodyPr>
          <a:lstStyle/>
          <a:p>
            <a:r>
              <a:rPr kumimoji="1" lang="en-US" altLang="ja-JP" sz="2000" dirty="0" smtClean="0"/>
              <a:t>T (Total) = A + B + … + P</a:t>
            </a:r>
            <a:endParaRPr kumimoji="1" lang="ja-JP" altLang="en-US" sz="2000" dirty="0"/>
          </a:p>
        </p:txBody>
      </p:sp>
      <p:sp>
        <p:nvSpPr>
          <p:cNvPr id="6" name="正方形/長方形 5"/>
          <p:cNvSpPr/>
          <p:nvPr/>
        </p:nvSpPr>
        <p:spPr>
          <a:xfrm rot="945328">
            <a:off x="3576718" y="2825090"/>
            <a:ext cx="4626124" cy="41752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noFill/>
            </a:endParaRPr>
          </a:p>
        </p:txBody>
      </p:sp>
      <p:sp>
        <p:nvSpPr>
          <p:cNvPr id="7" name="直角三角形 6"/>
          <p:cNvSpPr/>
          <p:nvPr/>
        </p:nvSpPr>
        <p:spPr>
          <a:xfrm>
            <a:off x="3419872" y="2636911"/>
            <a:ext cx="4248472" cy="1168659"/>
          </a:xfrm>
          <a:prstGeom prst="rtTriangl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直角三角形 7"/>
          <p:cNvSpPr/>
          <p:nvPr/>
        </p:nvSpPr>
        <p:spPr>
          <a:xfrm rot="10800000">
            <a:off x="4644008" y="2404357"/>
            <a:ext cx="4248472" cy="1168659"/>
          </a:xfrm>
          <a:prstGeom prst="rtTriangl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線吹き出し 1 (枠付き) 8"/>
          <p:cNvSpPr/>
          <p:nvPr/>
        </p:nvSpPr>
        <p:spPr>
          <a:xfrm>
            <a:off x="4638181" y="4021033"/>
            <a:ext cx="1626876" cy="400110"/>
          </a:xfrm>
          <a:prstGeom prst="borderCallout1">
            <a:avLst>
              <a:gd name="adj1" fmla="val 18750"/>
              <a:gd name="adj2" fmla="val -8333"/>
              <a:gd name="adj3" fmla="val -36754"/>
              <a:gd name="adj4" fmla="val -25933"/>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accent1"/>
                </a:solidFill>
              </a:rPr>
              <a:t>Overestimate</a:t>
            </a:r>
            <a:endParaRPr kumimoji="1" lang="ja-JP" altLang="en-US" dirty="0">
              <a:solidFill>
                <a:schemeClr val="accent1"/>
              </a:solidFill>
            </a:endParaRPr>
          </a:p>
        </p:txBody>
      </p:sp>
      <p:sp>
        <p:nvSpPr>
          <p:cNvPr id="10" name="線吹き出し 1 (枠付き) 9"/>
          <p:cNvSpPr/>
          <p:nvPr/>
        </p:nvSpPr>
        <p:spPr>
          <a:xfrm>
            <a:off x="6927446" y="1162158"/>
            <a:ext cx="1636882" cy="306324"/>
          </a:xfrm>
          <a:prstGeom prst="borderCallout1">
            <a:avLst>
              <a:gd name="adj1" fmla="val 18750"/>
              <a:gd name="adj2" fmla="val -8333"/>
              <a:gd name="adj3" fmla="val 379993"/>
              <a:gd name="adj4" fmla="val -54293"/>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rgbClr val="00B050"/>
                </a:solidFill>
              </a:rPr>
              <a:t>Underestimate</a:t>
            </a:r>
            <a:endParaRPr kumimoji="1" lang="ja-JP" altLang="en-US" dirty="0">
              <a:solidFill>
                <a:srgbClr val="00B050"/>
              </a:solidFill>
            </a:endParaRPr>
          </a:p>
        </p:txBody>
      </p:sp>
      <p:sp>
        <p:nvSpPr>
          <p:cNvPr id="11" name="線吹き出し 1 (枠付き) 10"/>
          <p:cNvSpPr/>
          <p:nvPr/>
        </p:nvSpPr>
        <p:spPr>
          <a:xfrm>
            <a:off x="7745887" y="4114819"/>
            <a:ext cx="914400" cy="306324"/>
          </a:xfrm>
          <a:prstGeom prst="borderCallout1">
            <a:avLst>
              <a:gd name="adj1" fmla="val 18750"/>
              <a:gd name="adj2" fmla="val -8333"/>
              <a:gd name="adj3" fmla="val -131733"/>
              <a:gd name="adj4" fmla="val -18852"/>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rgbClr val="FF0000"/>
                </a:solidFill>
              </a:rPr>
              <a:t>Hit</a:t>
            </a:r>
            <a:endParaRPr kumimoji="1" lang="ja-JP" altLang="en-US" dirty="0">
              <a:solidFill>
                <a:srgbClr val="FF0000"/>
              </a:solidFill>
            </a:endParaRPr>
          </a:p>
        </p:txBody>
      </p:sp>
      <p:sp>
        <p:nvSpPr>
          <p:cNvPr id="12" name="テキスト ボックス 11"/>
          <p:cNvSpPr txBox="1"/>
          <p:nvPr/>
        </p:nvSpPr>
        <p:spPr>
          <a:xfrm>
            <a:off x="484269" y="4509120"/>
            <a:ext cx="3432222" cy="523220"/>
          </a:xfrm>
          <a:prstGeom prst="rect">
            <a:avLst/>
          </a:prstGeom>
          <a:noFill/>
        </p:spPr>
        <p:txBody>
          <a:bodyPr wrap="none" rtlCol="0">
            <a:spAutoFit/>
          </a:bodyPr>
          <a:lstStyle/>
          <a:p>
            <a:r>
              <a:rPr kumimoji="1" lang="en-US" altLang="ja-JP" sz="2800" dirty="0" smtClean="0"/>
              <a:t>Hit rate = (A+F+K+P)/T</a:t>
            </a:r>
            <a:endParaRPr kumimoji="1" lang="ja-JP" altLang="en-US" sz="2800" dirty="0"/>
          </a:p>
        </p:txBody>
      </p:sp>
      <p:sp>
        <p:nvSpPr>
          <p:cNvPr id="13" name="テキスト ボックス 12"/>
          <p:cNvSpPr txBox="1"/>
          <p:nvPr/>
        </p:nvSpPr>
        <p:spPr>
          <a:xfrm>
            <a:off x="519230" y="5032340"/>
            <a:ext cx="4692567" cy="523220"/>
          </a:xfrm>
          <a:prstGeom prst="rect">
            <a:avLst/>
          </a:prstGeom>
          <a:noFill/>
        </p:spPr>
        <p:txBody>
          <a:bodyPr wrap="none" rtlCol="0">
            <a:spAutoFit/>
          </a:bodyPr>
          <a:lstStyle/>
          <a:p>
            <a:r>
              <a:rPr kumimoji="1" lang="en-US" altLang="ja-JP" sz="2800" dirty="0" smtClean="0"/>
              <a:t>Threat Score = (A+F+K+P)/(T-P)</a:t>
            </a:r>
            <a:endParaRPr kumimoji="1" lang="ja-JP" altLang="en-US" sz="2800" dirty="0"/>
          </a:p>
        </p:txBody>
      </p:sp>
      <p:cxnSp>
        <p:nvCxnSpPr>
          <p:cNvPr id="15" name="直線コネクタ 14"/>
          <p:cNvCxnSpPr/>
          <p:nvPr/>
        </p:nvCxnSpPr>
        <p:spPr>
          <a:xfrm flipH="1">
            <a:off x="3916491" y="5089625"/>
            <a:ext cx="266396" cy="367298"/>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テキスト ボックス 15"/>
          <p:cNvSpPr txBox="1"/>
          <p:nvPr/>
        </p:nvSpPr>
        <p:spPr>
          <a:xfrm>
            <a:off x="519230" y="5535379"/>
            <a:ext cx="8215755" cy="923330"/>
          </a:xfrm>
          <a:prstGeom prst="rect">
            <a:avLst/>
          </a:prstGeom>
          <a:noFill/>
        </p:spPr>
        <p:txBody>
          <a:bodyPr wrap="square" rtlCol="0">
            <a:spAutoFit/>
          </a:bodyPr>
          <a:lstStyle/>
          <a:p>
            <a:r>
              <a:rPr lang="en-US" altLang="ja-JP" dirty="0" smtClean="0"/>
              <a:t>Quiet condition is dominant</a:t>
            </a:r>
            <a:r>
              <a:rPr kumimoji="1" lang="en-US" altLang="ja-JP" dirty="0" smtClean="0"/>
              <a:t> especially in solar quiet period. In the case the subset of “P” tend to be large and the value of hit rate does not representative the actual meaning.</a:t>
            </a:r>
            <a:endParaRPr kumimoji="1" lang="ja-JP" altLang="en-US" dirty="0"/>
          </a:p>
        </p:txBody>
      </p:sp>
    </p:spTree>
    <p:extLst>
      <p:ext uri="{BB962C8B-B14F-4D97-AF65-F5344CB8AC3E}">
        <p14:creationId xmlns:p14="http://schemas.microsoft.com/office/powerpoint/2010/main" val="41644350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Autofit/>
          </a:bodyPr>
          <a:lstStyle/>
          <a:p>
            <a:r>
              <a:rPr kumimoji="1" lang="en-US" altLang="ja-JP" sz="3600" dirty="0" smtClean="0"/>
              <a:t>Result of evaluation in the geomagnetic disturbance on March 2015</a:t>
            </a:r>
            <a:endParaRPr kumimoji="1" lang="ja-JP" altLang="en-US" sz="3600" dirty="0"/>
          </a:p>
        </p:txBody>
      </p:sp>
      <p:graphicFrame>
        <p:nvGraphicFramePr>
          <p:cNvPr id="5" name="オブジェクト 4"/>
          <p:cNvGraphicFramePr>
            <a:graphicFrameLocks noChangeAspect="1"/>
          </p:cNvGraphicFramePr>
          <p:nvPr>
            <p:extLst>
              <p:ext uri="{D42A27DB-BD31-4B8C-83A1-F6EECF244321}">
                <p14:modId xmlns:p14="http://schemas.microsoft.com/office/powerpoint/2010/main" val="1858695394"/>
              </p:ext>
            </p:extLst>
          </p:nvPr>
        </p:nvGraphicFramePr>
        <p:xfrm>
          <a:off x="1187624" y="1484784"/>
          <a:ext cx="6768752" cy="4955106"/>
        </p:xfrm>
        <a:graphic>
          <a:graphicData uri="http://schemas.openxmlformats.org/presentationml/2006/ole">
            <mc:AlternateContent xmlns:mc="http://schemas.openxmlformats.org/markup-compatibility/2006">
              <mc:Choice xmlns:v="urn:schemas-microsoft-com:vml" Requires="v">
                <p:oleObj spid="_x0000_s2055" name="ワークシート" r:id="rId4" imgW="10449012" imgH="7648643" progId="Excel.Sheet.8">
                  <p:embed/>
                </p:oleObj>
              </mc:Choice>
              <mc:Fallback>
                <p:oleObj name="ワークシート" r:id="rId4" imgW="10449012" imgH="7648643" progId="Excel.Sheet.8">
                  <p:embed/>
                  <p:pic>
                    <p:nvPicPr>
                      <p:cNvPr id="0" name=""/>
                      <p:cNvPicPr/>
                      <p:nvPr/>
                    </p:nvPicPr>
                    <p:blipFill>
                      <a:blip r:embed="rId5"/>
                      <a:stretch>
                        <a:fillRect/>
                      </a:stretch>
                    </p:blipFill>
                    <p:spPr>
                      <a:xfrm>
                        <a:off x="1187624" y="1484784"/>
                        <a:ext cx="6768752" cy="4955106"/>
                      </a:xfrm>
                      <a:prstGeom prst="rect">
                        <a:avLst/>
                      </a:prstGeom>
                    </p:spPr>
                  </p:pic>
                </p:oleObj>
              </mc:Fallback>
            </mc:AlternateContent>
          </a:graphicData>
        </a:graphic>
      </p:graphicFrame>
      <p:sp>
        <p:nvSpPr>
          <p:cNvPr id="4" name="テキスト ボックス 3"/>
          <p:cNvSpPr txBox="1"/>
          <p:nvPr/>
        </p:nvSpPr>
        <p:spPr>
          <a:xfrm>
            <a:off x="7452320" y="1484784"/>
            <a:ext cx="1446614" cy="369332"/>
          </a:xfrm>
          <a:prstGeom prst="rect">
            <a:avLst/>
          </a:prstGeom>
          <a:noFill/>
        </p:spPr>
        <p:txBody>
          <a:bodyPr wrap="none" rtlCol="0">
            <a:spAutoFit/>
          </a:bodyPr>
          <a:lstStyle/>
          <a:p>
            <a:r>
              <a:rPr kumimoji="1" lang="en-US" altLang="ja-JP" dirty="0" smtClean="0"/>
              <a:t>Overestimate</a:t>
            </a:r>
          </a:p>
        </p:txBody>
      </p:sp>
      <p:sp>
        <p:nvSpPr>
          <p:cNvPr id="6" name="テキスト ボックス 5"/>
          <p:cNvSpPr txBox="1"/>
          <p:nvPr/>
        </p:nvSpPr>
        <p:spPr>
          <a:xfrm>
            <a:off x="7452320" y="2054235"/>
            <a:ext cx="1583510" cy="369332"/>
          </a:xfrm>
          <a:prstGeom prst="rect">
            <a:avLst/>
          </a:prstGeom>
          <a:noFill/>
        </p:spPr>
        <p:txBody>
          <a:bodyPr wrap="none" rtlCol="0">
            <a:spAutoFit/>
          </a:bodyPr>
          <a:lstStyle/>
          <a:p>
            <a:r>
              <a:rPr kumimoji="1" lang="en-US" altLang="ja-JP" dirty="0" smtClean="0"/>
              <a:t>Underestimate</a:t>
            </a:r>
          </a:p>
        </p:txBody>
      </p:sp>
    </p:spTree>
    <p:extLst>
      <p:ext uri="{BB962C8B-B14F-4D97-AF65-F5344CB8AC3E}">
        <p14:creationId xmlns:p14="http://schemas.microsoft.com/office/powerpoint/2010/main" val="56664625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en-US" altLang="ja-JP" dirty="0"/>
              <a:t>Comments on NICT forecasts in November, </a:t>
            </a:r>
            <a:r>
              <a:rPr lang="en-US" altLang="ja-JP" dirty="0" smtClean="0"/>
              <a:t>2014</a:t>
            </a:r>
            <a:endParaRPr kumimoji="1" lang="ja-JP" altLang="en-US" dirty="0"/>
          </a:p>
        </p:txBody>
      </p:sp>
      <p:sp>
        <p:nvSpPr>
          <p:cNvPr id="3" name="コンテンツ プレースホルダー 2"/>
          <p:cNvSpPr>
            <a:spLocks noGrp="1"/>
          </p:cNvSpPr>
          <p:nvPr>
            <p:ph idx="1"/>
          </p:nvPr>
        </p:nvSpPr>
        <p:spPr>
          <a:xfrm>
            <a:off x="467544" y="1412776"/>
            <a:ext cx="8229600" cy="4525963"/>
          </a:xfrm>
        </p:spPr>
        <p:txBody>
          <a:bodyPr>
            <a:noAutofit/>
          </a:bodyPr>
          <a:lstStyle/>
          <a:p>
            <a:pPr marL="0" lvl="0" indent="0">
              <a:buNone/>
            </a:pPr>
            <a:r>
              <a:rPr lang="en-US" altLang="ja-JP" sz="2400" u="sng" dirty="0" smtClean="0"/>
              <a:t>We check why our forecast failed every month.</a:t>
            </a:r>
          </a:p>
          <a:p>
            <a:pPr marL="0" lvl="0" indent="0">
              <a:buNone/>
            </a:pPr>
            <a:r>
              <a:rPr lang="en-US" altLang="ja-JP" sz="2400" dirty="0" smtClean="0"/>
              <a:t>…When </a:t>
            </a:r>
            <a:r>
              <a:rPr lang="en-US" altLang="ja-JP" sz="2400" dirty="0"/>
              <a:t>Active Region 2205 was located on the east limb of the solar disk (November 2nd to 3rd)</a:t>
            </a:r>
            <a:endParaRPr lang="ja-JP" altLang="ja-JP" sz="2400" dirty="0"/>
          </a:p>
          <a:p>
            <a:pPr marL="0" lvl="0" indent="0">
              <a:buNone/>
            </a:pPr>
            <a:r>
              <a:rPr lang="en-US" altLang="ja-JP" sz="2400" dirty="0"/>
              <a:t>The solar activity was mostly moderate when Active Region 2205 was located on the far side of the solar disk; however, a C9.4 flare occurred on the 2nd (UT) when the region was located on the east limb of the solar disk.  (The magnetic field structure was unclear because the region was located on the east limb of the solar disk.)  </a:t>
            </a:r>
            <a:endParaRPr lang="en-US" altLang="ja-JP" sz="2400" dirty="0" smtClean="0"/>
          </a:p>
          <a:p>
            <a:pPr marL="0" lvl="0" indent="0">
              <a:buNone/>
            </a:pPr>
            <a:r>
              <a:rPr lang="en-US" altLang="ja-JP" sz="2400" dirty="0" smtClean="0">
                <a:solidFill>
                  <a:srgbClr val="FF0000"/>
                </a:solidFill>
              </a:rPr>
              <a:t>On </a:t>
            </a:r>
            <a:r>
              <a:rPr lang="en-US" altLang="ja-JP" sz="2400" dirty="0">
                <a:solidFill>
                  <a:srgbClr val="FF0000"/>
                </a:solidFill>
              </a:rPr>
              <a:t>the 3rd, a slightly high level of solar activity was forecast because further occurrence of C-class flares was expected on the basis of past records.  However, M2.2 and M6.5 flares occurred in this region.  Solar activity was not accurately forecast.</a:t>
            </a:r>
            <a:endParaRPr lang="ja-JP" altLang="ja-JP" sz="2400" dirty="0">
              <a:solidFill>
                <a:srgbClr val="FF0000"/>
              </a:solidFill>
            </a:endParaRPr>
          </a:p>
          <a:p>
            <a:endParaRPr kumimoji="1" lang="ja-JP" altLang="en-US" sz="2400" dirty="0"/>
          </a:p>
        </p:txBody>
      </p:sp>
    </p:spTree>
    <p:extLst>
      <p:ext uri="{BB962C8B-B14F-4D97-AF65-F5344CB8AC3E}">
        <p14:creationId xmlns:p14="http://schemas.microsoft.com/office/powerpoint/2010/main" val="37981111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p:txBody>
          <a:bodyPr/>
          <a:lstStyle/>
          <a:p>
            <a:r>
              <a:rPr kumimoji="1" lang="en-US" altLang="ja-JP" dirty="0" smtClean="0"/>
              <a:t>Hit rate of Flare forecast</a:t>
            </a:r>
            <a:endParaRPr kumimoji="1" lang="ja-JP" altLang="en-US" dirty="0"/>
          </a:p>
        </p:txBody>
      </p:sp>
      <p:graphicFrame>
        <p:nvGraphicFramePr>
          <p:cNvPr id="10" name="Chart 1"/>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5" name="スライド番号プレースホルダー 4"/>
          <p:cNvSpPr>
            <a:spLocks noGrp="1"/>
          </p:cNvSpPr>
          <p:nvPr>
            <p:ph type="sldNum" sz="quarter" idx="4294967295"/>
          </p:nvPr>
        </p:nvSpPr>
        <p:spPr>
          <a:xfrm>
            <a:off x="7010400" y="6356350"/>
            <a:ext cx="2133600" cy="365125"/>
          </a:xfrm>
          <a:prstGeom prst="rect">
            <a:avLst/>
          </a:prstGeom>
        </p:spPr>
        <p:txBody>
          <a:bodyPr/>
          <a:lstStyle/>
          <a:p>
            <a:fld id="{45B4F9F4-A2D0-49BF-BD19-9B7CF523214B}" type="slidenum">
              <a:rPr kumimoji="1" lang="ja-JP" altLang="en-US" smtClean="0"/>
              <a:pPr/>
              <a:t>9</a:t>
            </a:fld>
            <a:endParaRPr kumimoji="1" lang="ja-JP" altLang="en-US"/>
          </a:p>
        </p:txBody>
      </p:sp>
    </p:spTree>
    <p:extLst>
      <p:ext uri="{BB962C8B-B14F-4D97-AF65-F5344CB8AC3E}">
        <p14:creationId xmlns:p14="http://schemas.microsoft.com/office/powerpoint/2010/main" val="230328363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5131</TotalTime>
  <Words>670</Words>
  <Application>Microsoft Office PowerPoint</Application>
  <PresentationFormat>画面に合わせる (4:3)</PresentationFormat>
  <Paragraphs>121</Paragraphs>
  <Slides>13</Slides>
  <Notes>1</Notes>
  <HiddenSlides>0</HiddenSlides>
  <MMClips>0</MMClips>
  <ScaleCrop>false</ScaleCrop>
  <HeadingPairs>
    <vt:vector size="6" baseType="variant">
      <vt:variant>
        <vt:lpstr>テーマ</vt:lpstr>
      </vt:variant>
      <vt:variant>
        <vt:i4>1</vt:i4>
      </vt:variant>
      <vt:variant>
        <vt:lpstr>埋め込まれた OLE サーバー</vt:lpstr>
      </vt:variant>
      <vt:variant>
        <vt:i4>1</vt:i4>
      </vt:variant>
      <vt:variant>
        <vt:lpstr>スライド タイトル</vt:lpstr>
      </vt:variant>
      <vt:variant>
        <vt:i4>13</vt:i4>
      </vt:variant>
    </vt:vector>
  </HeadingPairs>
  <TitlesOfParts>
    <vt:vector size="15" baseType="lpstr">
      <vt:lpstr>Office テーマ</vt:lpstr>
      <vt:lpstr>ワークシート</vt:lpstr>
      <vt:lpstr>Introduction to NICT’s evaluation of the space weather forecasts provided by Japan, US, Belgium, Australia and China.</vt:lpstr>
      <vt:lpstr>UGEOA code</vt:lpstr>
      <vt:lpstr>Level of flare and gemagnetic forecast on the UGEOA　code</vt:lpstr>
      <vt:lpstr>Space weather forecast by five RWC</vt:lpstr>
      <vt:lpstr>Results of evaluation in Solar flare forecast on March, 2015</vt:lpstr>
      <vt:lpstr>Hit Rate and Threat Score</vt:lpstr>
      <vt:lpstr>Result of evaluation in the geomagnetic disturbance on March 2015</vt:lpstr>
      <vt:lpstr>Comments on NICT forecasts in November, 2014</vt:lpstr>
      <vt:lpstr>Hit rate of Flare forecast</vt:lpstr>
      <vt:lpstr>Threat score of Flare forecast</vt:lpstr>
      <vt:lpstr>Hit rate of Magnetic activities</vt:lpstr>
      <vt:lpstr>Threat score of magnetic activities</vt:lpstr>
      <vt:lpstr>Forecast evaluation on Web site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Last Two Year’s Activities of WDC – Ionosphere and Space Weather</dc:title>
  <dc:creator>Mamoru ISHII</dc:creator>
  <cp:lastModifiedBy>Mamoru ISHII</cp:lastModifiedBy>
  <cp:revision>34</cp:revision>
  <cp:lastPrinted>2014-10-30T10:31:41Z</cp:lastPrinted>
  <dcterms:created xsi:type="dcterms:W3CDTF">2014-10-27T11:53:13Z</dcterms:created>
  <dcterms:modified xsi:type="dcterms:W3CDTF">2015-04-11T15:06:27Z</dcterms:modified>
</cp:coreProperties>
</file>