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0" r:id="rId3"/>
  </p:sldMasterIdLst>
  <p:notesMasterIdLst>
    <p:notesMasterId r:id="rId22"/>
  </p:notesMasterIdLst>
  <p:handoutMasterIdLst>
    <p:handoutMasterId r:id="rId23"/>
  </p:handoutMasterIdLst>
  <p:sldIdLst>
    <p:sldId id="266" r:id="rId4"/>
    <p:sldId id="270" r:id="rId5"/>
    <p:sldId id="272" r:id="rId6"/>
    <p:sldId id="276" r:id="rId7"/>
    <p:sldId id="285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68" r:id="rId16"/>
    <p:sldId id="269" r:id="rId17"/>
    <p:sldId id="281" r:id="rId18"/>
    <p:sldId id="282" r:id="rId19"/>
    <p:sldId id="283" r:id="rId20"/>
    <p:sldId id="284" r:id="rId2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D60057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372B3-3B86-40C0-92B9-5FF8B8274F62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A675B-9681-4BFB-982F-291C4B131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82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7BA31-196B-49ED-814C-DE0B09265717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FA68-E6A1-4CC0-9F96-9DA9D0307A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64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3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807085" indent="-310418" defTabSz="9553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41669" indent="-248334" defTabSz="9553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738336" indent="-248334" defTabSz="9553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235005" indent="-248334" defTabSz="95539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731673" indent="-248334" defTabSz="9553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3228340" indent="-248334" defTabSz="9553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725007" indent="-248334" defTabSz="9553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4221674" indent="-248334" defTabSz="95539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2D87B081-A487-426A-B277-6CB4CBE1319C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442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6E656-7BCA-47BA-932F-B9CCCDF33D5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9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46FD-F558-4C7E-A8E7-D8DC8CD8DFEC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8B42-6826-4959-A2C9-8EF6C120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7" name="Picture 3" descr="J:\aoswa-b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092280" cy="62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7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6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5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4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7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6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2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2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52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46FD-F558-4C7E-A8E7-D8DC8CD8DFEC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8B42-6826-4959-A2C9-8EF6C120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70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8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2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38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85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18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15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0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46FD-F558-4C7E-A8E7-D8DC8CD8DFEC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8B42-6826-4959-A2C9-8EF6C120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764704"/>
            <a:ext cx="8424935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EFEA-6B90-408E-8D4C-54EB2CF87CFC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76FE-A7D4-43CC-AEF9-4F4A05FE7D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80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4E21-ADE6-4A3F-A3C3-F63B7BAD2E1A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6DCA-2E59-499E-9979-3E795D15C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66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4E21-ADE6-4A3F-A3C3-F63B7BAD2E1A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6DCA-2E59-499E-9979-3E795D15CD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78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6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46FD-F558-4C7E-A8E7-D8DC8CD8DFEC}" type="datetimeFigureOut">
              <a:rPr kumimoji="1" lang="ja-JP" altLang="en-US" smtClean="0"/>
              <a:t>2015/4/10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8B42-6826-4959-A2C9-8EF6C120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053" name="Picture 5" descr="J:\AOSWA\aoswafoot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6093296"/>
            <a:ext cx="10404000" cy="7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2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8E8C-3AF1-4F5D-B6B8-28310D0983E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6240-A3B3-464D-89DC-CCCF0AA57CB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1C60-C833-4FA7-9B54-454CAAF0CD3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F2B0-A568-412F-9984-63CDAA1DE0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Summary of the workshop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Mamoru Ishii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188640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4" y="188640"/>
            <a:ext cx="914400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Lap-up of the special session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“</a:t>
            </a:r>
            <a:r>
              <a:rPr kumimoji="1" lang="en-US" altLang="ja-JP" dirty="0" err="1" smtClean="0"/>
              <a:t>Omiai</a:t>
            </a:r>
            <a:r>
              <a:rPr kumimoji="1" lang="en-US" altLang="ja-JP" dirty="0" smtClean="0"/>
              <a:t>” meeting is a new style to create a new collaboration.</a:t>
            </a:r>
          </a:p>
          <a:p>
            <a:r>
              <a:rPr lang="en-US" altLang="ja-JP" dirty="0" smtClean="0"/>
              <a:t>Although there are several issue to be improved, (I believe) many people enjoy the meeting.</a:t>
            </a:r>
          </a:p>
          <a:p>
            <a:r>
              <a:rPr kumimoji="1" lang="en-US" altLang="ja-JP" dirty="0" smtClean="0"/>
              <a:t>Comments</a:t>
            </a:r>
          </a:p>
          <a:p>
            <a:pPr lvl="1"/>
            <a:r>
              <a:rPr lang="en-US" altLang="ja-JP" dirty="0" smtClean="0"/>
              <a:t>Discussion time is too short</a:t>
            </a:r>
          </a:p>
          <a:p>
            <a:pPr lvl="1"/>
            <a:r>
              <a:rPr kumimoji="1" lang="en-US" altLang="ja-JP" dirty="0" smtClean="0"/>
              <a:t>We need some additional slot which we discuss with preferable institutes.</a:t>
            </a:r>
          </a:p>
          <a:p>
            <a:pPr lvl="1"/>
            <a:r>
              <a:rPr lang="en-US" altLang="ja-JP" dirty="0" smtClean="0"/>
              <a:t>It is very heavy to make combinations in advance. In addition, several institutes disappear and the counterparts lost their partners.</a:t>
            </a:r>
          </a:p>
          <a:p>
            <a:pPr lvl="1"/>
            <a:r>
              <a:rPr kumimoji="1" lang="en-US" altLang="ja-JP" dirty="0" smtClean="0"/>
              <a:t>The expected merit of “</a:t>
            </a:r>
            <a:r>
              <a:rPr kumimoji="1" lang="en-US" altLang="ja-JP" dirty="0" err="1" smtClean="0"/>
              <a:t>Omiai</a:t>
            </a:r>
            <a:r>
              <a:rPr kumimoji="1" lang="en-US" altLang="ja-JP" dirty="0" smtClean="0"/>
              <a:t>” is to create a new collaboration with needs-seeds matching, but in addition that, it is another merit to meet institutes who does not talk each other in ordinal situation.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50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Treatment of metadata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With preparing the “</a:t>
            </a:r>
            <a:r>
              <a:rPr kumimoji="1" lang="en-US" altLang="ja-JP" dirty="0" err="1" smtClean="0"/>
              <a:t>Omiai</a:t>
            </a:r>
            <a:r>
              <a:rPr kumimoji="1" lang="en-US" altLang="ja-JP" dirty="0" smtClean="0"/>
              <a:t>” session, we could get together the metadata  of observation in each institute. They are precious information and (I believe that) they should be shared in appropriate meta database. </a:t>
            </a:r>
          </a:p>
          <a:p>
            <a:r>
              <a:rPr lang="en-US" altLang="ja-JP" dirty="0" smtClean="0"/>
              <a:t>On the assumption of agreement for open policy of these metadata from each institute, we would like to have discussion how we treat them. For example,</a:t>
            </a:r>
          </a:p>
          <a:p>
            <a:pPr lvl="1"/>
            <a:r>
              <a:rPr kumimoji="1" lang="en-US" altLang="ja-JP" dirty="0" smtClean="0"/>
              <a:t>Build our own meta-database</a:t>
            </a:r>
          </a:p>
          <a:p>
            <a:pPr lvl="1"/>
            <a:r>
              <a:rPr lang="en-US" altLang="ja-JP" dirty="0" smtClean="0"/>
              <a:t>Put them in some meta-database in present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80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5" descr="42702_ひまわり広報用画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04" y="2166073"/>
            <a:ext cx="17321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107504" y="3795521"/>
            <a:ext cx="2993587" cy="2297775"/>
            <a:chOff x="5022050" y="2482342"/>
            <a:chExt cx="4289788" cy="3292695"/>
          </a:xfrm>
        </p:grpSpPr>
        <p:pic>
          <p:nvPicPr>
            <p:cNvPr id="13" name="Picture 3" descr="D:\H20 井上\ダウンロード\SEDA外観図ａ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2050" y="3068960"/>
              <a:ext cx="3769380" cy="2706077"/>
            </a:xfrm>
            <a:prstGeom prst="rect">
              <a:avLst/>
            </a:prstGeom>
            <a:noFill/>
          </p:spPr>
        </p:pic>
        <p:sp>
          <p:nvSpPr>
            <p:cNvPr id="14" name="テキスト ボックス 37"/>
            <p:cNvSpPr txBox="1">
              <a:spLocks noChangeArrowheads="1"/>
            </p:cNvSpPr>
            <p:nvPr/>
          </p:nvSpPr>
          <p:spPr bwMode="auto">
            <a:xfrm>
              <a:off x="5067052" y="2746967"/>
              <a:ext cx="2758601" cy="92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ja-JP" b="1" dirty="0">
                  <a:solidFill>
                    <a:prstClr val="black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Proton Sensor</a:t>
              </a:r>
            </a:p>
            <a:p>
              <a:pPr eaLnBrk="0" hangingPunct="0"/>
              <a:r>
                <a:rPr lang="en-US" altLang="ja-JP" b="1" dirty="0">
                  <a:solidFill>
                    <a:prstClr val="black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(8 Units)</a:t>
              </a:r>
            </a:p>
          </p:txBody>
        </p:sp>
        <p:sp>
          <p:nvSpPr>
            <p:cNvPr id="15" name="テキスト ボックス 37"/>
            <p:cNvSpPr txBox="1">
              <a:spLocks noChangeArrowheads="1"/>
            </p:cNvSpPr>
            <p:nvPr/>
          </p:nvSpPr>
          <p:spPr bwMode="auto">
            <a:xfrm>
              <a:off x="6663517" y="2482342"/>
              <a:ext cx="2648321" cy="52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ja-JP" b="1" dirty="0">
                  <a:solidFill>
                    <a:prstClr val="black"/>
                  </a:solidFill>
                  <a:ea typeface="Segoe UI" panose="020B0502040204020203" pitchFamily="34" charset="0"/>
                  <a:cs typeface="Segoe UI" panose="020B0502040204020203" pitchFamily="34" charset="0"/>
                </a:rPr>
                <a:t>Electron Sensor</a:t>
              </a:r>
            </a:p>
          </p:txBody>
        </p:sp>
        <p:cxnSp>
          <p:nvCxnSpPr>
            <p:cNvPr id="16" name="直線コネクタ 15"/>
            <p:cNvCxnSpPr/>
            <p:nvPr/>
          </p:nvCxnSpPr>
          <p:spPr bwMode="auto">
            <a:xfrm flipH="1">
              <a:off x="8023331" y="2992454"/>
              <a:ext cx="85509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コネクタ 16"/>
            <p:cNvCxnSpPr/>
            <p:nvPr/>
          </p:nvCxnSpPr>
          <p:spPr bwMode="auto">
            <a:xfrm flipH="1">
              <a:off x="5157065" y="3519010"/>
              <a:ext cx="855093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コネクタ 17"/>
            <p:cNvCxnSpPr/>
            <p:nvPr/>
          </p:nvCxnSpPr>
          <p:spPr bwMode="auto">
            <a:xfrm flipH="1">
              <a:off x="8442430" y="3011592"/>
              <a:ext cx="435994" cy="2373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テキスト ボックス 19"/>
          <p:cNvSpPr txBox="1"/>
          <p:nvPr/>
        </p:nvSpPr>
        <p:spPr>
          <a:xfrm>
            <a:off x="3030865" y="5654749"/>
            <a:ext cx="3435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Longitude: ~140 deg.</a:t>
            </a:r>
          </a:p>
          <a:p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Himawari-8 Launch: 2014/10/07</a:t>
            </a:r>
          </a:p>
          <a:p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Himawari-9 Launch; 2016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01091" y="3933056"/>
            <a:ext cx="5935405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High-energy particle environment over Japanese sector will be monitored by SEDA.</a:t>
            </a:r>
          </a:p>
          <a:p>
            <a:r>
              <a:rPr lang="en-US" altLang="ja-JP" sz="2000" b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Near-real time SEDA data is provided from JMA to NICT. We will provide SEDA data as part of space weather information.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3" y="1199248"/>
            <a:ext cx="929734" cy="90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54935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Space Environment Data Acquisition Monitor (SEDA) onboard Himawari-8,9</a:t>
            </a:r>
            <a:endParaRPr kumimoji="1" lang="ja-JP" altLang="en-US" sz="3200" dirty="0">
              <a:latin typeface="+mn-lt"/>
              <a:cs typeface="Segoe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 noChangeAspect="1"/>
          </p:cNvGraphicFramePr>
          <p:nvPr>
            <p:extLst/>
          </p:nvPr>
        </p:nvGraphicFramePr>
        <p:xfrm>
          <a:off x="1907705" y="1581160"/>
          <a:ext cx="7037308" cy="227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594"/>
                <a:gridCol w="4909714"/>
              </a:tblGrid>
              <a:tr h="284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Items</a:t>
                      </a:r>
                      <a:endParaRPr lang="ja-JP" sz="1800" dirty="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Description</a:t>
                      </a:r>
                      <a:endParaRPr lang="ja-JP" sz="180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5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Number of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Channels</a:t>
                      </a:r>
                      <a:endParaRPr lang="ja-JP" sz="1800" dirty="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Protons   : 8 (individual 8 sensor elements)</a:t>
                      </a:r>
                      <a:endParaRPr lang="ja-JP" sz="18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Electrons : 8 (8 stacked plates in one elements)</a:t>
                      </a:r>
                      <a:endParaRPr lang="ja-JP" sz="1800" dirty="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5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Energy Range</a:t>
                      </a:r>
                      <a:endParaRPr lang="ja-JP" sz="1800" dirty="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Protons    :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 </a:t>
                      </a: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MeV – 100 MeV</a:t>
                      </a:r>
                      <a:endParaRPr lang="ja-JP" sz="18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Electrons : 0.2 MeV – 5 MeV</a:t>
                      </a:r>
                      <a:endParaRPr lang="ja-JP" sz="1800" dirty="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284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Time Resolution</a:t>
                      </a:r>
                      <a:endParaRPr lang="ja-JP" sz="180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sec.</a:t>
                      </a:r>
                      <a:endParaRPr lang="ja-JP" sz="180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5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Field of View</a:t>
                      </a:r>
                      <a:endParaRPr lang="ja-JP" sz="1800" dirty="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Protons    : ± 39.35 deg.</a:t>
                      </a:r>
                      <a:endParaRPr lang="ja-JP" sz="18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Electrons : ± 78.3 deg.</a:t>
                      </a:r>
                      <a:endParaRPr lang="ja-JP" sz="1800" dirty="0">
                        <a:effectLst/>
                        <a:latin typeface="+mn-lt"/>
                        <a:ea typeface="ＭＳ 明朝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9" name="グループ化 15"/>
          <p:cNvGrpSpPr>
            <a:grpSpLocks/>
          </p:cNvGrpSpPr>
          <p:nvPr/>
        </p:nvGrpSpPr>
        <p:grpSpPr bwMode="auto">
          <a:xfrm>
            <a:off x="179388" y="115888"/>
            <a:ext cx="8713787" cy="638175"/>
            <a:chOff x="179512" y="116632"/>
            <a:chExt cx="8712968" cy="63714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833" y="134009"/>
              <a:ext cx="929647" cy="61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線コネクタ 23"/>
            <p:cNvCxnSpPr/>
            <p:nvPr/>
          </p:nvCxnSpPr>
          <p:spPr>
            <a:xfrm>
              <a:off x="250942" y="405089"/>
              <a:ext cx="76335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/楕円 24"/>
            <p:cNvSpPr/>
            <p:nvPr/>
          </p:nvSpPr>
          <p:spPr>
            <a:xfrm>
              <a:off x="235069" y="371805"/>
              <a:ext cx="73018" cy="713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79512" y="116632"/>
              <a:ext cx="3806467" cy="253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>
                  <a:solidFill>
                    <a:srgbClr val="1F497D"/>
                  </a:solidFill>
                </a:rPr>
                <a:t>National Institute of Information and Communications Technology</a:t>
              </a:r>
              <a:endParaRPr lang="ja-JP" altLang="en-US" sz="1050" dirty="0">
                <a:solidFill>
                  <a:srgbClr val="1F497D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84094" y="6486861"/>
            <a:ext cx="670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SEDA observation is started at Nov. 03, 2014.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245"/>
            <a:ext cx="4846346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09" y="405245"/>
            <a:ext cx="4846346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31163" y="52993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Example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4801" y="681969"/>
            <a:ext cx="153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SEDA-</a:t>
            </a:r>
            <a:r>
              <a:rPr lang="en-US" altLang="ja-JP" sz="3600" dirty="0">
                <a:solidFill>
                  <a:prstClr val="black"/>
                </a:solidFill>
              </a:rPr>
              <a:t>e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4801" y="5455857"/>
            <a:ext cx="864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SEDA-e measures internal charging currents produced from high energy electrons (0.1 – 4.5 MeV) collected by 8 plates arranged in a stack. Electron fluxes are estimated from the charging currents.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6" name="グループ化 15"/>
          <p:cNvGrpSpPr>
            <a:grpSpLocks/>
          </p:cNvGrpSpPr>
          <p:nvPr/>
        </p:nvGrpSpPr>
        <p:grpSpPr bwMode="auto">
          <a:xfrm>
            <a:off x="179388" y="115888"/>
            <a:ext cx="8713787" cy="638175"/>
            <a:chOff x="179512" y="116632"/>
            <a:chExt cx="8712968" cy="6371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833" y="134009"/>
              <a:ext cx="929647" cy="61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/>
            <p:nvPr/>
          </p:nvCxnSpPr>
          <p:spPr>
            <a:xfrm>
              <a:off x="250942" y="405089"/>
              <a:ext cx="7633570" cy="0"/>
            </a:xfrm>
            <a:prstGeom prst="lin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9" name="円/楕円 8"/>
            <p:cNvSpPr/>
            <p:nvPr/>
          </p:nvSpPr>
          <p:spPr>
            <a:xfrm>
              <a:off x="235069" y="371805"/>
              <a:ext cx="73018" cy="7132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Segoe UI"/>
                <a:ea typeface="メイリオ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9512" y="116632"/>
              <a:ext cx="3806467" cy="253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050" kern="0" dirty="0">
                  <a:solidFill>
                    <a:srgbClr val="1F497D"/>
                  </a:solidFill>
                  <a:latin typeface="Segoe UI"/>
                  <a:ea typeface="メイリオ"/>
                </a:rPr>
                <a:t>National Institute of Information and Communications Technology</a:t>
              </a:r>
              <a:endParaRPr kumimoji="0" lang="ja-JP" altLang="en-US" sz="1050" kern="0" dirty="0">
                <a:solidFill>
                  <a:srgbClr val="1F497D"/>
                </a:solidFill>
                <a:latin typeface="Segoe UI"/>
                <a:ea typeface="メイリオ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17" y="596489"/>
            <a:ext cx="3762183" cy="209061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87" y="2878778"/>
            <a:ext cx="5658121" cy="2577079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5977619" y="683172"/>
            <a:ext cx="1095843" cy="438879"/>
          </a:xfrm>
          <a:prstGeom prst="ellipse">
            <a:avLst/>
          </a:prstGeom>
          <a:noFill/>
          <a:ln w="603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7553" y="1679025"/>
            <a:ext cx="2020105" cy="304698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Ch0: </a:t>
            </a:r>
            <a:r>
              <a:rPr lang="en-US" altLang="ja-JP" sz="2400" dirty="0">
                <a:solidFill>
                  <a:prstClr val="black"/>
                </a:solidFill>
              </a:rPr>
              <a:t>0.2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Ch1: </a:t>
            </a:r>
            <a:r>
              <a:rPr lang="en-US" altLang="ja-JP" sz="2400" dirty="0">
                <a:solidFill>
                  <a:prstClr val="black"/>
                </a:solidFill>
              </a:rPr>
              <a:t>0.3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Ch2: </a:t>
            </a:r>
            <a:r>
              <a:rPr lang="en-US" altLang="ja-JP" sz="2400" dirty="0">
                <a:solidFill>
                  <a:prstClr val="black"/>
                </a:solidFill>
              </a:rPr>
              <a:t>0.45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Ch3: </a:t>
            </a:r>
            <a:r>
              <a:rPr lang="en-US" altLang="ja-JP" sz="2400" dirty="0">
                <a:solidFill>
                  <a:prstClr val="black"/>
                </a:solidFill>
              </a:rPr>
              <a:t>0.65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Ch4: </a:t>
            </a:r>
            <a:r>
              <a:rPr lang="en-US" altLang="ja-JP" sz="2400" dirty="0">
                <a:solidFill>
                  <a:prstClr val="black"/>
                </a:solidFill>
              </a:rPr>
              <a:t>1.0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Ch5: </a:t>
            </a:r>
            <a:r>
              <a:rPr lang="en-US" altLang="ja-JP" sz="2400" dirty="0">
                <a:solidFill>
                  <a:prstClr val="black"/>
                </a:solidFill>
              </a:rPr>
              <a:t>1.5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Ch6: </a:t>
            </a:r>
            <a:r>
              <a:rPr lang="en-US" altLang="ja-JP" sz="2400" dirty="0">
                <a:solidFill>
                  <a:prstClr val="black"/>
                </a:solidFill>
              </a:rPr>
              <a:t>2.0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Ch7: </a:t>
            </a:r>
            <a:r>
              <a:rPr lang="en-US" altLang="ja-JP" sz="2400" dirty="0">
                <a:solidFill>
                  <a:prstClr val="black"/>
                </a:solidFill>
              </a:rPr>
              <a:t>4.5 </a:t>
            </a:r>
            <a:r>
              <a:rPr lang="en-US" altLang="ja-JP" sz="2400" dirty="0" smtClean="0">
                <a:solidFill>
                  <a:prstClr val="black"/>
                </a:solidFill>
              </a:rPr>
              <a:t>MeV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768" y="652305"/>
            <a:ext cx="3781723" cy="21024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28" y="2896074"/>
            <a:ext cx="6385178" cy="2497980"/>
          </a:xfrm>
          <a:prstGeom prst="rect">
            <a:avLst/>
          </a:prstGeom>
        </p:spPr>
      </p:pic>
      <p:grpSp>
        <p:nvGrpSpPr>
          <p:cNvPr id="7" name="グループ化 15"/>
          <p:cNvGrpSpPr>
            <a:grpSpLocks/>
          </p:cNvGrpSpPr>
          <p:nvPr/>
        </p:nvGrpSpPr>
        <p:grpSpPr bwMode="auto">
          <a:xfrm>
            <a:off x="179388" y="115888"/>
            <a:ext cx="8713787" cy="638175"/>
            <a:chOff x="179512" y="116632"/>
            <a:chExt cx="8712968" cy="63714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833" y="134009"/>
              <a:ext cx="929647" cy="619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250942" y="405089"/>
              <a:ext cx="7633570" cy="0"/>
            </a:xfrm>
            <a:prstGeom prst="lin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10" name="円/楕円 9"/>
            <p:cNvSpPr/>
            <p:nvPr/>
          </p:nvSpPr>
          <p:spPr>
            <a:xfrm>
              <a:off x="235069" y="371805"/>
              <a:ext cx="73018" cy="7132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Segoe UI"/>
                <a:ea typeface="メイリオ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79512" y="116632"/>
              <a:ext cx="3806467" cy="253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050" kern="0" dirty="0">
                  <a:solidFill>
                    <a:srgbClr val="1F497D"/>
                  </a:solidFill>
                  <a:latin typeface="Segoe UI"/>
                  <a:ea typeface="メイリオ"/>
                </a:rPr>
                <a:t>National Institute of Information and Communications Technology</a:t>
              </a:r>
              <a:endParaRPr kumimoji="0" lang="ja-JP" altLang="en-US" sz="1050" kern="0" dirty="0">
                <a:solidFill>
                  <a:srgbClr val="1F497D"/>
                </a:solidFill>
                <a:latin typeface="Segoe UI"/>
                <a:ea typeface="メイリオ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04801" y="681969"/>
            <a:ext cx="1550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</a:rPr>
              <a:t>SEDA-p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378529" y="725214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119509" y="1003738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772667" y="1119352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394294" y="1171904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984391" y="1329559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026432" y="762000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679591" y="825063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290708" y="930166"/>
            <a:ext cx="496753" cy="336331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4576" y="1497724"/>
            <a:ext cx="2020105" cy="304698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Ch0: </a:t>
            </a:r>
            <a:r>
              <a:rPr lang="en-US" altLang="ja-JP" sz="2400" dirty="0">
                <a:solidFill>
                  <a:prstClr val="black"/>
                </a:solidFill>
              </a:rPr>
              <a:t>21.6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Ch1: </a:t>
            </a:r>
            <a:r>
              <a:rPr lang="en-US" altLang="ja-JP" sz="2400" dirty="0">
                <a:solidFill>
                  <a:prstClr val="black"/>
                </a:solidFill>
              </a:rPr>
              <a:t>29.9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Ch2: </a:t>
            </a:r>
            <a:r>
              <a:rPr lang="en-US" altLang="ja-JP" sz="2400" dirty="0">
                <a:solidFill>
                  <a:prstClr val="black"/>
                </a:solidFill>
              </a:rPr>
              <a:t>37.9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Ch3: </a:t>
            </a:r>
            <a:r>
              <a:rPr lang="en-US" altLang="ja-JP" sz="2400" dirty="0">
                <a:solidFill>
                  <a:prstClr val="black"/>
                </a:solidFill>
              </a:rPr>
              <a:t>45.4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Ch4: </a:t>
            </a:r>
            <a:r>
              <a:rPr lang="en-US" altLang="ja-JP" sz="2400" dirty="0">
                <a:solidFill>
                  <a:prstClr val="black"/>
                </a:solidFill>
              </a:rPr>
              <a:t>57.8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Ch5: </a:t>
            </a:r>
            <a:r>
              <a:rPr lang="en-US" altLang="ja-JP" sz="2400" dirty="0">
                <a:solidFill>
                  <a:prstClr val="black"/>
                </a:solidFill>
              </a:rPr>
              <a:t>68.4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Ch6: </a:t>
            </a:r>
            <a:r>
              <a:rPr lang="en-US" altLang="ja-JP" sz="2400" dirty="0">
                <a:solidFill>
                  <a:prstClr val="black"/>
                </a:solidFill>
              </a:rPr>
              <a:t>75.2 MeV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Ch7: </a:t>
            </a:r>
            <a:r>
              <a:rPr lang="en-US" altLang="ja-JP" sz="2400" dirty="0">
                <a:solidFill>
                  <a:prstClr val="black"/>
                </a:solidFill>
              </a:rPr>
              <a:t>81.4 MeV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4801" y="5455857"/>
            <a:ext cx="864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SEDA-p measures proton flux in 8 energy channels from 15 to 100 MeV. Each energy range of each channel is optimized based on each shielding.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689443" y="2633412"/>
            <a:ext cx="7772764" cy="4112375"/>
            <a:chOff x="299" y="1377"/>
            <a:chExt cx="4939" cy="2461"/>
          </a:xfrm>
        </p:grpSpPr>
        <p:pic>
          <p:nvPicPr>
            <p:cNvPr id="33801" name="Picture 5" descr="w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1421"/>
              <a:ext cx="4886" cy="2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Oval 6"/>
            <p:cNvSpPr>
              <a:spLocks noChangeAspect="1" noChangeArrowheads="1"/>
            </p:cNvSpPr>
            <p:nvPr/>
          </p:nvSpPr>
          <p:spPr bwMode="auto">
            <a:xfrm>
              <a:off x="2711" y="1983"/>
              <a:ext cx="92" cy="8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03" name="Oval 7"/>
            <p:cNvSpPr>
              <a:spLocks noChangeAspect="1" noChangeArrowheads="1"/>
            </p:cNvSpPr>
            <p:nvPr/>
          </p:nvSpPr>
          <p:spPr bwMode="auto">
            <a:xfrm>
              <a:off x="4283" y="1927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04" name="Oval 8"/>
            <p:cNvSpPr>
              <a:spLocks noChangeAspect="1" noChangeArrowheads="1"/>
            </p:cNvSpPr>
            <p:nvPr/>
          </p:nvSpPr>
          <p:spPr bwMode="auto">
            <a:xfrm>
              <a:off x="4114" y="1983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05" name="Oval 9"/>
            <p:cNvSpPr>
              <a:spLocks noChangeAspect="1" noChangeArrowheads="1"/>
            </p:cNvSpPr>
            <p:nvPr/>
          </p:nvSpPr>
          <p:spPr bwMode="auto">
            <a:xfrm>
              <a:off x="2823" y="3164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06" name="Oval 10"/>
            <p:cNvSpPr>
              <a:spLocks noChangeAspect="1" noChangeArrowheads="1"/>
            </p:cNvSpPr>
            <p:nvPr/>
          </p:nvSpPr>
          <p:spPr bwMode="auto">
            <a:xfrm>
              <a:off x="1925" y="2265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07" name="Oval 11"/>
            <p:cNvSpPr>
              <a:spLocks noChangeAspect="1" noChangeArrowheads="1"/>
            </p:cNvSpPr>
            <p:nvPr/>
          </p:nvSpPr>
          <p:spPr bwMode="auto">
            <a:xfrm>
              <a:off x="2374" y="1983"/>
              <a:ext cx="91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08" name="Oval 12"/>
            <p:cNvSpPr>
              <a:spLocks noChangeArrowheads="1"/>
            </p:cNvSpPr>
            <p:nvPr/>
          </p:nvSpPr>
          <p:spPr bwMode="auto">
            <a:xfrm>
              <a:off x="1307" y="1815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09" name="Oval 13"/>
            <p:cNvSpPr>
              <a:spLocks noChangeArrowheads="1"/>
            </p:cNvSpPr>
            <p:nvPr/>
          </p:nvSpPr>
          <p:spPr bwMode="auto">
            <a:xfrm>
              <a:off x="1644" y="1647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10" name="Text Box 14"/>
            <p:cNvSpPr txBox="1">
              <a:spLocks noChangeArrowheads="1"/>
            </p:cNvSpPr>
            <p:nvPr/>
          </p:nvSpPr>
          <p:spPr bwMode="auto">
            <a:xfrm>
              <a:off x="2604" y="3288"/>
              <a:ext cx="1019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6" tIns="45719" rIns="91436" bIns="4571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Sidney, Australia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11" name="Text Box 15"/>
            <p:cNvSpPr txBox="1">
              <a:spLocks noChangeArrowheads="1"/>
            </p:cNvSpPr>
            <p:nvPr/>
          </p:nvSpPr>
          <p:spPr bwMode="auto">
            <a:xfrm>
              <a:off x="3885" y="2161"/>
              <a:ext cx="1019" cy="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u="sng" dirty="0" smtClean="0">
                  <a:latin typeface="+mj-lt"/>
                </a:rPr>
                <a:t>NOAA as the headquarter of ISES, Boulder, USA</a:t>
              </a:r>
              <a:endParaRPr lang="ja-JP" altLang="en-US" sz="1600" u="sng" dirty="0">
                <a:latin typeface="+mj-lt"/>
              </a:endParaRPr>
            </a:p>
          </p:txBody>
        </p:sp>
        <p:sp>
          <p:nvSpPr>
            <p:cNvPr id="33812" name="Text Box 16"/>
            <p:cNvSpPr txBox="1">
              <a:spLocks noChangeArrowheads="1"/>
            </p:cNvSpPr>
            <p:nvPr/>
          </p:nvSpPr>
          <p:spPr bwMode="auto">
            <a:xfrm>
              <a:off x="4227" y="1698"/>
              <a:ext cx="930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Ottawa, Canada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13" name="Text Box 17"/>
            <p:cNvSpPr txBox="1">
              <a:spLocks noChangeArrowheads="1"/>
            </p:cNvSpPr>
            <p:nvPr/>
          </p:nvSpPr>
          <p:spPr bwMode="auto">
            <a:xfrm>
              <a:off x="2957" y="1992"/>
              <a:ext cx="726" cy="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b="1" u="sng" dirty="0" smtClean="0">
                  <a:latin typeface="+mj-lt"/>
                </a:rPr>
                <a:t>NICT, Tokyo, Japan</a:t>
              </a:r>
              <a:endParaRPr lang="ja-JP" altLang="en-US" sz="1600" b="1" u="sng" dirty="0">
                <a:latin typeface="+mj-lt"/>
              </a:endParaRPr>
            </a:p>
          </p:txBody>
        </p:sp>
        <p:sp>
          <p:nvSpPr>
            <p:cNvPr id="33814" name="Text Box 18"/>
            <p:cNvSpPr txBox="1">
              <a:spLocks noChangeArrowheads="1"/>
            </p:cNvSpPr>
            <p:nvPr/>
          </p:nvSpPr>
          <p:spPr bwMode="auto">
            <a:xfrm>
              <a:off x="2194" y="2188"/>
              <a:ext cx="721" cy="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err="1" smtClean="0">
                  <a:latin typeface="+mj-lt"/>
                </a:rPr>
                <a:t>Jeju</a:t>
              </a:r>
              <a:r>
                <a:rPr lang="en-US" altLang="ja-JP" sz="1600" dirty="0" smtClean="0">
                  <a:latin typeface="+mj-lt"/>
                </a:rPr>
                <a:t>, Korea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15" name="Oval 19"/>
            <p:cNvSpPr>
              <a:spLocks noChangeAspect="1" noChangeArrowheads="1"/>
            </p:cNvSpPr>
            <p:nvPr/>
          </p:nvSpPr>
          <p:spPr bwMode="auto">
            <a:xfrm>
              <a:off x="1868" y="1759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16" name="Oval 20"/>
            <p:cNvSpPr>
              <a:spLocks noChangeArrowheads="1"/>
            </p:cNvSpPr>
            <p:nvPr/>
          </p:nvSpPr>
          <p:spPr bwMode="auto">
            <a:xfrm>
              <a:off x="1644" y="1759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17" name="Oval 21"/>
            <p:cNvSpPr>
              <a:spLocks noChangeAspect="1" noChangeArrowheads="1"/>
            </p:cNvSpPr>
            <p:nvPr/>
          </p:nvSpPr>
          <p:spPr bwMode="auto">
            <a:xfrm>
              <a:off x="1532" y="1871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18" name="Text Box 22"/>
            <p:cNvSpPr txBox="1">
              <a:spLocks noChangeArrowheads="1"/>
            </p:cNvSpPr>
            <p:nvPr/>
          </p:nvSpPr>
          <p:spPr bwMode="auto">
            <a:xfrm>
              <a:off x="1644" y="2456"/>
              <a:ext cx="929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New Delhi, India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19" name="Text Box 23"/>
            <p:cNvSpPr txBox="1">
              <a:spLocks noChangeArrowheads="1"/>
            </p:cNvSpPr>
            <p:nvPr/>
          </p:nvSpPr>
          <p:spPr bwMode="auto">
            <a:xfrm>
              <a:off x="2015" y="1574"/>
              <a:ext cx="900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Moscow, Russia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20" name="Text Box 24"/>
            <p:cNvSpPr txBox="1">
              <a:spLocks noChangeArrowheads="1"/>
            </p:cNvSpPr>
            <p:nvPr/>
          </p:nvSpPr>
          <p:spPr bwMode="auto">
            <a:xfrm>
              <a:off x="620" y="1395"/>
              <a:ext cx="934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Warsaw, Poland</a:t>
              </a:r>
              <a:endParaRPr lang="en-US" altLang="ja-JP" sz="1600" dirty="0">
                <a:latin typeface="+mj-lt"/>
              </a:endParaRPr>
            </a:p>
          </p:txBody>
        </p:sp>
        <p:sp>
          <p:nvSpPr>
            <p:cNvPr id="33821" name="Text Box 25"/>
            <p:cNvSpPr txBox="1">
              <a:spLocks noChangeArrowheads="1"/>
            </p:cNvSpPr>
            <p:nvPr/>
          </p:nvSpPr>
          <p:spPr bwMode="auto">
            <a:xfrm>
              <a:off x="811" y="2188"/>
              <a:ext cx="898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Prague, Czech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22" name="Rectangle 26"/>
            <p:cNvSpPr>
              <a:spLocks noChangeArrowheads="1"/>
            </p:cNvSpPr>
            <p:nvPr/>
          </p:nvSpPr>
          <p:spPr bwMode="auto">
            <a:xfrm>
              <a:off x="299" y="1777"/>
              <a:ext cx="970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Brussels, Belgium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23" name="Rectangle 27"/>
            <p:cNvSpPr>
              <a:spLocks noChangeArrowheads="1"/>
            </p:cNvSpPr>
            <p:nvPr/>
          </p:nvSpPr>
          <p:spPr bwMode="auto">
            <a:xfrm>
              <a:off x="1649" y="1377"/>
              <a:ext cx="816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Lund , Sweden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24" name="Text Box 28"/>
            <p:cNvSpPr txBox="1">
              <a:spLocks noChangeArrowheads="1"/>
            </p:cNvSpPr>
            <p:nvPr/>
          </p:nvSpPr>
          <p:spPr bwMode="auto">
            <a:xfrm>
              <a:off x="683" y="3236"/>
              <a:ext cx="1337" cy="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err="1" smtClean="0">
                  <a:latin typeface="+mj-lt"/>
                </a:rPr>
                <a:t>Hermanus</a:t>
              </a:r>
              <a:r>
                <a:rPr lang="en-US" altLang="ja-JP" sz="1600" dirty="0" smtClean="0">
                  <a:latin typeface="+mj-lt"/>
                </a:rPr>
                <a:t>, South Africa</a:t>
              </a:r>
              <a:endParaRPr lang="ja-JP" altLang="en-US" sz="1600" dirty="0">
                <a:latin typeface="+mj-lt"/>
              </a:endParaRPr>
            </a:p>
          </p:txBody>
        </p:sp>
        <p:sp>
          <p:nvSpPr>
            <p:cNvPr id="33825" name="Oval 29"/>
            <p:cNvSpPr>
              <a:spLocks noChangeAspect="1" noChangeArrowheads="1"/>
            </p:cNvSpPr>
            <p:nvPr/>
          </p:nvSpPr>
          <p:spPr bwMode="auto">
            <a:xfrm>
              <a:off x="1279" y="3101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26" name="Oval 30"/>
            <p:cNvSpPr>
              <a:spLocks noChangeAspect="1" noChangeArrowheads="1"/>
            </p:cNvSpPr>
            <p:nvPr/>
          </p:nvSpPr>
          <p:spPr bwMode="auto">
            <a:xfrm>
              <a:off x="5012" y="2886"/>
              <a:ext cx="92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2000">
                <a:latin typeface="+mj-lt"/>
              </a:endParaRPr>
            </a:p>
          </p:txBody>
        </p:sp>
        <p:sp>
          <p:nvSpPr>
            <p:cNvPr id="33827" name="Text Box 31"/>
            <p:cNvSpPr txBox="1">
              <a:spLocks noChangeArrowheads="1"/>
            </p:cNvSpPr>
            <p:nvPr/>
          </p:nvSpPr>
          <p:spPr bwMode="auto">
            <a:xfrm>
              <a:off x="3683" y="2942"/>
              <a:ext cx="1312" cy="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1600" dirty="0" smtClean="0">
                  <a:latin typeface="+mj-lt"/>
                </a:rPr>
                <a:t>Sao Jose dos Campos, Brazil</a:t>
              </a:r>
              <a:endParaRPr lang="ja-JP" altLang="en-US" sz="1600" dirty="0">
                <a:latin typeface="+mj-lt"/>
              </a:endParaRPr>
            </a:p>
          </p:txBody>
        </p:sp>
      </p:grpSp>
      <p:sp>
        <p:nvSpPr>
          <p:cNvPr id="33798" name="テキスト ボックス 34"/>
          <p:cNvSpPr txBox="1">
            <a:spLocks noChangeArrowheads="1"/>
          </p:cNvSpPr>
          <p:nvPr/>
        </p:nvSpPr>
        <p:spPr bwMode="auto">
          <a:xfrm>
            <a:off x="351817" y="1268760"/>
            <a:ext cx="4556125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ja-JP" dirty="0" smtClean="0">
                <a:latin typeface="+mn-lt"/>
                <a:ea typeface="HGP創英角ｺﾞｼｯｸUB" pitchFamily="50" charset="-128"/>
              </a:rPr>
              <a:t>Operational Space Weather Forecast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ja-JP" dirty="0" smtClean="0">
                <a:latin typeface="+mn-lt"/>
                <a:ea typeface="HGP創英角ｺﾞｼｯｸUB" pitchFamily="50" charset="-128"/>
              </a:rPr>
              <a:t>Ground-based observations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ja-JP" dirty="0" smtClean="0">
                <a:latin typeface="+mn-lt"/>
                <a:ea typeface="HGP創英角ｺﾞｼｯｸUB" pitchFamily="50" charset="-128"/>
              </a:rPr>
              <a:t>Developing original space weather forecasting code</a:t>
            </a:r>
            <a:endParaRPr lang="ja-JP" altLang="en-US" dirty="0">
              <a:latin typeface="+mn-lt"/>
              <a:ea typeface="HGP創英角ｺﾞｼｯｸUB" pitchFamily="50" charset="-128"/>
            </a:endParaRPr>
          </a:p>
        </p:txBody>
      </p:sp>
      <p:cxnSp>
        <p:nvCxnSpPr>
          <p:cNvPr id="6" name="直線コネクタ 5"/>
          <p:cNvCxnSpPr>
            <a:stCxn id="33813" idx="0"/>
            <a:endCxn id="33798" idx="3"/>
          </p:cNvCxnSpPr>
          <p:nvPr/>
        </p:nvCxnSpPr>
        <p:spPr>
          <a:xfrm flipH="1" flipV="1">
            <a:off x="4907942" y="1868925"/>
            <a:ext cx="535807" cy="1792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テキスト ボックス 34"/>
          <p:cNvSpPr txBox="1">
            <a:spLocks noChangeArrowheads="1"/>
          </p:cNvSpPr>
          <p:nvPr/>
        </p:nvSpPr>
        <p:spPr bwMode="auto">
          <a:xfrm>
            <a:off x="1219989" y="6251746"/>
            <a:ext cx="718690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00B050"/>
                </a:solidFill>
                <a:latin typeface="+mj-lt"/>
                <a:ea typeface="HGP創英角ｺﾞｼｯｸUB" pitchFamily="50" charset="-128"/>
              </a:rPr>
              <a:t>Space weather forecast with international cooperation</a:t>
            </a:r>
            <a:endParaRPr lang="ja-JP" altLang="en-US" sz="2400" dirty="0">
              <a:solidFill>
                <a:srgbClr val="00B05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2" name="円/楕円 1"/>
          <p:cNvSpPr>
            <a:spLocks noChangeAspect="1"/>
          </p:cNvSpPr>
          <p:nvPr/>
        </p:nvSpPr>
        <p:spPr>
          <a:xfrm>
            <a:off x="4268034" y="3678799"/>
            <a:ext cx="144016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3677295" y="3289620"/>
            <a:ext cx="1306919" cy="338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dirty="0" smtClean="0">
                <a:latin typeface="+mn-lt"/>
              </a:rPr>
              <a:t>Beijing, China</a:t>
            </a:r>
            <a:endParaRPr lang="ja-JP" altLang="en-US" sz="1600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B8303-22FF-4B41-83B6-565A7BE7E73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2174171" y="3638651"/>
            <a:ext cx="1706263" cy="3189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dirty="0" err="1">
                <a:latin typeface="+mj-lt"/>
              </a:rPr>
              <a:t>Kanzelhöhe</a:t>
            </a:r>
            <a:r>
              <a:rPr lang="en-US" altLang="ja-JP" sz="1600" dirty="0">
                <a:latin typeface="+mj-lt"/>
              </a:rPr>
              <a:t>, </a:t>
            </a:r>
            <a:r>
              <a:rPr lang="en-US" altLang="ja-JP" sz="1600" dirty="0" smtClean="0">
                <a:latin typeface="+mj-lt"/>
              </a:rPr>
              <a:t>Austria</a:t>
            </a:r>
            <a:endParaRPr lang="en-US" altLang="ja-JP" sz="1600" dirty="0">
              <a:latin typeface="+mj-lt"/>
            </a:endParaRP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1390138" y="2930259"/>
            <a:ext cx="918447" cy="3189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 smtClean="0">
                <a:latin typeface="+mj-lt"/>
              </a:rPr>
              <a:t>Exeter, UK</a:t>
            </a:r>
            <a:endParaRPr lang="ja-JP" altLang="en-US" sz="1600" dirty="0">
              <a:latin typeface="+mj-lt"/>
            </a:endParaRPr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2958540" y="3424141"/>
            <a:ext cx="144785" cy="14370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z="2000">
              <a:latin typeface="+mj-lt"/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auto">
          <a:xfrm>
            <a:off x="2359664" y="3226474"/>
            <a:ext cx="144785" cy="14370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z="2000">
              <a:latin typeface="+mj-lt"/>
            </a:endParaRPr>
          </a:p>
        </p:txBody>
      </p:sp>
      <p:grpSp>
        <p:nvGrpSpPr>
          <p:cNvPr id="43" name="グループ化 15"/>
          <p:cNvGrpSpPr>
            <a:grpSpLocks/>
          </p:cNvGrpSpPr>
          <p:nvPr/>
        </p:nvGrpSpPr>
        <p:grpSpPr bwMode="auto">
          <a:xfrm>
            <a:off x="179388" y="44450"/>
            <a:ext cx="8713787" cy="638175"/>
            <a:chOff x="179512" y="116632"/>
            <a:chExt cx="8712968" cy="637142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62833" y="134009"/>
              <a:ext cx="929647" cy="61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直線コネクタ 44"/>
            <p:cNvCxnSpPr/>
            <p:nvPr/>
          </p:nvCxnSpPr>
          <p:spPr>
            <a:xfrm>
              <a:off x="250942" y="405089"/>
              <a:ext cx="76335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/楕円 45"/>
            <p:cNvSpPr/>
            <p:nvPr/>
          </p:nvSpPr>
          <p:spPr>
            <a:xfrm>
              <a:off x="235069" y="371806"/>
              <a:ext cx="73018" cy="713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79512" y="116632"/>
              <a:ext cx="3806467" cy="253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>
                  <a:solidFill>
                    <a:srgbClr val="1F497D"/>
                  </a:solidFill>
                </a:rPr>
                <a:t>National Institute of Information and Communications Technology</a:t>
              </a:r>
              <a:endParaRPr lang="ja-JP" altLang="en-US" sz="1050" dirty="0">
                <a:solidFill>
                  <a:srgbClr val="1F497D"/>
                </a:solidFill>
              </a:endParaRPr>
            </a:p>
          </p:txBody>
        </p:sp>
      </p:grp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51520" y="275079"/>
            <a:ext cx="850830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3200" b="1" dirty="0">
                <a:latin typeface="+mj-lt"/>
                <a:ea typeface="HGP創英角ｺﾞｼｯｸUB" pitchFamily="50" charset="-128"/>
              </a:rPr>
              <a:t>ISES: </a:t>
            </a:r>
            <a:r>
              <a:rPr lang="en-US" altLang="ja-JP" sz="3200" b="1" dirty="0" smtClean="0">
                <a:latin typeface="+mj-lt"/>
                <a:ea typeface="HGP創英角ｺﾞｼｯｸUB" pitchFamily="50" charset="-128"/>
              </a:rPr>
              <a:t>International Space Environment Service</a:t>
            </a:r>
            <a:endParaRPr lang="en-US" altLang="ja-JP" sz="3200" b="1" dirty="0">
              <a:latin typeface="+mj-lt"/>
              <a:ea typeface="HGP創英角ｺﾞｼｯｸUB" pitchFamily="50" charset="-128"/>
            </a:endParaRPr>
          </a:p>
          <a:p>
            <a:r>
              <a:rPr lang="en-US" altLang="ja-JP" sz="2000" dirty="0" smtClean="0">
                <a:latin typeface="+mj-lt"/>
                <a:ea typeface="HGP創英角ｺﾞｼｯｸUB" pitchFamily="50" charset="-128"/>
              </a:rPr>
              <a:t>(16 countries and ESA as a Collaborative Expert Center)</a:t>
            </a:r>
            <a:endParaRPr lang="ja-JP" altLang="en-US" sz="2000" dirty="0">
              <a:latin typeface="+mj-lt"/>
              <a:ea typeface="HGP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23" y="934240"/>
            <a:ext cx="2006349" cy="2006349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6063508" y="2633815"/>
            <a:ext cx="2187815" cy="3878249"/>
            <a:chOff x="6063508" y="2633815"/>
            <a:chExt cx="2187815" cy="3878249"/>
          </a:xfrm>
        </p:grpSpPr>
        <p:sp>
          <p:nvSpPr>
            <p:cNvPr id="5" name="円/楕円 4"/>
            <p:cNvSpPr/>
            <p:nvPr/>
          </p:nvSpPr>
          <p:spPr>
            <a:xfrm rot="19933450">
              <a:off x="6733218" y="2633815"/>
              <a:ext cx="1186788" cy="339285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線吹き出し 1 (枠付き) 6"/>
            <p:cNvSpPr/>
            <p:nvPr/>
          </p:nvSpPr>
          <p:spPr>
            <a:xfrm>
              <a:off x="6063508" y="5899416"/>
              <a:ext cx="2187815" cy="612648"/>
            </a:xfrm>
            <a:prstGeom prst="borderCallout1">
              <a:avLst>
                <a:gd name="adj1" fmla="val 18750"/>
                <a:gd name="adj2" fmla="val -8333"/>
                <a:gd name="adj3" fmla="val -216261"/>
                <a:gd name="adj4" fmla="val 349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Space Weather Workshop</a:t>
              </a:r>
              <a:endParaRPr kumimoji="1" lang="ja-JP" altLang="en-US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0363" y="2806758"/>
            <a:ext cx="3090544" cy="2915583"/>
            <a:chOff x="160363" y="2806758"/>
            <a:chExt cx="3090544" cy="2915583"/>
          </a:xfrm>
        </p:grpSpPr>
        <p:sp>
          <p:nvSpPr>
            <p:cNvPr id="48" name="円/楕円 47"/>
            <p:cNvSpPr/>
            <p:nvPr/>
          </p:nvSpPr>
          <p:spPr>
            <a:xfrm rot="694269">
              <a:off x="1771988" y="2806758"/>
              <a:ext cx="1478919" cy="291558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線吹き出し 1 (枠付き) 49"/>
            <p:cNvSpPr/>
            <p:nvPr/>
          </p:nvSpPr>
          <p:spPr>
            <a:xfrm>
              <a:off x="160363" y="5037137"/>
              <a:ext cx="2187815" cy="612648"/>
            </a:xfrm>
            <a:prstGeom prst="borderCallout1">
              <a:avLst>
                <a:gd name="adj1" fmla="val -37724"/>
                <a:gd name="adj2" fmla="val 56054"/>
                <a:gd name="adj3" fmla="val -151719"/>
                <a:gd name="adj4" fmla="val 750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European Space Weather Week</a:t>
              </a:r>
              <a:endParaRPr kumimoji="1" lang="ja-JP" altLang="en-US" dirty="0"/>
            </a:p>
          </p:txBody>
        </p:sp>
      </p:grpSp>
      <p:sp>
        <p:nvSpPr>
          <p:cNvPr id="53" name="円/楕円 52"/>
          <p:cNvSpPr/>
          <p:nvPr/>
        </p:nvSpPr>
        <p:spPr>
          <a:xfrm rot="21341029">
            <a:off x="3152305" y="2926289"/>
            <a:ext cx="2221145" cy="308735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?</a:t>
            </a:r>
          </a:p>
          <a:p>
            <a:pPr algn="ctr"/>
            <a:r>
              <a:rPr kumimoji="1" lang="en-US" altLang="ja-JP" sz="16600" dirty="0" smtClean="0"/>
              <a:t>?</a:t>
            </a:r>
            <a:endParaRPr kumimoji="1" lang="ja-JP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31996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15"/>
          <p:cNvGrpSpPr>
            <a:grpSpLocks/>
          </p:cNvGrpSpPr>
          <p:nvPr/>
        </p:nvGrpSpPr>
        <p:grpSpPr bwMode="auto">
          <a:xfrm>
            <a:off x="179388" y="44450"/>
            <a:ext cx="8713787" cy="638175"/>
            <a:chOff x="179512" y="116632"/>
            <a:chExt cx="8712968" cy="63714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62833" y="134009"/>
              <a:ext cx="929647" cy="61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直線コネクタ 4"/>
            <p:cNvCxnSpPr/>
            <p:nvPr/>
          </p:nvCxnSpPr>
          <p:spPr>
            <a:xfrm>
              <a:off x="250942" y="405089"/>
              <a:ext cx="76335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235069" y="371806"/>
              <a:ext cx="73018" cy="713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79512" y="116632"/>
              <a:ext cx="3806467" cy="253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>
                  <a:solidFill>
                    <a:srgbClr val="1F497D"/>
                  </a:solidFill>
                </a:rPr>
                <a:t>National Institute of Information and Communications Technology</a:t>
              </a:r>
              <a:endParaRPr lang="ja-JP" altLang="en-US" sz="1050" dirty="0">
                <a:solidFill>
                  <a:srgbClr val="1F497D"/>
                </a:solidFill>
              </a:endParaRPr>
            </a:p>
          </p:txBody>
        </p:sp>
      </p:grpSp>
      <p:sp>
        <p:nvSpPr>
          <p:cNvPr id="19" name="タイトル 18"/>
          <p:cNvSpPr>
            <a:spLocks noGrp="1"/>
          </p:cNvSpPr>
          <p:nvPr>
            <p:ph type="title"/>
          </p:nvPr>
        </p:nvSpPr>
        <p:spPr>
          <a:xfrm>
            <a:off x="1298406" y="562834"/>
            <a:ext cx="6642441" cy="91997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The </a:t>
            </a:r>
            <a:r>
              <a:rPr lang="en-US" altLang="ja-JP" dirty="0" smtClean="0"/>
              <a:t>former </a:t>
            </a:r>
            <a:r>
              <a:rPr kumimoji="1" lang="en-US" altLang="ja-JP" dirty="0" smtClean="0"/>
              <a:t>AOSWA workshops</a:t>
            </a:r>
            <a:endParaRPr kumimoji="1" lang="ja-JP" altLang="en-US" dirty="0"/>
          </a:p>
        </p:txBody>
      </p:sp>
      <p:pic>
        <p:nvPicPr>
          <p:cNvPr id="1026" name="Picture 2" descr="http://aoswa.nict.go.jp/wsreport2012/images/AOSWA1stWorkshop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04619"/>
            <a:ext cx="4259391" cy="1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1st AOSWA Work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68802"/>
            <a:ext cx="3759994" cy="10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271462" y="4478636"/>
            <a:ext cx="4222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The main theme of special session: Present </a:t>
            </a:r>
            <a:r>
              <a:rPr lang="en-US" altLang="ja-JP" dirty="0"/>
              <a:t>Status and Future Plan of Operation, </a:t>
            </a:r>
            <a:r>
              <a:rPr lang="en-US" altLang="ja-JP" dirty="0" smtClean="0"/>
              <a:t> Services</a:t>
            </a:r>
            <a:r>
              <a:rPr lang="en-US" altLang="ja-JP" dirty="0"/>
              <a:t>, and Modeling of Space </a:t>
            </a:r>
            <a:r>
              <a:rPr lang="en-US" altLang="ja-JP" dirty="0" smtClean="0"/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76 </a:t>
            </a:r>
            <a:r>
              <a:rPr lang="en-US" altLang="ja-JP" dirty="0"/>
              <a:t>people from 30 organizations of 10 counties participated in the workshop</a:t>
            </a:r>
            <a:r>
              <a:rPr lang="en-US" altLang="ja-JP" dirty="0" smtClean="0"/>
              <a:t>.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762107" y="4364824"/>
            <a:ext cx="4114800" cy="2147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900" dirty="0" smtClean="0"/>
              <a:t>2</a:t>
            </a:r>
            <a:r>
              <a:rPr lang="en-US" altLang="ja-JP" sz="1900" baseline="30000" dirty="0" smtClean="0"/>
              <a:t>nd</a:t>
            </a:r>
            <a:r>
              <a:rPr lang="en-US" altLang="ja-JP" sz="1900" dirty="0" smtClean="0"/>
              <a:t> meeting: Nov 4-7, 2013, Kunming , China</a:t>
            </a:r>
          </a:p>
          <a:p>
            <a:r>
              <a:rPr lang="en-US" altLang="ja-JP" sz="1900" dirty="0" smtClean="0"/>
              <a:t>100 people from </a:t>
            </a:r>
            <a:r>
              <a:rPr lang="en-US" altLang="ja-JP" sz="1900" dirty="0"/>
              <a:t>14</a:t>
            </a:r>
            <a:r>
              <a:rPr lang="en-US" altLang="ja-JP" sz="1900" dirty="0" smtClean="0"/>
              <a:t> countries attended the meeting</a:t>
            </a:r>
          </a:p>
          <a:p>
            <a:r>
              <a:rPr lang="en-US" altLang="ja-JP" sz="1900" dirty="0" smtClean="0"/>
              <a:t>The main theme of the special session: “R2O” Research to Operation of space weather forecast </a:t>
            </a:r>
          </a:p>
        </p:txBody>
      </p:sp>
      <p:pic>
        <p:nvPicPr>
          <p:cNvPr id="14" name="図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07" y="1980161"/>
            <a:ext cx="3797043" cy="199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9443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/>
              <a:t>The 3</a:t>
            </a:r>
            <a:r>
              <a:rPr kumimoji="1" lang="en-US" altLang="ja-JP" sz="3200" b="1" baseline="30000" dirty="0" smtClean="0"/>
              <a:t>rd</a:t>
            </a:r>
            <a:r>
              <a:rPr kumimoji="1" lang="en-US" altLang="ja-JP" sz="3200" b="1" dirty="0" smtClean="0"/>
              <a:t> AOSWA Workshop</a:t>
            </a:r>
            <a:endParaRPr kumimoji="1" lang="ja-JP" altLang="en-US" sz="3200" b="1" dirty="0"/>
          </a:p>
        </p:txBody>
      </p:sp>
      <p:grpSp>
        <p:nvGrpSpPr>
          <p:cNvPr id="3" name="グループ化 15"/>
          <p:cNvGrpSpPr>
            <a:grpSpLocks/>
          </p:cNvGrpSpPr>
          <p:nvPr/>
        </p:nvGrpSpPr>
        <p:grpSpPr bwMode="auto">
          <a:xfrm>
            <a:off x="179388" y="44450"/>
            <a:ext cx="8713787" cy="638175"/>
            <a:chOff x="179512" y="116632"/>
            <a:chExt cx="8712968" cy="63714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62833" y="134009"/>
              <a:ext cx="929647" cy="61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直線コネクタ 4"/>
            <p:cNvCxnSpPr/>
            <p:nvPr/>
          </p:nvCxnSpPr>
          <p:spPr>
            <a:xfrm>
              <a:off x="250942" y="405089"/>
              <a:ext cx="76335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/>
            <p:cNvSpPr/>
            <p:nvPr/>
          </p:nvSpPr>
          <p:spPr>
            <a:xfrm>
              <a:off x="235069" y="371806"/>
              <a:ext cx="73018" cy="713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79512" y="116632"/>
              <a:ext cx="3806467" cy="2535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dirty="0">
                  <a:solidFill>
                    <a:srgbClr val="1F497D"/>
                  </a:solidFill>
                </a:rPr>
                <a:t>National Institute of Information and Communications Technology</a:t>
              </a:r>
              <a:endParaRPr lang="ja-JP" altLang="en-US" sz="1050" dirty="0">
                <a:solidFill>
                  <a:srgbClr val="1F497D"/>
                </a:solidFill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51" y="914401"/>
            <a:ext cx="4001859" cy="560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07975" y="1297755"/>
            <a:ext cx="4238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3</a:t>
            </a:r>
            <a:r>
              <a:rPr kumimoji="1" lang="en-US" altLang="ja-JP" sz="2400" baseline="30000" dirty="0" smtClean="0"/>
              <a:t>rd</a:t>
            </a:r>
            <a:r>
              <a:rPr kumimoji="1" lang="en-US" altLang="ja-JP" sz="2400" dirty="0" smtClean="0"/>
              <a:t> Asia-Oceania Space Weather Alliance (AOSWA) Workshop wil</a:t>
            </a:r>
            <a:r>
              <a:rPr lang="en-US" altLang="ja-JP" sz="2400" dirty="0" smtClean="0"/>
              <a:t>l be organized by NICT at </a:t>
            </a:r>
            <a:r>
              <a:rPr lang="en-US" altLang="ja-JP" sz="2400" dirty="0" smtClean="0">
                <a:solidFill>
                  <a:srgbClr val="FF0000"/>
                </a:solidFill>
              </a:rPr>
              <a:t>Fukuoka, JAPAN during March 2-5, 2015.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400" dirty="0" smtClean="0"/>
              <a:t>A theme of this workshop is </a:t>
            </a:r>
            <a:r>
              <a:rPr lang="en-US" altLang="ja-JP" sz="2400" dirty="0" smtClean="0">
                <a:solidFill>
                  <a:srgbClr val="FF0000"/>
                </a:solidFill>
              </a:rPr>
              <a:t>“International collaboration on space weather forecast”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Participants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976664" cy="38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76256" y="548680"/>
            <a:ext cx="201622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Country: </a:t>
            </a:r>
            <a:r>
              <a:rPr lang="en-US" altLang="ja-JP" sz="1600" dirty="0"/>
              <a:t>14   Japan, Korea, China, India, Thailand, Malaysia, Russia, Taiwan, USA, Vietnam</a:t>
            </a:r>
            <a:endParaRPr lang="ja-JP" altLang="ja-JP" sz="1600" dirty="0"/>
          </a:p>
          <a:p>
            <a:r>
              <a:rPr lang="en-US" altLang="ja-JP" sz="1600" dirty="0"/>
              <a:t>Australia, Azerbaijan, Indonesia, Pakistan</a:t>
            </a:r>
            <a:endParaRPr lang="ja-JP" altLang="ja-JP" sz="1600" dirty="0"/>
          </a:p>
          <a:p>
            <a:r>
              <a:rPr lang="en-US" altLang="ja-JP" sz="1600" b="1" dirty="0"/>
              <a:t>Institute:</a:t>
            </a:r>
            <a:r>
              <a:rPr lang="en-US" altLang="ja-JP" sz="1600" dirty="0"/>
              <a:t>37  NICT, Kyoto Univ., Nagoya Univ., Kyushu Univ</a:t>
            </a:r>
            <a:r>
              <a:rPr lang="en-US" altLang="ja-JP" sz="1600" dirty="0"/>
              <a:t>.</a:t>
            </a:r>
            <a:r>
              <a:rPr lang="en-US" altLang="ja-JP" sz="1600" dirty="0"/>
              <a:t>, NSSC, NAOC, IGGCAS, USTC, ENRI, SWPC, KASI, ETRI, Kyung </a:t>
            </a:r>
            <a:r>
              <a:rPr lang="en-US" altLang="ja-JP" sz="1600" dirty="0" err="1"/>
              <a:t>Hee</a:t>
            </a:r>
            <a:r>
              <a:rPr lang="en-US" altLang="ja-JP" sz="1600" dirty="0"/>
              <a:t> Univ. </a:t>
            </a:r>
            <a:r>
              <a:rPr lang="en-US" altLang="ja-JP" sz="1600" dirty="0" err="1"/>
              <a:t>SELab</a:t>
            </a:r>
            <a:r>
              <a:rPr lang="en-US" altLang="ja-JP" sz="1600" dirty="0"/>
              <a:t>, IKIR,ANGKASA, UKM, KMITL Chiang Mai Univ., NOAA, SRI International IPS,</a:t>
            </a:r>
            <a:r>
              <a:rPr lang="en-US" altLang="ja-JP" sz="1600" dirty="0"/>
              <a:t> </a:t>
            </a:r>
            <a:r>
              <a:rPr lang="en-US" altLang="ja-JP" sz="1600" dirty="0"/>
              <a:t>NPL, NCRA, LAPAN, VAST, NSC_TW CWB_TW, SUPARCO etc.</a:t>
            </a:r>
            <a:endParaRPr lang="ja-JP" altLang="ja-JP" sz="1600" dirty="0"/>
          </a:p>
          <a:p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0891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5536" y="3347"/>
            <a:ext cx="6319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D60057"/>
                </a:solidFill>
              </a:rPr>
              <a:t>Wants,</a:t>
            </a:r>
            <a:r>
              <a:rPr kumimoji="1" lang="ja-JP" altLang="en-US" sz="4800" dirty="0" smtClean="0">
                <a:solidFill>
                  <a:srgbClr val="D60057"/>
                </a:solidFill>
              </a:rPr>
              <a:t> </a:t>
            </a:r>
            <a:r>
              <a:rPr kumimoji="1" lang="en-US" altLang="ja-JP" sz="4800" dirty="0" smtClean="0">
                <a:solidFill>
                  <a:srgbClr val="D60057"/>
                </a:solidFill>
              </a:rPr>
              <a:t>Seeds</a:t>
            </a:r>
            <a:r>
              <a:rPr kumimoji="1" lang="ja-JP" altLang="en-US" sz="4800" dirty="0" smtClean="0">
                <a:solidFill>
                  <a:srgbClr val="D60057"/>
                </a:solidFill>
              </a:rPr>
              <a:t> </a:t>
            </a:r>
            <a:r>
              <a:rPr kumimoji="1" lang="en-US" altLang="ja-JP" sz="4800" dirty="0" smtClean="0">
                <a:solidFill>
                  <a:srgbClr val="D60057"/>
                </a:solidFill>
              </a:rPr>
              <a:t>and</a:t>
            </a:r>
            <a:r>
              <a:rPr kumimoji="1" lang="ja-JP" altLang="en-US" sz="4800" dirty="0" smtClean="0">
                <a:solidFill>
                  <a:srgbClr val="D60057"/>
                </a:solidFill>
              </a:rPr>
              <a:t> </a:t>
            </a:r>
            <a:r>
              <a:rPr lang="en-US" altLang="ja-JP" sz="4800" dirty="0">
                <a:solidFill>
                  <a:srgbClr val="D60057"/>
                </a:solidFill>
              </a:rPr>
              <a:t>Needs</a:t>
            </a:r>
            <a:endParaRPr kumimoji="1" lang="ja-JP" altLang="en-US" sz="4800" dirty="0">
              <a:solidFill>
                <a:srgbClr val="D60057"/>
              </a:solidFill>
            </a:endParaRPr>
          </a:p>
        </p:txBody>
      </p:sp>
      <p:pic>
        <p:nvPicPr>
          <p:cNvPr id="1028" name="Picture 4" descr="J:\AOSWA\0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05625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51520" y="39016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the 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strength/resource?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523793" y="4501860"/>
            <a:ext cx="228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needed?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3550" y="1456118"/>
            <a:ext cx="243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aimed at?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AOSWA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5" y="979870"/>
            <a:ext cx="1512168" cy="22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36846" y="518205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</a:rPr>
              <a:t>Questionnaire 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submitted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</a:rPr>
              <a:t>advance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9097" y="3405480"/>
            <a:ext cx="50040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SOC will send a questioner to invited speakers in which we ask their needs, seeds and wants.</a:t>
            </a:r>
          </a:p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should prepare some options in each item for answering easily.</a:t>
            </a:r>
          </a:p>
        </p:txBody>
      </p:sp>
      <p:pic>
        <p:nvPicPr>
          <p:cNvPr id="11" name="Picture 2" descr="J:\AOSWA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59882"/>
            <a:ext cx="2089004" cy="23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J:\AOSWA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1156" y="4776228"/>
            <a:ext cx="1999556" cy="8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5711389" y="3759423"/>
            <a:ext cx="3049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Matrix of needs/seeds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 descr="J:\AOSWA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45" y="2441249"/>
            <a:ext cx="1719620" cy="7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OSWA\03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13" y="1025874"/>
            <a:ext cx="2481997" cy="21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5364088" y="908720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base of this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questionnaire, 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 will prepare the matrix of needs/seeds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96237" y="116632"/>
            <a:ext cx="8836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D60057"/>
                </a:solidFill>
              </a:rPr>
              <a:t>Discussion based on the table for “</a:t>
            </a:r>
            <a:r>
              <a:rPr kumimoji="1" lang="en-US" altLang="ja-JP" sz="4000" dirty="0" err="1" smtClean="0">
                <a:solidFill>
                  <a:srgbClr val="D60057"/>
                </a:solidFill>
              </a:rPr>
              <a:t>Omiai</a:t>
            </a:r>
            <a:r>
              <a:rPr kumimoji="1" lang="en-US" altLang="ja-JP" sz="4000" dirty="0" smtClean="0">
                <a:solidFill>
                  <a:srgbClr val="D60057"/>
                </a:solidFill>
              </a:rPr>
              <a:t>”</a:t>
            </a:r>
            <a:endParaRPr kumimoji="1" lang="ja-JP" altLang="en-US" sz="4000" dirty="0">
              <a:solidFill>
                <a:srgbClr val="D60057"/>
              </a:solidFill>
            </a:endParaRPr>
          </a:p>
        </p:txBody>
      </p:sp>
      <p:pic>
        <p:nvPicPr>
          <p:cNvPr id="4099" name="Picture 3" descr="J:\AOSWA\0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6" y="1196752"/>
            <a:ext cx="5730872" cy="28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23528" y="422108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this table, each institute has a small meeting with the potentially matching partners.</a:t>
            </a:r>
          </a:p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meeting time should be limited (15-20 min) SOC keeps the time. Each institute will have three potential partner institutes. In addition they can choose another one which they like.</a:t>
            </a:r>
          </a:p>
          <a:p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meeting we have plenary meeting for discussing the results.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059832" y="1171054"/>
            <a:ext cx="27991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 smtClean="0">
                <a:solidFill>
                  <a:srgbClr val="339966"/>
                </a:solidFill>
              </a:rPr>
              <a:t>Discussion</a:t>
            </a:r>
            <a:endParaRPr lang="ja-JP" altLang="en-US" sz="48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8856984" cy="58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プレゼン＿デフォルト">
      <a:majorFont>
        <a:latin typeface="Segoe UI Light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983</Words>
  <Application>Microsoft Office PowerPoint</Application>
  <PresentationFormat>画面に合わせる (4:3)</PresentationFormat>
  <Paragraphs>122</Paragraphs>
  <Slides>18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Office ​​テーマ</vt:lpstr>
      <vt:lpstr>1_Office テーマ</vt:lpstr>
      <vt:lpstr>Office テーマ</vt:lpstr>
      <vt:lpstr>Summary of the workshop</vt:lpstr>
      <vt:lpstr>PowerPoint プレゼンテーション</vt:lpstr>
      <vt:lpstr>The former AOSWA workshops</vt:lpstr>
      <vt:lpstr>The 3rd AOSWA Workshop</vt:lpstr>
      <vt:lpstr>Participants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Lap-up of the special session</vt:lpstr>
      <vt:lpstr>Treatment of metadata</vt:lpstr>
      <vt:lpstr>Space Environment Data Acquisition Monitor (SEDA) onboard Himawari-8,9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Hiroco Tabata</dc:creator>
  <cp:lastModifiedBy>Mamoru ISHII</cp:lastModifiedBy>
  <cp:revision>40</cp:revision>
  <cp:lastPrinted>2015-01-21T06:55:01Z</cp:lastPrinted>
  <dcterms:created xsi:type="dcterms:W3CDTF">2015-01-16T04:13:58Z</dcterms:created>
  <dcterms:modified xsi:type="dcterms:W3CDTF">2015-04-09T17:39:15Z</dcterms:modified>
</cp:coreProperties>
</file>