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537" r:id="rId3"/>
    <p:sldId id="543" r:id="rId4"/>
    <p:sldId id="544" r:id="rId5"/>
    <p:sldId id="547" r:id="rId6"/>
    <p:sldId id="550" r:id="rId7"/>
    <p:sldId id="546" r:id="rId8"/>
    <p:sldId id="551" r:id="rId9"/>
    <p:sldId id="520" r:id="rId10"/>
    <p:sldId id="533" r:id="rId11"/>
    <p:sldId id="532" r:id="rId12"/>
    <p:sldId id="548" r:id="rId13"/>
    <p:sldId id="549" r:id="rId14"/>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CC1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2" autoAdjust="0"/>
    <p:restoredTop sz="97279" autoAdjust="0"/>
  </p:normalViewPr>
  <p:slideViewPr>
    <p:cSldViewPr>
      <p:cViewPr>
        <p:scale>
          <a:sx n="78" d="100"/>
          <a:sy n="78" d="100"/>
        </p:scale>
        <p:origin x="-1002" y="18"/>
      </p:cViewPr>
      <p:guideLst>
        <p:guide orient="horz" pos="2160"/>
        <p:guide pos="2880"/>
      </p:guideLst>
    </p:cSldViewPr>
  </p:slideViewPr>
  <p:outlineViewPr>
    <p:cViewPr>
      <p:scale>
        <a:sx n="33" d="100"/>
        <a:sy n="33" d="100"/>
      </p:scale>
      <p:origin x="0" y="646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2628"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D79832AD-9F65-4C45-B1CB-07153E91ECBC}" type="datetimeFigureOut">
              <a:rPr kumimoji="1" lang="ja-JP" altLang="en-US" smtClean="0"/>
              <a:pPr/>
              <a:t>2015/2/3</a:t>
            </a:fld>
            <a:endParaRPr kumimoji="1" lang="ja-JP" altLang="en-US"/>
          </a:p>
        </p:txBody>
      </p:sp>
      <p:sp>
        <p:nvSpPr>
          <p:cNvPr id="4" name="スライド イメージ プレースホルダ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5B6F9DF4-157D-4AC6-AD92-CA7A351491A0}" type="slidenum">
              <a:rPr kumimoji="1" lang="ja-JP" altLang="en-US" smtClean="0"/>
              <a:pPr/>
              <a:t>‹#›</a:t>
            </a:fld>
            <a:endParaRPr kumimoji="1" lang="ja-JP" altLang="en-US"/>
          </a:p>
        </p:txBody>
      </p:sp>
    </p:spTree>
    <p:extLst>
      <p:ext uri="{BB962C8B-B14F-4D97-AF65-F5344CB8AC3E}">
        <p14:creationId xmlns:p14="http://schemas.microsoft.com/office/powerpoint/2010/main" val="37097171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Good morning.</a:t>
            </a:r>
            <a:r>
              <a:rPr kumimoji="1" lang="en-US" altLang="ja-JP" baseline="0" dirty="0" smtClean="0"/>
              <a:t> I am Mamoru Ishii from National Institute of Information and communications technology. Today I would like to introduce our activity of space weather.</a:t>
            </a:r>
            <a:endParaRPr kumimoji="1" lang="ja-JP" altLang="en-US" dirty="0"/>
          </a:p>
        </p:txBody>
      </p:sp>
      <p:sp>
        <p:nvSpPr>
          <p:cNvPr id="4" name="スライド番号プレースホルダー 3"/>
          <p:cNvSpPr>
            <a:spLocks noGrp="1"/>
          </p:cNvSpPr>
          <p:nvPr>
            <p:ph type="sldNum" sz="quarter" idx="10"/>
          </p:nvPr>
        </p:nvSpPr>
        <p:spPr/>
        <p:txBody>
          <a:bodyPr/>
          <a:lstStyle/>
          <a:p>
            <a:fld id="{5B6F9DF4-157D-4AC6-AD92-CA7A351491A0}" type="slidenum">
              <a:rPr kumimoji="1" lang="ja-JP" altLang="en-US" smtClean="0"/>
              <a:pPr/>
              <a:t>1</a:t>
            </a:fld>
            <a:endParaRPr kumimoji="1" lang="ja-JP" altLang="en-US"/>
          </a:p>
        </p:txBody>
      </p:sp>
    </p:spTree>
    <p:extLst>
      <p:ext uri="{BB962C8B-B14F-4D97-AF65-F5344CB8AC3E}">
        <p14:creationId xmlns:p14="http://schemas.microsoft.com/office/powerpoint/2010/main" val="3426264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We manage</a:t>
            </a:r>
            <a:r>
              <a:rPr kumimoji="1" lang="en-US" altLang="ja-JP" baseline="0" dirty="0" smtClean="0"/>
              <a:t> operational space weather forecast. We have a briefing of space weather at 2;30pm every day and provide forecast information on 3pm via email, web and FAX. The forecast items are flare, magnetic field, high-energy particle and HF propagation. Web access is about 160 thousand every month and the number of email </a:t>
            </a:r>
            <a:r>
              <a:rPr kumimoji="1" lang="en-US" altLang="ja-JP" baseline="0" dirty="0" err="1" smtClean="0"/>
              <a:t>adressee</a:t>
            </a:r>
            <a:r>
              <a:rPr kumimoji="1" lang="en-US" altLang="ja-JP" baseline="0" dirty="0" smtClean="0"/>
              <a:t> is over nine thousand. The main users of our information are satellite operator, aviation office and companies, power plant companies and so on.</a:t>
            </a:r>
            <a:endParaRPr kumimoji="1" lang="ja-JP" altLang="en-US" dirty="0"/>
          </a:p>
        </p:txBody>
      </p:sp>
      <p:sp>
        <p:nvSpPr>
          <p:cNvPr id="4" name="スライド番号プレースホルダー 3"/>
          <p:cNvSpPr>
            <a:spLocks noGrp="1"/>
          </p:cNvSpPr>
          <p:nvPr>
            <p:ph type="sldNum" sz="quarter" idx="10"/>
          </p:nvPr>
        </p:nvSpPr>
        <p:spPr/>
        <p:txBody>
          <a:bodyPr/>
          <a:lstStyle/>
          <a:p>
            <a:fld id="{5B6F9DF4-157D-4AC6-AD92-CA7A351491A0}" type="slidenum">
              <a:rPr kumimoji="1" lang="ja-JP" altLang="en-US" smtClean="0"/>
              <a:pPr/>
              <a:t>2</a:t>
            </a:fld>
            <a:endParaRPr kumimoji="1" lang="ja-JP" altLang="en-US"/>
          </a:p>
        </p:txBody>
      </p:sp>
    </p:spTree>
    <p:extLst>
      <p:ext uri="{BB962C8B-B14F-4D97-AF65-F5344CB8AC3E}">
        <p14:creationId xmlns:p14="http://schemas.microsoft.com/office/powerpoint/2010/main" val="1643877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This</a:t>
            </a:r>
            <a:r>
              <a:rPr kumimoji="1" lang="en-US" altLang="ja-JP" baseline="0" dirty="0" smtClean="0"/>
              <a:t> is schematic plot shown our model and simulation activity. Vertical and horizontal axis shows the kinds of model and their region, respectively. </a:t>
            </a:r>
          </a:p>
          <a:p>
            <a:r>
              <a:rPr kumimoji="1" lang="en-US" altLang="ja-JP" baseline="0" dirty="0" smtClean="0"/>
              <a:t>This is TEC map forecasting model with empirical code, this is the model named GAIA which is connecting numerical code from the ground to the ionosphere. This is the initial results of long-term variation of NmF2. The result still has some difference between </a:t>
            </a:r>
            <a:r>
              <a:rPr kumimoji="1" lang="en-US" altLang="ja-JP" baseline="0" dirty="0" err="1" smtClean="0"/>
              <a:t>observatoin</a:t>
            </a:r>
            <a:r>
              <a:rPr kumimoji="1" lang="en-US" altLang="ja-JP" baseline="0" dirty="0" smtClean="0"/>
              <a:t> and the simulation and now we are improving the code.</a:t>
            </a:r>
          </a:p>
          <a:p>
            <a:r>
              <a:rPr kumimoji="1" lang="en-US" altLang="ja-JP" baseline="0" dirty="0" smtClean="0"/>
              <a:t>This is the empirical model of radiation belt using multi-parameter as input parameters which is already on service, and this is the </a:t>
            </a:r>
            <a:r>
              <a:rPr kumimoji="1" lang="en-US" altLang="ja-JP" baseline="0" dirty="0" err="1" smtClean="0"/>
              <a:t>magnetospheric</a:t>
            </a:r>
            <a:r>
              <a:rPr kumimoji="1" lang="en-US" altLang="ja-JP" baseline="0" dirty="0" smtClean="0"/>
              <a:t> numerical code . This case shows that even in the same dynamic pressure, magnetosphere is more sensitive to velocity variation.</a:t>
            </a:r>
            <a:endParaRPr kumimoji="1" lang="ja-JP" altLang="en-US" dirty="0"/>
          </a:p>
        </p:txBody>
      </p:sp>
      <p:sp>
        <p:nvSpPr>
          <p:cNvPr id="4" name="スライド番号プレースホルダー 3"/>
          <p:cNvSpPr>
            <a:spLocks noGrp="1"/>
          </p:cNvSpPr>
          <p:nvPr>
            <p:ph type="sldNum" sz="quarter" idx="10"/>
          </p:nvPr>
        </p:nvSpPr>
        <p:spPr/>
        <p:txBody>
          <a:bodyPr/>
          <a:lstStyle/>
          <a:p>
            <a:fld id="{2FB74A5C-1119-46C8-8EE9-C6106820079D}" type="slidenum">
              <a:rPr kumimoji="1" lang="ja-JP" altLang="en-US" smtClean="0"/>
              <a:t>8</a:t>
            </a:fld>
            <a:endParaRPr kumimoji="1" lang="ja-JP" altLang="en-US"/>
          </a:p>
        </p:txBody>
      </p:sp>
    </p:spTree>
    <p:extLst>
      <p:ext uri="{BB962C8B-B14F-4D97-AF65-F5344CB8AC3E}">
        <p14:creationId xmlns:p14="http://schemas.microsoft.com/office/powerpoint/2010/main" val="616231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3"/>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8"/>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5" name="フッター プレースホルダ 4"/>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6" name="スライド番号プレースホルダ 5"/>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8" name="Freeform 2"/>
          <p:cNvSpPr>
            <a:spLocks/>
          </p:cNvSpPr>
          <p:nvPr userDrawn="1"/>
        </p:nvSpPr>
        <p:spPr bwMode="auto">
          <a:xfrm>
            <a:off x="-17463" y="6572272"/>
            <a:ext cx="5946785" cy="285752"/>
          </a:xfrm>
          <a:custGeom>
            <a:avLst/>
            <a:gdLst/>
            <a:ahLst/>
            <a:cxnLst>
              <a:cxn ang="0">
                <a:pos x="0" y="0"/>
              </a:cxn>
              <a:cxn ang="0">
                <a:pos x="3946" y="0"/>
              </a:cxn>
              <a:cxn ang="0">
                <a:pos x="3833" y="295"/>
              </a:cxn>
              <a:cxn ang="0">
                <a:pos x="0" y="295"/>
              </a:cxn>
              <a:cxn ang="0">
                <a:pos x="0" y="0"/>
              </a:cxn>
            </a:cxnLst>
            <a:rect l="0" t="0" r="r" b="b"/>
            <a:pathLst>
              <a:path w="3946" h="295">
                <a:moveTo>
                  <a:pt x="0" y="0"/>
                </a:moveTo>
                <a:lnTo>
                  <a:pt x="3946" y="0"/>
                </a:lnTo>
                <a:lnTo>
                  <a:pt x="3833" y="295"/>
                </a:lnTo>
                <a:lnTo>
                  <a:pt x="0" y="295"/>
                </a:lnTo>
                <a:lnTo>
                  <a:pt x="0" y="0"/>
                </a:lnTo>
                <a:close/>
              </a:path>
            </a:pathLst>
          </a:custGeom>
          <a:gradFill rotWithShape="1">
            <a:gsLst>
              <a:gs pos="0">
                <a:srgbClr val="0D3192"/>
              </a:gs>
              <a:gs pos="100000">
                <a:srgbClr val="0D3192">
                  <a:gamma/>
                  <a:tint val="44314"/>
                  <a:invGamma/>
                </a:srgbClr>
              </a:gs>
            </a:gsLst>
            <a:lin ang="0" scaled="1"/>
          </a:gradFill>
          <a:ln w="9525">
            <a:noFill/>
            <a:round/>
            <a:headEnd/>
            <a:tailEnd/>
          </a:ln>
          <a:effectLst/>
        </p:spPr>
        <p:txBody>
          <a:bodyPr/>
          <a:lstStyle/>
          <a:p>
            <a:endParaRPr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8" name="フッター プレースホルダ 7"/>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9" name="スライド番号プレースホルダ 8"/>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6" name="Freeform 2"/>
          <p:cNvSpPr>
            <a:spLocks/>
          </p:cNvSpPr>
          <p:nvPr userDrawn="1"/>
        </p:nvSpPr>
        <p:spPr bwMode="auto">
          <a:xfrm>
            <a:off x="-17463" y="6572272"/>
            <a:ext cx="5946785" cy="285752"/>
          </a:xfrm>
          <a:custGeom>
            <a:avLst/>
            <a:gdLst/>
            <a:ahLst/>
            <a:cxnLst>
              <a:cxn ang="0">
                <a:pos x="0" y="0"/>
              </a:cxn>
              <a:cxn ang="0">
                <a:pos x="3946" y="0"/>
              </a:cxn>
              <a:cxn ang="0">
                <a:pos x="3833" y="295"/>
              </a:cxn>
              <a:cxn ang="0">
                <a:pos x="0" y="295"/>
              </a:cxn>
              <a:cxn ang="0">
                <a:pos x="0" y="0"/>
              </a:cxn>
            </a:cxnLst>
            <a:rect l="0" t="0" r="r" b="b"/>
            <a:pathLst>
              <a:path w="3946" h="295">
                <a:moveTo>
                  <a:pt x="0" y="0"/>
                </a:moveTo>
                <a:lnTo>
                  <a:pt x="3946" y="0"/>
                </a:lnTo>
                <a:lnTo>
                  <a:pt x="3833" y="295"/>
                </a:lnTo>
                <a:lnTo>
                  <a:pt x="0" y="295"/>
                </a:lnTo>
                <a:lnTo>
                  <a:pt x="0" y="0"/>
                </a:lnTo>
                <a:close/>
              </a:path>
            </a:pathLst>
          </a:custGeom>
          <a:gradFill rotWithShape="1">
            <a:gsLst>
              <a:gs pos="0">
                <a:srgbClr val="0D3192"/>
              </a:gs>
              <a:gs pos="100000">
                <a:srgbClr val="0D3192">
                  <a:gamma/>
                  <a:tint val="44314"/>
                  <a:invGamma/>
                </a:srgbClr>
              </a:gs>
            </a:gsLst>
            <a:lin ang="0" scaled="1"/>
          </a:gradFill>
          <a:ln w="9525">
            <a:noFill/>
            <a:round/>
            <a:headEnd/>
            <a:tailEnd/>
          </a:ln>
          <a:effectLst/>
        </p:spPr>
        <p:txBody>
          <a:bodyPr/>
          <a:lstStyle/>
          <a:p>
            <a:endParaRPr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5" name="Freeform 2"/>
          <p:cNvSpPr>
            <a:spLocks/>
          </p:cNvSpPr>
          <p:nvPr userDrawn="1"/>
        </p:nvSpPr>
        <p:spPr bwMode="auto">
          <a:xfrm>
            <a:off x="-17463" y="6572272"/>
            <a:ext cx="5946785" cy="285752"/>
          </a:xfrm>
          <a:custGeom>
            <a:avLst/>
            <a:gdLst/>
            <a:ahLst/>
            <a:cxnLst>
              <a:cxn ang="0">
                <a:pos x="0" y="0"/>
              </a:cxn>
              <a:cxn ang="0">
                <a:pos x="3946" y="0"/>
              </a:cxn>
              <a:cxn ang="0">
                <a:pos x="3833" y="295"/>
              </a:cxn>
              <a:cxn ang="0">
                <a:pos x="0" y="295"/>
              </a:cxn>
              <a:cxn ang="0">
                <a:pos x="0" y="0"/>
              </a:cxn>
            </a:cxnLst>
            <a:rect l="0" t="0" r="r" b="b"/>
            <a:pathLst>
              <a:path w="3946" h="295">
                <a:moveTo>
                  <a:pt x="0" y="0"/>
                </a:moveTo>
                <a:lnTo>
                  <a:pt x="3946" y="0"/>
                </a:lnTo>
                <a:lnTo>
                  <a:pt x="3833" y="295"/>
                </a:lnTo>
                <a:lnTo>
                  <a:pt x="0" y="295"/>
                </a:lnTo>
                <a:lnTo>
                  <a:pt x="0" y="0"/>
                </a:lnTo>
                <a:close/>
              </a:path>
            </a:pathLst>
          </a:custGeom>
          <a:gradFill rotWithShape="1">
            <a:gsLst>
              <a:gs pos="0">
                <a:srgbClr val="0D3192"/>
              </a:gs>
              <a:gs pos="100000">
                <a:srgbClr val="0D3192">
                  <a:gamma/>
                  <a:tint val="44314"/>
                  <a:invGamma/>
                </a:srgbClr>
              </a:gs>
            </a:gsLst>
            <a:lin ang="0" scaled="1"/>
          </a:gradFill>
          <a:ln w="9525">
            <a:noFill/>
            <a:round/>
            <a:headEnd/>
            <a:tailEnd/>
          </a:ln>
          <a:effectLst/>
        </p:spPr>
        <p:txBody>
          <a:bodyPr/>
          <a:lstStyle/>
          <a:p>
            <a:endParaRPr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6" name="フッター プレースホルダ 5"/>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7" name="スライド番号プレースホルダ 6"/>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6" name="フッター プレースホルダ 5"/>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7" name="スライド番号プレースホルダ 6"/>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5" name="フッター プレースホルダ 4"/>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6" name="スライド番号プレースホルダ 5"/>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40"/>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a:xfrm>
            <a:off x="457200" y="6356358"/>
            <a:ext cx="2133600" cy="365125"/>
          </a:xfrm>
          <a:prstGeom prst="rect">
            <a:avLst/>
          </a:prstGeom>
        </p:spPr>
        <p:txBody>
          <a:bodyPr/>
          <a:lstStyle/>
          <a:p>
            <a:endParaRPr kumimoji="1" lang="ja-JP" altLang="en-US"/>
          </a:p>
        </p:txBody>
      </p:sp>
      <p:sp>
        <p:nvSpPr>
          <p:cNvPr id="5" name="フッター プレースホルダ 4"/>
          <p:cNvSpPr>
            <a:spLocks noGrp="1"/>
          </p:cNvSpPr>
          <p:nvPr>
            <p:ph type="ftr" sz="quarter" idx="11"/>
          </p:nvPr>
        </p:nvSpPr>
        <p:spPr>
          <a:xfrm>
            <a:off x="3124200" y="6356358"/>
            <a:ext cx="2895600" cy="365125"/>
          </a:xfrm>
          <a:prstGeom prst="rect">
            <a:avLst/>
          </a:prstGeom>
        </p:spPr>
        <p:txBody>
          <a:bodyPr/>
          <a:lstStyle/>
          <a:p>
            <a:endParaRPr kumimoji="1" lang="ja-JP" altLang="en-US"/>
          </a:p>
        </p:txBody>
      </p:sp>
      <p:sp>
        <p:nvSpPr>
          <p:cNvPr id="6" name="スライド番号プレースホルダ 5"/>
          <p:cNvSpPr>
            <a:spLocks noGrp="1"/>
          </p:cNvSpPr>
          <p:nvPr>
            <p:ph type="sldNum" sz="quarter" idx="12"/>
          </p:nvPr>
        </p:nvSpPr>
        <p:spPr>
          <a:xfrm>
            <a:off x="6553200" y="6356358"/>
            <a:ext cx="2133600" cy="365125"/>
          </a:xfrm>
          <a:prstGeom prst="rect">
            <a:avLst/>
          </a:prstGeom>
        </p:spPr>
        <p:txBody>
          <a:bodyPr/>
          <a:lstStyle/>
          <a:p>
            <a:fld id="{45B4F9F4-A2D0-49BF-BD19-9B7CF523214B}" type="slidenum">
              <a:rPr kumimoji="1" lang="ja-JP" altLang="en-US" smtClean="0"/>
              <a:pPr/>
              <a:t>‹#›</a:t>
            </a:fld>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7" name="Freeform 2"/>
          <p:cNvSpPr>
            <a:spLocks/>
          </p:cNvSpPr>
          <p:nvPr/>
        </p:nvSpPr>
        <p:spPr bwMode="auto">
          <a:xfrm>
            <a:off x="-17463" y="6572272"/>
            <a:ext cx="5946785" cy="285752"/>
          </a:xfrm>
          <a:custGeom>
            <a:avLst/>
            <a:gdLst/>
            <a:ahLst/>
            <a:cxnLst>
              <a:cxn ang="0">
                <a:pos x="0" y="0"/>
              </a:cxn>
              <a:cxn ang="0">
                <a:pos x="3946" y="0"/>
              </a:cxn>
              <a:cxn ang="0">
                <a:pos x="3833" y="295"/>
              </a:cxn>
              <a:cxn ang="0">
                <a:pos x="0" y="295"/>
              </a:cxn>
              <a:cxn ang="0">
                <a:pos x="0" y="0"/>
              </a:cxn>
            </a:cxnLst>
            <a:rect l="0" t="0" r="r" b="b"/>
            <a:pathLst>
              <a:path w="3946" h="295">
                <a:moveTo>
                  <a:pt x="0" y="0"/>
                </a:moveTo>
                <a:lnTo>
                  <a:pt x="3946" y="0"/>
                </a:lnTo>
                <a:lnTo>
                  <a:pt x="3833" y="295"/>
                </a:lnTo>
                <a:lnTo>
                  <a:pt x="0" y="295"/>
                </a:lnTo>
                <a:lnTo>
                  <a:pt x="0" y="0"/>
                </a:lnTo>
                <a:close/>
              </a:path>
            </a:pathLst>
          </a:custGeom>
          <a:gradFill rotWithShape="1">
            <a:gsLst>
              <a:gs pos="0">
                <a:srgbClr val="0D3192"/>
              </a:gs>
              <a:gs pos="100000">
                <a:srgbClr val="0D3192">
                  <a:gamma/>
                  <a:tint val="44314"/>
                  <a:invGamma/>
                </a:srgbClr>
              </a:gs>
            </a:gsLst>
            <a:lin ang="0" scaled="1"/>
          </a:gradFill>
          <a:ln w="9525">
            <a:noFill/>
            <a:round/>
            <a:headEnd/>
            <a:tailEnd/>
          </a:ln>
          <a:effectLst/>
        </p:spPr>
        <p:txBody>
          <a:bodyPr/>
          <a:lstStyle/>
          <a:p>
            <a:endParaRPr lang="ja-JP" altLang="en-US"/>
          </a:p>
        </p:txBody>
      </p:sp>
      <p:cxnSp>
        <p:nvCxnSpPr>
          <p:cNvPr id="6" name="直線コネクタ 5"/>
          <p:cNvCxnSpPr/>
          <p:nvPr/>
        </p:nvCxnSpPr>
        <p:spPr bwMode="auto">
          <a:xfrm flipV="1">
            <a:off x="1116016" y="6453188"/>
            <a:ext cx="7343775" cy="0"/>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35802" y="6212804"/>
            <a:ext cx="928688"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6.xml"/><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4.emf"/><Relationship Id="rId18" Type="http://schemas.openxmlformats.org/officeDocument/2006/relationships/oleObject" Target="../embeddings/oleObject4.bin"/><Relationship Id="rId3" Type="http://schemas.openxmlformats.org/officeDocument/2006/relationships/image" Target="../media/image10.png"/><Relationship Id="rId21" Type="http://schemas.openxmlformats.org/officeDocument/2006/relationships/image" Target="../media/image44.png"/><Relationship Id="rId7" Type="http://schemas.openxmlformats.org/officeDocument/2006/relationships/image" Target="../media/image14.png"/><Relationship Id="rId12" Type="http://schemas.openxmlformats.org/officeDocument/2006/relationships/oleObject" Target="../embeddings/oleObject1.bin"/><Relationship Id="rId17" Type="http://schemas.openxmlformats.org/officeDocument/2006/relationships/image" Target="../media/image36.emf"/><Relationship Id="rId2" Type="http://schemas.openxmlformats.org/officeDocument/2006/relationships/slideLayout" Target="../slideLayouts/slideLayout6.xml"/><Relationship Id="rId16" Type="http://schemas.openxmlformats.org/officeDocument/2006/relationships/oleObject" Target="../embeddings/oleObject3.bin"/><Relationship Id="rId20" Type="http://schemas.openxmlformats.org/officeDocument/2006/relationships/image" Target="../media/image43.png"/><Relationship Id="rId1" Type="http://schemas.openxmlformats.org/officeDocument/2006/relationships/vmlDrawing" Target="../drawings/vmlDrawing1.vml"/><Relationship Id="rId6" Type="http://schemas.openxmlformats.org/officeDocument/2006/relationships/image" Target="../media/image38.jpeg"/><Relationship Id="rId11" Type="http://schemas.openxmlformats.org/officeDocument/2006/relationships/image" Target="../media/image42.jpeg"/><Relationship Id="rId5" Type="http://schemas.openxmlformats.org/officeDocument/2006/relationships/image" Target="../media/image12.jpeg"/><Relationship Id="rId15" Type="http://schemas.openxmlformats.org/officeDocument/2006/relationships/image" Target="../media/image35.emf"/><Relationship Id="rId10" Type="http://schemas.openxmlformats.org/officeDocument/2006/relationships/image" Target="../media/image41.jpeg"/><Relationship Id="rId19" Type="http://schemas.openxmlformats.org/officeDocument/2006/relationships/image" Target="../media/image37.emf"/><Relationship Id="rId4" Type="http://schemas.openxmlformats.org/officeDocument/2006/relationships/image" Target="../media/image11.jpeg"/><Relationship Id="rId9" Type="http://schemas.openxmlformats.org/officeDocument/2006/relationships/image" Target="../media/image40.jpeg"/><Relationship Id="rId1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7544" y="857232"/>
            <a:ext cx="8424936" cy="2283736"/>
          </a:xfrm>
        </p:spPr>
        <p:txBody>
          <a:bodyPr>
            <a:normAutofit/>
          </a:bodyPr>
          <a:lstStyle/>
          <a:p>
            <a:r>
              <a:rPr lang="en-US" altLang="ja-JP" sz="4000" dirty="0" smtClean="0"/>
              <a:t>National efforts to address space weather risks and customer needs</a:t>
            </a:r>
            <a:endParaRPr kumimoji="1" lang="ja-JP" altLang="en-US" sz="3600" dirty="0"/>
          </a:p>
        </p:txBody>
      </p:sp>
      <p:sp>
        <p:nvSpPr>
          <p:cNvPr id="5" name="サブタイトル 4"/>
          <p:cNvSpPr>
            <a:spLocks noGrp="1"/>
          </p:cNvSpPr>
          <p:nvPr>
            <p:ph type="subTitle" idx="1"/>
          </p:nvPr>
        </p:nvSpPr>
        <p:spPr>
          <a:xfrm>
            <a:off x="755576" y="3573016"/>
            <a:ext cx="7776864" cy="1752600"/>
          </a:xfrm>
        </p:spPr>
        <p:txBody>
          <a:bodyPr>
            <a:normAutofit fontScale="77500" lnSpcReduction="20000"/>
          </a:bodyPr>
          <a:lstStyle/>
          <a:p>
            <a:r>
              <a:rPr lang="en-US" altLang="ja-JP" sz="3800" u="sng" dirty="0" smtClean="0"/>
              <a:t>Mamoru Ishii</a:t>
            </a:r>
          </a:p>
          <a:p>
            <a:r>
              <a:rPr lang="en-US" altLang="ja-JP" sz="2600" dirty="0"/>
              <a:t>Space Weather and Environment Informatics Laboratory</a:t>
            </a:r>
          </a:p>
          <a:p>
            <a:r>
              <a:rPr lang="en-US" altLang="ja-JP" sz="2600" dirty="0"/>
              <a:t>Applied Electromagnetic Research Institute</a:t>
            </a:r>
          </a:p>
          <a:p>
            <a:r>
              <a:rPr lang="en-US" altLang="ja-JP" sz="2600" dirty="0" smtClean="0"/>
              <a:t>National </a:t>
            </a:r>
            <a:r>
              <a:rPr lang="en-US" altLang="ja-JP" sz="2600" dirty="0"/>
              <a:t>Institute of Information and Communications Technology</a:t>
            </a:r>
          </a:p>
          <a:p>
            <a:r>
              <a:rPr lang="en-US" altLang="ja-JP" sz="2600" dirty="0" smtClean="0"/>
              <a:t>4-2-1 </a:t>
            </a:r>
            <a:r>
              <a:rPr lang="en-US" altLang="ja-JP" sz="2600" dirty="0" err="1"/>
              <a:t>Nukui-kita</a:t>
            </a:r>
            <a:r>
              <a:rPr lang="en-US" altLang="ja-JP" sz="2600" dirty="0"/>
              <a:t>, </a:t>
            </a:r>
            <a:r>
              <a:rPr lang="en-US" altLang="ja-JP" sz="2600" dirty="0" err="1"/>
              <a:t>Koganei</a:t>
            </a:r>
            <a:r>
              <a:rPr lang="en-US" altLang="ja-JP" sz="2600" dirty="0"/>
              <a:t> 184-8795 JAPAN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moru ISHII\Pictures\P10407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280" b="14432"/>
          <a:stretch/>
        </p:blipFill>
        <p:spPr bwMode="auto">
          <a:xfrm>
            <a:off x="1298595" y="1690510"/>
            <a:ext cx="6660232" cy="3461223"/>
          </a:xfrm>
          <a:prstGeom prst="rect">
            <a:avLst/>
          </a:prstGeom>
          <a:noFill/>
          <a:extLst>
            <a:ext uri="{909E8E84-426E-40DD-AFC4-6F175D3DCCD1}">
              <a14:hiddenFill xmlns:a14="http://schemas.microsoft.com/office/drawing/2010/main">
                <a:solidFill>
                  <a:srgbClr val="FFFFFF"/>
                </a:solidFill>
              </a14:hiddenFill>
            </a:ext>
          </a:extLst>
        </p:spPr>
      </p:pic>
      <p:sp>
        <p:nvSpPr>
          <p:cNvPr id="1201154" name="Rectangle 2"/>
          <p:cNvSpPr>
            <a:spLocks noGrp="1" noChangeArrowheads="1"/>
          </p:cNvSpPr>
          <p:nvPr>
            <p:ph type="title"/>
          </p:nvPr>
        </p:nvSpPr>
        <p:spPr>
          <a:xfrm>
            <a:off x="457200" y="116632"/>
            <a:ext cx="8229600" cy="773114"/>
          </a:xfrm>
          <a:noFill/>
          <a:ln/>
          <a:extLst>
            <a:ext uri="{909E8E84-426E-40DD-AFC4-6F175D3DCCD1}">
              <a14:hiddenFill xmlns:a14="http://schemas.microsoft.com/office/drawing/2010/main">
                <a:solidFill>
                  <a:srgbClr val="FFCCFF"/>
                </a:solidFill>
              </a14:hiddenFill>
            </a:ext>
          </a:extLst>
        </p:spPr>
        <p:txBody>
          <a:bodyPr>
            <a:normAutofit/>
          </a:bodyPr>
          <a:lstStyle/>
          <a:p>
            <a:r>
              <a:rPr lang="en-US" altLang="ja-JP" sz="3600" dirty="0" smtClean="0">
                <a:ea typeface="HGP創英角ｺﾞｼｯｸUB" pitchFamily="50" charset="-128"/>
              </a:rPr>
              <a:t>NICT Space Weather Forecast Center</a:t>
            </a:r>
            <a:endParaRPr lang="en-US" altLang="ja-JP" sz="3600" dirty="0">
              <a:ea typeface="HGP創英角ｺﾞｼｯｸUB" pitchFamily="50" charset="-128"/>
            </a:endParaRPr>
          </a:p>
        </p:txBody>
      </p:sp>
      <p:sp>
        <p:nvSpPr>
          <p:cNvPr id="1201156" name="AutoShape 4"/>
          <p:cNvSpPr>
            <a:spLocks noChangeArrowheads="1"/>
          </p:cNvSpPr>
          <p:nvPr/>
        </p:nvSpPr>
        <p:spPr bwMode="auto">
          <a:xfrm rot="-2702822">
            <a:off x="3164682" y="1919946"/>
            <a:ext cx="323850" cy="534987"/>
          </a:xfrm>
          <a:prstGeom prst="upDownArrow">
            <a:avLst>
              <a:gd name="adj1" fmla="val 50000"/>
              <a:gd name="adj2" fmla="val 3303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1201157" name="Oval 5"/>
          <p:cNvSpPr>
            <a:spLocks noChangeArrowheads="1"/>
          </p:cNvSpPr>
          <p:nvPr/>
        </p:nvSpPr>
        <p:spPr bwMode="auto">
          <a:xfrm>
            <a:off x="4211638" y="1037921"/>
            <a:ext cx="4032250" cy="576263"/>
          </a:xfrm>
          <a:prstGeom prst="ellipse">
            <a:avLst/>
          </a:prstGeom>
          <a:ln>
            <a:headEnd/>
            <a:tailEnd/>
          </a:ln>
          <a:extLst/>
        </p:spPr>
        <p:style>
          <a:lnRef idx="1">
            <a:schemeClr val="accent6"/>
          </a:lnRef>
          <a:fillRef idx="2">
            <a:schemeClr val="accent6"/>
          </a:fillRef>
          <a:effectRef idx="1">
            <a:schemeClr val="accent6"/>
          </a:effectRef>
          <a:fontRef idx="minor">
            <a:schemeClr val="dk1"/>
          </a:fontRef>
        </p:style>
        <p:txBody>
          <a:bodyPr wrap="none" anchor="ctr"/>
          <a:lstStyle/>
          <a:p>
            <a:pPr algn="ctr"/>
            <a:r>
              <a:rPr lang="en-US" altLang="ja-JP" dirty="0" smtClean="0">
                <a:ea typeface="HGP創英角ｺﾞｼｯｸUB" pitchFamily="50" charset="-128"/>
              </a:rPr>
              <a:t>Real-time space weather monitoring</a:t>
            </a:r>
            <a:endParaRPr lang="en-US" altLang="ja-JP" dirty="0">
              <a:ea typeface="HGP創英角ｺﾞｼｯｸUB" pitchFamily="50" charset="-128"/>
            </a:endParaRPr>
          </a:p>
        </p:txBody>
      </p:sp>
      <p:sp>
        <p:nvSpPr>
          <p:cNvPr id="1201158" name="AutoShape 6"/>
          <p:cNvSpPr>
            <a:spLocks noChangeArrowheads="1"/>
          </p:cNvSpPr>
          <p:nvPr/>
        </p:nvSpPr>
        <p:spPr bwMode="auto">
          <a:xfrm rot="5400000">
            <a:off x="5039122" y="1800486"/>
            <a:ext cx="504029" cy="574675"/>
          </a:xfrm>
          <a:prstGeom prst="rightArrow">
            <a:avLst>
              <a:gd name="adj1" fmla="val 50000"/>
              <a:gd name="adj2" fmla="val 4908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1159" name="Oval 7"/>
          <p:cNvSpPr>
            <a:spLocks noChangeArrowheads="1"/>
          </p:cNvSpPr>
          <p:nvPr/>
        </p:nvSpPr>
        <p:spPr bwMode="auto">
          <a:xfrm>
            <a:off x="6227763" y="1547678"/>
            <a:ext cx="2736850" cy="576262"/>
          </a:xfrm>
          <a:prstGeom prst="ellipse">
            <a:avLst/>
          </a:prstGeom>
          <a:ln>
            <a:headEnd/>
            <a:tailEnd/>
          </a:ln>
          <a:extLst/>
        </p:spPr>
        <p:style>
          <a:lnRef idx="1">
            <a:schemeClr val="accent6"/>
          </a:lnRef>
          <a:fillRef idx="2">
            <a:schemeClr val="accent6"/>
          </a:fillRef>
          <a:effectRef idx="1">
            <a:schemeClr val="accent6"/>
          </a:effectRef>
          <a:fontRef idx="minor">
            <a:schemeClr val="dk1"/>
          </a:fontRef>
        </p:style>
        <p:txBody>
          <a:bodyPr wrap="none" anchor="ctr"/>
          <a:lstStyle/>
          <a:p>
            <a:pPr algn="ctr"/>
            <a:r>
              <a:rPr lang="en-US" altLang="ja-JP" dirty="0" smtClean="0">
                <a:ea typeface="HGP創英角ｺﾞｼｯｸUB" pitchFamily="50" charset="-128"/>
              </a:rPr>
              <a:t>Simulation results</a:t>
            </a:r>
            <a:endParaRPr lang="en-US" altLang="ja-JP" dirty="0">
              <a:ea typeface="HGP創英角ｺﾞｼｯｸUB" pitchFamily="50" charset="-128"/>
            </a:endParaRPr>
          </a:p>
        </p:txBody>
      </p:sp>
      <p:sp>
        <p:nvSpPr>
          <p:cNvPr id="1201160" name="Text Box 8"/>
          <p:cNvSpPr txBox="1">
            <a:spLocks noChangeArrowheads="1"/>
          </p:cNvSpPr>
          <p:nvPr/>
        </p:nvSpPr>
        <p:spPr bwMode="auto">
          <a:xfrm>
            <a:off x="179984" y="2060848"/>
            <a:ext cx="2519560" cy="2169825"/>
          </a:xfrm>
          <a:prstGeom prst="rect">
            <a:avLst/>
          </a:prstGeom>
          <a:solidFill>
            <a:srgbClr val="CCC1DA">
              <a:alpha val="40000"/>
            </a:srgbClr>
          </a:solidFill>
          <a:ln>
            <a:noFill/>
          </a:ln>
          <a:effectLst/>
          <a:extLst/>
        </p:spPr>
        <p:txBody>
          <a:bodyPr wrap="square">
            <a:spAutoFit/>
          </a:bodyPr>
          <a:lstStyle/>
          <a:p>
            <a:pPr marL="171450" indent="-171450" algn="l">
              <a:spcBef>
                <a:spcPct val="50000"/>
              </a:spcBef>
              <a:buFont typeface="Arial" pitchFamily="34" charset="0"/>
              <a:buChar char="•"/>
            </a:pPr>
            <a:r>
              <a:rPr lang="en-US" altLang="ja-JP" dirty="0" smtClean="0">
                <a:ea typeface="HGP創英角ｺﾞｼｯｸUB" pitchFamily="50" charset="-128"/>
              </a:rPr>
              <a:t>Flare forecast</a:t>
            </a:r>
          </a:p>
          <a:p>
            <a:pPr marL="171450" indent="-171450" algn="l">
              <a:spcBef>
                <a:spcPct val="50000"/>
              </a:spcBef>
              <a:buFont typeface="Arial" pitchFamily="34" charset="0"/>
              <a:buChar char="•"/>
            </a:pPr>
            <a:r>
              <a:rPr lang="en-US" altLang="ja-JP" dirty="0" smtClean="0">
                <a:ea typeface="HGP創英角ｺﾞｼｯｸUB" pitchFamily="50" charset="-128"/>
              </a:rPr>
              <a:t>Magnetic field forecast</a:t>
            </a:r>
          </a:p>
          <a:p>
            <a:pPr marL="171450" indent="-171450" algn="l">
              <a:spcBef>
                <a:spcPct val="50000"/>
              </a:spcBef>
              <a:buFont typeface="Arial" pitchFamily="34" charset="0"/>
              <a:buChar char="•"/>
            </a:pPr>
            <a:r>
              <a:rPr lang="en-US" altLang="ja-JP" dirty="0" smtClean="0">
                <a:ea typeface="HGP創英角ｺﾞｼｯｸUB" pitchFamily="50" charset="-128"/>
              </a:rPr>
              <a:t>High-energy particle forecast</a:t>
            </a:r>
          </a:p>
          <a:p>
            <a:pPr marL="171450" indent="-171450" algn="l">
              <a:spcBef>
                <a:spcPct val="50000"/>
              </a:spcBef>
              <a:buFont typeface="Arial" pitchFamily="34" charset="0"/>
              <a:buChar char="•"/>
            </a:pPr>
            <a:r>
              <a:rPr lang="en-US" altLang="ja-JP" dirty="0" smtClean="0">
                <a:ea typeface="HGP創英角ｺﾞｼｯｸUB" pitchFamily="50" charset="-128"/>
              </a:rPr>
              <a:t>HF propagation forecast</a:t>
            </a:r>
            <a:endParaRPr lang="en-US" altLang="ja-JP" dirty="0">
              <a:ea typeface="HGP創英角ｺﾞｼｯｸUB" pitchFamily="50" charset="-128"/>
            </a:endParaRPr>
          </a:p>
        </p:txBody>
      </p:sp>
      <p:sp>
        <p:nvSpPr>
          <p:cNvPr id="1201161" name="AutoShape 9"/>
          <p:cNvSpPr>
            <a:spLocks/>
          </p:cNvSpPr>
          <p:nvPr/>
        </p:nvSpPr>
        <p:spPr bwMode="auto">
          <a:xfrm>
            <a:off x="35496" y="2187439"/>
            <a:ext cx="215900" cy="1895572"/>
          </a:xfrm>
          <a:prstGeom prst="leftBrace">
            <a:avLst>
              <a:gd name="adj1" fmla="val 2971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1164" name="AutoShape 12"/>
          <p:cNvSpPr>
            <a:spLocks noChangeArrowheads="1"/>
          </p:cNvSpPr>
          <p:nvPr/>
        </p:nvSpPr>
        <p:spPr bwMode="auto">
          <a:xfrm rot="6945519">
            <a:off x="6678613" y="2075479"/>
            <a:ext cx="290513" cy="506412"/>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4704"/>
            <a:ext cx="1115616" cy="112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p:cNvSpPr txBox="1"/>
          <p:nvPr/>
        </p:nvSpPr>
        <p:spPr>
          <a:xfrm>
            <a:off x="7105857" y="2328685"/>
            <a:ext cx="2206212" cy="1754326"/>
          </a:xfrm>
          <a:prstGeom prst="rect">
            <a:avLst/>
          </a:prstGeom>
          <a:solidFill>
            <a:srgbClr val="CCC1DA">
              <a:alpha val="50196"/>
            </a:srgbClr>
          </a:solidFill>
        </p:spPr>
        <p:txBody>
          <a:bodyPr wrap="square" rtlCol="0">
            <a:spAutoFit/>
          </a:bodyPr>
          <a:lstStyle/>
          <a:p>
            <a:r>
              <a:rPr lang="en-US" altLang="ja-JP" dirty="0" smtClean="0">
                <a:ea typeface="HGP創英角ｺﾞｼｯｸUB" pitchFamily="50" charset="-128"/>
              </a:rPr>
              <a:t>Web access: </a:t>
            </a:r>
          </a:p>
          <a:p>
            <a:r>
              <a:rPr lang="en-US" altLang="ja-JP" dirty="0" smtClean="0">
                <a:ea typeface="HGP創英角ｺﾞｼｯｸUB" pitchFamily="50" charset="-128"/>
              </a:rPr>
              <a:t>158,057/month</a:t>
            </a:r>
          </a:p>
          <a:p>
            <a:r>
              <a:rPr lang="ja-JP" altLang="en-US" dirty="0" smtClean="0">
                <a:ea typeface="HGP創英角ｺﾞｼｯｸUB" pitchFamily="50" charset="-128"/>
              </a:rPr>
              <a:t>（</a:t>
            </a:r>
            <a:r>
              <a:rPr lang="en-US" altLang="ja-JP" dirty="0" smtClean="0">
                <a:ea typeface="HGP創英角ｺﾞｼｯｸUB" pitchFamily="50" charset="-128"/>
              </a:rPr>
              <a:t>May, 2013</a:t>
            </a:r>
            <a:r>
              <a:rPr lang="ja-JP" altLang="en-US" dirty="0" smtClean="0">
                <a:ea typeface="HGP創英角ｺﾞｼｯｸUB" pitchFamily="50" charset="-128"/>
              </a:rPr>
              <a:t>）</a:t>
            </a:r>
            <a:endParaRPr lang="ja-JP" altLang="en-US" dirty="0">
              <a:ea typeface="HGP創英角ｺﾞｼｯｸUB" pitchFamily="50" charset="-128"/>
            </a:endParaRPr>
          </a:p>
          <a:p>
            <a:r>
              <a:rPr lang="en-US" altLang="ja-JP" dirty="0" smtClean="0">
                <a:ea typeface="HGP創英角ｺﾞｼｯｸUB" pitchFamily="50" charset="-128"/>
              </a:rPr>
              <a:t>No. of e-mail addressee</a:t>
            </a:r>
            <a:r>
              <a:rPr lang="ja-JP" altLang="en-US" dirty="0" smtClean="0">
                <a:ea typeface="HGP創英角ｺﾞｼｯｸUB" pitchFamily="50" charset="-128"/>
              </a:rPr>
              <a:t>：</a:t>
            </a:r>
            <a:endParaRPr lang="en-US" altLang="ja-JP" dirty="0" smtClean="0">
              <a:ea typeface="HGP創英角ｺﾞｼｯｸUB" pitchFamily="50" charset="-128"/>
            </a:endParaRPr>
          </a:p>
          <a:p>
            <a:r>
              <a:rPr lang="en-US" altLang="ja-JP" dirty="0" smtClean="0">
                <a:ea typeface="HGP創英角ｺﾞｼｯｸUB" pitchFamily="50" charset="-128"/>
              </a:rPr>
              <a:t>9,271</a:t>
            </a:r>
            <a:endParaRPr lang="ja-JP" altLang="en-US" dirty="0">
              <a:ea typeface="HGP創英角ｺﾞｼｯｸUB" pitchFamily="50" charset="-128"/>
            </a:endParaRPr>
          </a:p>
        </p:txBody>
      </p:sp>
      <p:sp>
        <p:nvSpPr>
          <p:cNvPr id="3" name="スライド番号プレースホルダー 2"/>
          <p:cNvSpPr>
            <a:spLocks noGrp="1"/>
          </p:cNvSpPr>
          <p:nvPr>
            <p:ph type="sldNum" sz="quarter" idx="4294967295"/>
          </p:nvPr>
        </p:nvSpPr>
        <p:spPr>
          <a:xfrm>
            <a:off x="6553200" y="6356350"/>
            <a:ext cx="2133600" cy="365125"/>
          </a:xfrm>
          <a:prstGeom prst="rect">
            <a:avLst/>
          </a:prstGeom>
        </p:spPr>
        <p:txBody>
          <a:bodyPr/>
          <a:lstStyle/>
          <a:p>
            <a:fld id="{2B6B8303-22FF-4B41-83B6-565A7BE7E735}" type="slidenum">
              <a:rPr kumimoji="1" lang="ja-JP" altLang="en-US" smtClean="0"/>
              <a:t>2</a:t>
            </a:fld>
            <a:endParaRPr kumimoji="1" lang="ja-JP" altLang="en-US"/>
          </a:p>
        </p:txBody>
      </p:sp>
      <p:sp>
        <p:nvSpPr>
          <p:cNvPr id="1201163" name="Rectangle 11"/>
          <p:cNvSpPr>
            <a:spLocks noChangeArrowheads="1"/>
          </p:cNvSpPr>
          <p:nvPr/>
        </p:nvSpPr>
        <p:spPr bwMode="auto">
          <a:xfrm>
            <a:off x="955454" y="972210"/>
            <a:ext cx="3256184" cy="915194"/>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r>
              <a:rPr lang="en-US" altLang="ja-JP" dirty="0" smtClean="0">
                <a:ea typeface="HGP創英角ｺﾞｼｯｸUB" pitchFamily="50" charset="-128"/>
              </a:rPr>
              <a:t>Forecast information and data exchange and sharing among ISES SW forecast center</a:t>
            </a:r>
            <a:endParaRPr lang="en-US" altLang="ja-JP" dirty="0">
              <a:ea typeface="HGP創英角ｺﾞｼｯｸUB" pitchFamily="50" charset="-128"/>
            </a:endParaRPr>
          </a:p>
        </p:txBody>
      </p:sp>
      <p:sp>
        <p:nvSpPr>
          <p:cNvPr id="1201162" name="Rectangle 10"/>
          <p:cNvSpPr>
            <a:spLocks noChangeArrowheads="1"/>
          </p:cNvSpPr>
          <p:nvPr/>
        </p:nvSpPr>
        <p:spPr bwMode="auto">
          <a:xfrm>
            <a:off x="143447" y="5445224"/>
            <a:ext cx="8821166" cy="864096"/>
          </a:xfrm>
          <a:prstGeom prst="rect">
            <a:avLst/>
          </a:prstGeom>
          <a:solidFill>
            <a:schemeClr val="bg1"/>
          </a:solidFill>
          <a:ln w="9525" algn="ctr">
            <a:solidFill>
              <a:schemeClr val="tx1"/>
            </a:solidFill>
            <a:miter lim="800000"/>
            <a:headEnd/>
            <a:tailEnd/>
          </a:ln>
          <a:effectLst/>
          <a:extLst/>
        </p:spPr>
        <p:txBody>
          <a:bodyPr anchor="ctr"/>
          <a:lstStyle/>
          <a:p>
            <a:pPr algn="l">
              <a:lnSpc>
                <a:spcPct val="90000"/>
              </a:lnSpc>
              <a:spcBef>
                <a:spcPct val="20000"/>
              </a:spcBef>
            </a:pPr>
            <a:r>
              <a:rPr lang="en-US" altLang="ja-JP" sz="2000" dirty="0" smtClean="0">
                <a:ea typeface="HGP創英角ｺﾞｼｯｸUB" pitchFamily="50" charset="-128"/>
              </a:rPr>
              <a:t>Domestic users:</a:t>
            </a:r>
            <a:r>
              <a:rPr lang="ja-JP" altLang="en-US" sz="2000" dirty="0" smtClean="0">
                <a:ea typeface="HGP創英角ｺﾞｼｯｸUB" pitchFamily="50" charset="-128"/>
              </a:rPr>
              <a:t>　</a:t>
            </a:r>
            <a:r>
              <a:rPr lang="en-US" altLang="ja-JP" sz="2000" dirty="0" smtClean="0">
                <a:ea typeface="HGP創英角ｺﾞｼｯｸUB" pitchFamily="50" charset="-128"/>
              </a:rPr>
              <a:t>satellite operator, aviation office and companies, power plant companies, HF </a:t>
            </a:r>
            <a:r>
              <a:rPr lang="en-US" altLang="ja-JP" sz="2000" dirty="0" err="1" smtClean="0">
                <a:ea typeface="HGP創英角ｺﾞｼｯｸUB" pitchFamily="50" charset="-128"/>
              </a:rPr>
              <a:t>telecommunicator</a:t>
            </a:r>
            <a:r>
              <a:rPr lang="en-US" altLang="ja-JP" sz="2000" dirty="0" smtClean="0">
                <a:ea typeface="HGP創英角ｺﾞｼｯｸUB" pitchFamily="50" charset="-128"/>
              </a:rPr>
              <a:t> /broadcaster, resource survey, Univ. and research institutes, amateur HF operators</a:t>
            </a:r>
            <a:endParaRPr lang="en-US" altLang="ja-JP" sz="2000" dirty="0">
              <a:ea typeface="HGP創英角ｺﾞｼｯｸUB" pitchFamily="50" charset="-128"/>
            </a:endParaRPr>
          </a:p>
        </p:txBody>
      </p:sp>
      <p:sp>
        <p:nvSpPr>
          <p:cNvPr id="1201155" name="AutoShape 3"/>
          <p:cNvSpPr>
            <a:spLocks noChangeArrowheads="1"/>
          </p:cNvSpPr>
          <p:nvPr/>
        </p:nvSpPr>
        <p:spPr bwMode="auto">
          <a:xfrm rot="5400000">
            <a:off x="3977166" y="1535485"/>
            <a:ext cx="1573472" cy="6336505"/>
          </a:xfrm>
          <a:prstGeom prst="rightArrow">
            <a:avLst>
              <a:gd name="adj1" fmla="val 58533"/>
              <a:gd name="adj2" fmla="val 38935"/>
            </a:avLst>
          </a:prstGeom>
          <a:ln>
            <a:headEnd/>
            <a:tailEnd/>
          </a:ln>
          <a:extLst/>
        </p:spPr>
        <p:style>
          <a:lnRef idx="1">
            <a:schemeClr val="accent2"/>
          </a:lnRef>
          <a:fillRef idx="2">
            <a:schemeClr val="accent2"/>
          </a:fillRef>
          <a:effectRef idx="1">
            <a:schemeClr val="accent2"/>
          </a:effectRef>
          <a:fontRef idx="minor">
            <a:schemeClr val="dk1"/>
          </a:fontRef>
        </p:style>
        <p:txBody>
          <a:bodyPr rot="10800000" vert="eaVert" anchor="ctr"/>
          <a:lstStyle/>
          <a:p>
            <a:pPr>
              <a:lnSpc>
                <a:spcPct val="90000"/>
              </a:lnSpc>
              <a:spcBef>
                <a:spcPct val="20000"/>
              </a:spcBef>
            </a:pPr>
            <a:r>
              <a:rPr lang="en-US" altLang="ja-JP" dirty="0" smtClean="0">
                <a:ea typeface="HGP創英角ｺﾞｼｯｸUB" pitchFamily="50" charset="-128"/>
              </a:rPr>
              <a:t>Solar activity and space environment are provided with Web, email RSS and FAX. Press release for significant event.</a:t>
            </a:r>
            <a:endParaRPr lang="en-US" altLang="ja-JP" dirty="0">
              <a:ea typeface="HGP創英角ｺﾞｼｯｸUB" pitchFamily="50" charset="-128"/>
            </a:endParaRPr>
          </a:p>
        </p:txBody>
      </p:sp>
    </p:spTree>
    <p:extLst>
      <p:ext uri="{BB962C8B-B14F-4D97-AF65-F5344CB8AC3E}">
        <p14:creationId xmlns:p14="http://schemas.microsoft.com/office/powerpoint/2010/main" val="4228963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1143000"/>
          </a:xfrm>
        </p:spPr>
        <p:txBody>
          <a:bodyPr>
            <a:normAutofit/>
          </a:bodyPr>
          <a:lstStyle/>
          <a:p>
            <a:r>
              <a:rPr kumimoji="1" lang="en-US" altLang="ja-JP" dirty="0" smtClean="0"/>
              <a:t>Communications with customers</a:t>
            </a:r>
            <a:endParaRPr kumimoji="1" lang="ja-JP" altLang="en-US" dirty="0"/>
          </a:p>
        </p:txBody>
      </p:sp>
      <p:sp>
        <p:nvSpPr>
          <p:cNvPr id="3" name="スライド番号プレースホルダー 2"/>
          <p:cNvSpPr>
            <a:spLocks noGrp="1"/>
          </p:cNvSpPr>
          <p:nvPr>
            <p:ph type="sldNum" sz="quarter" idx="4294967295"/>
          </p:nvPr>
        </p:nvSpPr>
        <p:spPr>
          <a:xfrm>
            <a:off x="457200" y="6356350"/>
            <a:ext cx="2133600" cy="365125"/>
          </a:xfrm>
          <a:prstGeom prst="rect">
            <a:avLst/>
          </a:prstGeom>
        </p:spPr>
        <p:txBody>
          <a:bodyPr/>
          <a:lstStyle/>
          <a:p>
            <a:pPr>
              <a:defRPr/>
            </a:pPr>
            <a:fld id="{05F9E514-8C49-426D-942F-3C83D524FF06}" type="slidenum">
              <a:rPr lang="en-US" altLang="ja-JP" smtClean="0"/>
              <a:pPr>
                <a:defRPr/>
              </a:pPr>
              <a:t>3</a:t>
            </a:fld>
            <a:endParaRPr lang="en-US" altLang="ja-JP"/>
          </a:p>
        </p:txBody>
      </p:sp>
      <p:sp>
        <p:nvSpPr>
          <p:cNvPr id="7" name="テキスト ボックス 6"/>
          <p:cNvSpPr txBox="1"/>
          <p:nvPr/>
        </p:nvSpPr>
        <p:spPr>
          <a:xfrm>
            <a:off x="179512" y="1124744"/>
            <a:ext cx="4896544" cy="5355296"/>
          </a:xfrm>
          <a:prstGeom prst="rect">
            <a:avLst/>
          </a:prstGeom>
          <a:noFill/>
          <a:ln w="19050">
            <a:noFill/>
            <a:prstDash val="dash"/>
          </a:ln>
        </p:spPr>
        <p:style>
          <a:lnRef idx="2">
            <a:schemeClr val="dk1"/>
          </a:lnRef>
          <a:fillRef idx="1">
            <a:schemeClr val="lt1"/>
          </a:fillRef>
          <a:effectRef idx="0">
            <a:schemeClr val="dk1"/>
          </a:effectRef>
          <a:fontRef idx="minor">
            <a:schemeClr val="dk1"/>
          </a:fontRef>
        </p:style>
        <p:txBody>
          <a:bodyPr wrap="square" lIns="91422" tIns="45712" rIns="91422" bIns="45712">
            <a:spAutoFit/>
          </a:bodyPr>
          <a:lstStyle/>
          <a:p>
            <a:pPr>
              <a:defRPr/>
            </a:pPr>
            <a:r>
              <a:rPr lang="ja-JP" altLang="en-US" dirty="0" smtClean="0"/>
              <a:t>・</a:t>
            </a:r>
            <a:r>
              <a:rPr lang="en-US" altLang="ja-JP" u="sng" dirty="0"/>
              <a:t>S</a:t>
            </a:r>
            <a:r>
              <a:rPr lang="en-US" altLang="ja-JP" u="sng" dirty="0" smtClean="0"/>
              <a:t>urvey of potential space weather customers</a:t>
            </a:r>
          </a:p>
          <a:p>
            <a:r>
              <a:rPr lang="en-US" altLang="ja-JP" dirty="0" smtClean="0"/>
              <a:t>Period</a:t>
            </a:r>
            <a:r>
              <a:rPr lang="ja-JP" altLang="en-US" dirty="0" smtClean="0"/>
              <a:t>：</a:t>
            </a:r>
            <a:r>
              <a:rPr lang="en-US" altLang="ja-JP" dirty="0" smtClean="0"/>
              <a:t>2013-14</a:t>
            </a:r>
          </a:p>
          <a:p>
            <a:r>
              <a:rPr lang="en-US" altLang="ja-JP" dirty="0" smtClean="0"/>
              <a:t>method</a:t>
            </a:r>
            <a:r>
              <a:rPr lang="ja-JP" altLang="en-US" dirty="0" smtClean="0"/>
              <a:t>：</a:t>
            </a:r>
            <a:endParaRPr lang="en-US" altLang="ja-JP" dirty="0" smtClean="0"/>
          </a:p>
          <a:p>
            <a:pPr marL="285750" indent="-285750">
              <a:buFont typeface="Arial" panose="020B0604020202020204" pitchFamily="34" charset="0"/>
              <a:buChar char="•"/>
            </a:pPr>
            <a:r>
              <a:rPr lang="en-US" altLang="ja-JP" dirty="0" smtClean="0"/>
              <a:t>Mapping of potential customers</a:t>
            </a:r>
          </a:p>
          <a:p>
            <a:pPr marL="285750" indent="-285750">
              <a:buFont typeface="Arial" panose="020B0604020202020204" pitchFamily="34" charset="0"/>
              <a:buChar char="•"/>
            </a:pPr>
            <a:r>
              <a:rPr lang="en-US" altLang="ja-JP" dirty="0" smtClean="0"/>
              <a:t>Extract the address of potential customers</a:t>
            </a:r>
          </a:p>
          <a:p>
            <a:pPr marL="285750" indent="-285750">
              <a:buFont typeface="Arial" panose="020B0604020202020204" pitchFamily="34" charset="0"/>
              <a:buChar char="•"/>
            </a:pPr>
            <a:r>
              <a:rPr lang="en-US" altLang="ja-JP" dirty="0" smtClean="0"/>
              <a:t>Contact by telephone </a:t>
            </a:r>
            <a:r>
              <a:rPr lang="en-US" altLang="ja-JP" dirty="0"/>
              <a:t>(</a:t>
            </a:r>
            <a:r>
              <a:rPr lang="en-US" altLang="ja-JP" dirty="0" smtClean="0"/>
              <a:t>23 fields 50 organizations)</a:t>
            </a:r>
          </a:p>
          <a:p>
            <a:pPr marL="285750" indent="-285750">
              <a:buFont typeface="Arial" panose="020B0604020202020204" pitchFamily="34" charset="0"/>
              <a:buChar char="•"/>
            </a:pPr>
            <a:r>
              <a:rPr lang="en-US" altLang="ja-JP" dirty="0" smtClean="0"/>
              <a:t>face to face interview (10 organizations)</a:t>
            </a:r>
          </a:p>
          <a:p>
            <a:r>
              <a:rPr lang="en-US" altLang="ja-JP" dirty="0" smtClean="0"/>
              <a:t>     Airplane pilot, resource survey, power plant,   </a:t>
            </a:r>
          </a:p>
          <a:p>
            <a:r>
              <a:rPr lang="en-US" altLang="ja-JP" dirty="0"/>
              <a:t> </a:t>
            </a:r>
            <a:r>
              <a:rPr lang="en-US" altLang="ja-JP" dirty="0" smtClean="0"/>
              <a:t>    aviation, management of </a:t>
            </a:r>
            <a:r>
              <a:rPr lang="en-US" altLang="ja-JP" dirty="0" err="1" smtClean="0"/>
              <a:t>astronouts</a:t>
            </a:r>
            <a:r>
              <a:rPr lang="en-US" altLang="ja-JP" dirty="0" smtClean="0"/>
              <a:t> , </a:t>
            </a:r>
          </a:p>
          <a:p>
            <a:r>
              <a:rPr lang="en-US" altLang="ja-JP" dirty="0" smtClean="0"/>
              <a:t>Needs:  </a:t>
            </a:r>
            <a:r>
              <a:rPr lang="en-US" altLang="ja-JP" dirty="0" smtClean="0">
                <a:solidFill>
                  <a:srgbClr val="FF0000"/>
                </a:solidFill>
              </a:rPr>
              <a:t>provide </a:t>
            </a:r>
            <a:r>
              <a:rPr lang="en-US" altLang="ja-JP" dirty="0" err="1" smtClean="0">
                <a:solidFill>
                  <a:srgbClr val="FF0000"/>
                </a:solidFill>
              </a:rPr>
              <a:t>SWx</a:t>
            </a:r>
            <a:r>
              <a:rPr lang="en-US" altLang="ja-JP" dirty="0" smtClean="0">
                <a:solidFill>
                  <a:srgbClr val="FF0000"/>
                </a:solidFill>
              </a:rPr>
              <a:t> information even if the user has no knowledge of </a:t>
            </a:r>
            <a:r>
              <a:rPr lang="en-US" altLang="ja-JP" dirty="0" err="1" smtClean="0">
                <a:solidFill>
                  <a:srgbClr val="FF0000"/>
                </a:solidFill>
              </a:rPr>
              <a:t>SWx</a:t>
            </a:r>
            <a:r>
              <a:rPr lang="en-US" altLang="ja-JP" dirty="0" smtClean="0"/>
              <a:t>, training program of </a:t>
            </a:r>
            <a:r>
              <a:rPr lang="en-US" altLang="ja-JP" dirty="0" err="1" smtClean="0"/>
              <a:t>SWx</a:t>
            </a:r>
            <a:endParaRPr lang="en-US" altLang="ja-JP" dirty="0" smtClean="0"/>
          </a:p>
          <a:p>
            <a:r>
              <a:rPr lang="en-US" altLang="ja-JP" dirty="0" smtClean="0"/>
              <a:t>Action: </a:t>
            </a:r>
            <a:r>
              <a:rPr lang="en-US" altLang="ja-JP" dirty="0" smtClean="0">
                <a:solidFill>
                  <a:schemeClr val="tx1"/>
                </a:solidFill>
              </a:rPr>
              <a:t>renewal of Web, building training program of </a:t>
            </a:r>
            <a:r>
              <a:rPr lang="en-US" altLang="ja-JP" dirty="0" err="1" smtClean="0">
                <a:solidFill>
                  <a:schemeClr val="tx1"/>
                </a:solidFill>
              </a:rPr>
              <a:t>SWx</a:t>
            </a:r>
            <a:endParaRPr lang="en-US" altLang="ja-JP" dirty="0" smtClean="0">
              <a:solidFill>
                <a:schemeClr val="tx1"/>
              </a:solidFill>
            </a:endParaRPr>
          </a:p>
          <a:p>
            <a:pPr>
              <a:defRPr/>
            </a:pPr>
            <a:r>
              <a:rPr lang="ja-JP" altLang="en-US" dirty="0" smtClean="0"/>
              <a:t>・</a:t>
            </a:r>
            <a:r>
              <a:rPr lang="en-US" altLang="ja-JP" u="sng" dirty="0" err="1" smtClean="0"/>
              <a:t>SWx</a:t>
            </a:r>
            <a:r>
              <a:rPr lang="en-US" altLang="ja-JP" u="sng" dirty="0" smtClean="0"/>
              <a:t> users forum</a:t>
            </a:r>
          </a:p>
          <a:p>
            <a:pPr>
              <a:defRPr/>
            </a:pPr>
            <a:r>
              <a:rPr lang="en-US" altLang="ja-JP" dirty="0" smtClean="0"/>
              <a:t>General information of </a:t>
            </a:r>
            <a:r>
              <a:rPr lang="en-US" altLang="ja-JP" dirty="0" err="1" smtClean="0"/>
              <a:t>SWx</a:t>
            </a:r>
            <a:endParaRPr lang="en-US" altLang="ja-JP" dirty="0" smtClean="0"/>
          </a:p>
          <a:p>
            <a:pPr>
              <a:defRPr/>
            </a:pPr>
            <a:r>
              <a:rPr lang="en-US" altLang="ja-JP" dirty="0" smtClean="0"/>
              <a:t>How to use NICT </a:t>
            </a:r>
            <a:r>
              <a:rPr lang="en-US" altLang="ja-JP" dirty="0" err="1" smtClean="0"/>
              <a:t>SWx</a:t>
            </a:r>
            <a:r>
              <a:rPr lang="en-US" altLang="ja-JP" dirty="0" smtClean="0"/>
              <a:t> data</a:t>
            </a:r>
          </a:p>
          <a:p>
            <a:pPr>
              <a:defRPr/>
            </a:pPr>
            <a:r>
              <a:rPr lang="en-US" altLang="ja-JP" dirty="0" smtClean="0"/>
              <a:t>Guest speakers relative to </a:t>
            </a:r>
            <a:r>
              <a:rPr lang="en-US" altLang="ja-JP" dirty="0" err="1" smtClean="0"/>
              <a:t>SWx</a:t>
            </a:r>
            <a:endParaRPr lang="ja-JP" altLang="en-US" dirty="0"/>
          </a:p>
        </p:txBody>
      </p:sp>
      <p:pic>
        <p:nvPicPr>
          <p:cNvPr id="1026" name="Picture 2" descr="C:\Users\Mamoru ISHII\AppData\Local\Microsoft\Windows\Temporary Internet Files\Content.IE5\5H2OFY75\MC90033254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5126" y="1628800"/>
            <a:ext cx="2867073" cy="1872208"/>
          </a:xfrm>
          <a:prstGeom prst="rect">
            <a:avLst/>
          </a:prstGeom>
          <a:noFill/>
          <a:extLst>
            <a:ext uri="{909E8E84-426E-40DD-AFC4-6F175D3DCCD1}">
              <a14:hiddenFill xmlns:a14="http://schemas.microsoft.com/office/drawing/2010/main">
                <a:solidFill>
                  <a:srgbClr val="FFFFFF"/>
                </a:solidFill>
              </a14:hiddenFill>
            </a:ext>
          </a:extLst>
        </p:spPr>
      </p:pic>
      <p:pic>
        <p:nvPicPr>
          <p:cNvPr id="21" name="図 20" descr="X:\Event\20130226宇宙天気ユーザーズフォーラム\photo\永原撮影分\14時～井口所長挨拶\P104007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4466" y="3717032"/>
            <a:ext cx="3528392" cy="2618132"/>
          </a:xfrm>
          <a:prstGeom prst="rect">
            <a:avLst/>
          </a:prstGeom>
          <a:noFill/>
          <a:ln>
            <a:noFill/>
          </a:ln>
        </p:spPr>
      </p:pic>
    </p:spTree>
    <p:extLst>
      <p:ext uri="{BB962C8B-B14F-4D97-AF65-F5344CB8AC3E}">
        <p14:creationId xmlns:p14="http://schemas.microsoft.com/office/powerpoint/2010/main" val="2733954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74" y="639375"/>
            <a:ext cx="8640452" cy="621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p:txBody>
          <a:bodyPr>
            <a:normAutofit/>
          </a:bodyPr>
          <a:lstStyle/>
          <a:p>
            <a:r>
              <a:rPr kumimoji="1" lang="en-US" altLang="ja-JP" sz="3200" dirty="0" smtClean="0"/>
              <a:t>Mapping of potential customers</a:t>
            </a:r>
            <a:endParaRPr kumimoji="1" lang="ja-JP" altLang="en-US" sz="3200" dirty="0"/>
          </a:p>
        </p:txBody>
      </p:sp>
    </p:spTree>
    <p:extLst>
      <p:ext uri="{BB962C8B-B14F-4D97-AF65-F5344CB8AC3E}">
        <p14:creationId xmlns:p14="http://schemas.microsoft.com/office/powerpoint/2010/main" val="984322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5" descr="C:\Users\Mamoru ISHII\AppData\Local\Microsoft\Windows\Temporary Internet Files\Content.IE5\VZD1ULJU\MC90008926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768" y="4126560"/>
            <a:ext cx="1695720" cy="136337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346845" y="109929"/>
            <a:ext cx="8229600" cy="654775"/>
          </a:xfrm>
        </p:spPr>
        <p:txBody>
          <a:bodyPr>
            <a:normAutofit/>
          </a:bodyPr>
          <a:lstStyle/>
          <a:p>
            <a:r>
              <a:rPr kumimoji="1" lang="en-US" altLang="ja-JP" sz="3600" dirty="0" smtClean="0"/>
              <a:t>Relation of Needs-Seeds in </a:t>
            </a:r>
            <a:r>
              <a:rPr kumimoji="1" lang="en-US" altLang="ja-JP" sz="3600" dirty="0" err="1" smtClean="0"/>
              <a:t>SWx</a:t>
            </a:r>
            <a:endParaRPr kumimoji="1" lang="ja-JP" altLang="en-US" sz="3600" dirty="0"/>
          </a:p>
        </p:txBody>
      </p:sp>
      <p:sp>
        <p:nvSpPr>
          <p:cNvPr id="3" name="スライド番号プレースホルダー 2"/>
          <p:cNvSpPr>
            <a:spLocks noGrp="1"/>
          </p:cNvSpPr>
          <p:nvPr>
            <p:ph type="sldNum" sz="quarter" idx="4294967295"/>
          </p:nvPr>
        </p:nvSpPr>
        <p:spPr>
          <a:xfrm>
            <a:off x="457200" y="6356350"/>
            <a:ext cx="2133600" cy="365125"/>
          </a:xfrm>
          <a:prstGeom prst="rect">
            <a:avLst/>
          </a:prstGeom>
        </p:spPr>
        <p:txBody>
          <a:bodyPr/>
          <a:lstStyle/>
          <a:p>
            <a:pPr>
              <a:defRPr/>
            </a:pPr>
            <a:fld id="{8699B379-4887-4376-994F-A58E92CFAE57}" type="slidenum">
              <a:rPr lang="en-US" altLang="ja-JP" smtClean="0"/>
              <a:pPr>
                <a:defRPr/>
              </a:pPr>
              <a:t>5</a:t>
            </a:fld>
            <a:endParaRPr lang="en-US" altLang="ja-JP" dirty="0"/>
          </a:p>
        </p:txBody>
      </p:sp>
      <p:sp>
        <p:nvSpPr>
          <p:cNvPr id="4" name="正方形/長方形 3"/>
          <p:cNvSpPr/>
          <p:nvPr/>
        </p:nvSpPr>
        <p:spPr>
          <a:xfrm>
            <a:off x="3285697" y="1484784"/>
            <a:ext cx="1819988" cy="1533054"/>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kumimoji="1" lang="en-US" altLang="ja-JP" sz="1400" dirty="0" smtClean="0"/>
              <a:t>Disturbance of magnetosphere</a:t>
            </a:r>
            <a:endParaRPr kumimoji="1" lang="ja-JP" altLang="en-US" sz="1400" dirty="0"/>
          </a:p>
        </p:txBody>
      </p:sp>
      <p:sp>
        <p:nvSpPr>
          <p:cNvPr id="5" name="正方形/長方形 4"/>
          <p:cNvSpPr/>
          <p:nvPr/>
        </p:nvSpPr>
        <p:spPr>
          <a:xfrm>
            <a:off x="3291272" y="3191757"/>
            <a:ext cx="1819988" cy="2354134"/>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kumimoji="1" lang="en-US" altLang="ja-JP" sz="1400" dirty="0" smtClean="0"/>
              <a:t>Disturbance of ionosphere</a:t>
            </a:r>
            <a:endParaRPr kumimoji="1" lang="ja-JP" altLang="en-US" sz="1400" dirty="0"/>
          </a:p>
        </p:txBody>
      </p:sp>
      <p:sp>
        <p:nvSpPr>
          <p:cNvPr id="6" name="テキスト ボックス 5"/>
          <p:cNvSpPr txBox="1"/>
          <p:nvPr/>
        </p:nvSpPr>
        <p:spPr>
          <a:xfrm>
            <a:off x="5560848" y="1679010"/>
            <a:ext cx="868414"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ja-JP" sz="1400" dirty="0" smtClean="0"/>
              <a:t>Satellite </a:t>
            </a:r>
            <a:r>
              <a:rPr kumimoji="1" lang="en-US" altLang="ja-JP" sz="1400" dirty="0" err="1" smtClean="0"/>
              <a:t>anomary</a:t>
            </a:r>
            <a:endParaRPr kumimoji="1" lang="ja-JP" altLang="en-US" sz="1400" dirty="0"/>
          </a:p>
        </p:txBody>
      </p:sp>
      <p:sp>
        <p:nvSpPr>
          <p:cNvPr id="7" name="テキスト ボックス 6"/>
          <p:cNvSpPr txBox="1"/>
          <p:nvPr/>
        </p:nvSpPr>
        <p:spPr>
          <a:xfrm>
            <a:off x="6998283" y="3576791"/>
            <a:ext cx="2145718"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1400" dirty="0" smtClean="0"/>
              <a:t>Hazard to telecom, broadcast</a:t>
            </a:r>
            <a:endParaRPr kumimoji="1" lang="ja-JP" altLang="en-US" sz="1400" dirty="0"/>
          </a:p>
        </p:txBody>
      </p:sp>
      <p:sp>
        <p:nvSpPr>
          <p:cNvPr id="8" name="テキスト ボックス 7"/>
          <p:cNvSpPr txBox="1"/>
          <p:nvPr/>
        </p:nvSpPr>
        <p:spPr>
          <a:xfrm>
            <a:off x="6962356" y="3191208"/>
            <a:ext cx="1509837" cy="30777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en-US" altLang="ja-JP" sz="1400" dirty="0" smtClean="0"/>
              <a:t>Hazard to aviation</a:t>
            </a:r>
            <a:endParaRPr kumimoji="1" lang="ja-JP" altLang="en-US" sz="1400" dirty="0"/>
          </a:p>
        </p:txBody>
      </p:sp>
      <p:sp>
        <p:nvSpPr>
          <p:cNvPr id="9" name="テキスト ボックス 8"/>
          <p:cNvSpPr txBox="1"/>
          <p:nvPr/>
        </p:nvSpPr>
        <p:spPr>
          <a:xfrm>
            <a:off x="6887401" y="5177592"/>
            <a:ext cx="1701300" cy="30777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en-US" altLang="ja-JP" sz="1400" dirty="0" smtClean="0"/>
              <a:t>Hazard to power line</a:t>
            </a:r>
            <a:endParaRPr kumimoji="1" lang="ja-JP" altLang="en-US" sz="1400" dirty="0"/>
          </a:p>
        </p:txBody>
      </p:sp>
      <p:sp>
        <p:nvSpPr>
          <p:cNvPr id="10" name="テキスト ボックス 9"/>
          <p:cNvSpPr txBox="1"/>
          <p:nvPr/>
        </p:nvSpPr>
        <p:spPr>
          <a:xfrm>
            <a:off x="7130456" y="2579311"/>
            <a:ext cx="1884032"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1400" dirty="0" smtClean="0"/>
              <a:t>Hazard to human activity in space</a:t>
            </a:r>
            <a:endParaRPr kumimoji="1" lang="ja-JP" altLang="en-US" sz="1400" dirty="0"/>
          </a:p>
        </p:txBody>
      </p:sp>
      <p:sp>
        <p:nvSpPr>
          <p:cNvPr id="11" name="テキスト ボックス 10"/>
          <p:cNvSpPr txBox="1"/>
          <p:nvPr/>
        </p:nvSpPr>
        <p:spPr>
          <a:xfrm>
            <a:off x="6969252" y="4059966"/>
            <a:ext cx="1740476" cy="30777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en-US" altLang="ja-JP" sz="1400" dirty="0" smtClean="0"/>
              <a:t>Hazard to positioning</a:t>
            </a:r>
            <a:endParaRPr kumimoji="1" lang="ja-JP" altLang="en-US" sz="1400" dirty="0"/>
          </a:p>
        </p:txBody>
      </p:sp>
      <p:sp>
        <p:nvSpPr>
          <p:cNvPr id="12" name="テキスト ボックス 11"/>
          <p:cNvSpPr txBox="1"/>
          <p:nvPr/>
        </p:nvSpPr>
        <p:spPr>
          <a:xfrm>
            <a:off x="5521683" y="2401266"/>
            <a:ext cx="1413657" cy="307777"/>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altLang="ja-JP" sz="1400" dirty="0" smtClean="0"/>
              <a:t>Human radiation</a:t>
            </a:r>
            <a:endParaRPr kumimoji="1" lang="ja-JP" altLang="en-US" sz="1400" dirty="0"/>
          </a:p>
        </p:txBody>
      </p:sp>
      <p:sp>
        <p:nvSpPr>
          <p:cNvPr id="13" name="テキスト ボックス 12"/>
          <p:cNvSpPr txBox="1"/>
          <p:nvPr/>
        </p:nvSpPr>
        <p:spPr>
          <a:xfrm>
            <a:off x="5408981" y="3113402"/>
            <a:ext cx="1306896" cy="307777"/>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kumimoji="1" lang="en-US" altLang="ja-JP" sz="1400" dirty="0" smtClean="0"/>
              <a:t>HF propagation</a:t>
            </a:r>
            <a:endParaRPr kumimoji="1" lang="ja-JP" altLang="en-US" sz="1400" dirty="0"/>
          </a:p>
        </p:txBody>
      </p:sp>
      <p:sp>
        <p:nvSpPr>
          <p:cNvPr id="14" name="テキスト ボックス 13"/>
          <p:cNvSpPr txBox="1"/>
          <p:nvPr/>
        </p:nvSpPr>
        <p:spPr>
          <a:xfrm>
            <a:off x="5568572" y="5480025"/>
            <a:ext cx="439544" cy="307777"/>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kumimoji="1" lang="en-US" altLang="ja-JP" sz="1400" dirty="0" smtClean="0"/>
              <a:t>GIC</a:t>
            </a:r>
          </a:p>
        </p:txBody>
      </p:sp>
      <p:sp>
        <p:nvSpPr>
          <p:cNvPr id="15" name="テキスト ボックス 14"/>
          <p:cNvSpPr txBox="1"/>
          <p:nvPr/>
        </p:nvSpPr>
        <p:spPr>
          <a:xfrm>
            <a:off x="5421731" y="3719044"/>
            <a:ext cx="1305735"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ja-JP" sz="1400" dirty="0" smtClean="0"/>
              <a:t>Disability of GNSS</a:t>
            </a:r>
          </a:p>
        </p:txBody>
      </p:sp>
      <p:cxnSp>
        <p:nvCxnSpPr>
          <p:cNvPr id="16" name="直線コネクタ 15"/>
          <p:cNvCxnSpPr>
            <a:stCxn id="12" idx="3"/>
            <a:endCxn id="10" idx="1"/>
          </p:cNvCxnSpPr>
          <p:nvPr/>
        </p:nvCxnSpPr>
        <p:spPr>
          <a:xfrm>
            <a:off x="6935340" y="2555155"/>
            <a:ext cx="195116" cy="285766"/>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12" idx="3"/>
            <a:endCxn id="8" idx="1"/>
          </p:cNvCxnSpPr>
          <p:nvPr/>
        </p:nvCxnSpPr>
        <p:spPr>
          <a:xfrm>
            <a:off x="6935340" y="2555155"/>
            <a:ext cx="27016" cy="78994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13" idx="3"/>
            <a:endCxn id="7" idx="1"/>
          </p:cNvCxnSpPr>
          <p:nvPr/>
        </p:nvCxnSpPr>
        <p:spPr>
          <a:xfrm>
            <a:off x="6715877" y="3267291"/>
            <a:ext cx="282406" cy="57111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13" idx="3"/>
            <a:endCxn id="8" idx="1"/>
          </p:cNvCxnSpPr>
          <p:nvPr/>
        </p:nvCxnSpPr>
        <p:spPr>
          <a:xfrm>
            <a:off x="6715877" y="3267291"/>
            <a:ext cx="246479" cy="77806"/>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5" idx="3"/>
            <a:endCxn id="8" idx="1"/>
          </p:cNvCxnSpPr>
          <p:nvPr/>
        </p:nvCxnSpPr>
        <p:spPr>
          <a:xfrm flipV="1">
            <a:off x="6727466" y="3345097"/>
            <a:ext cx="234890" cy="63555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1" name="直線コネクタ 20"/>
          <p:cNvCxnSpPr>
            <a:stCxn id="15" idx="3"/>
            <a:endCxn id="11" idx="1"/>
          </p:cNvCxnSpPr>
          <p:nvPr/>
        </p:nvCxnSpPr>
        <p:spPr>
          <a:xfrm>
            <a:off x="6727466" y="3980654"/>
            <a:ext cx="241786" cy="23320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4" idx="3"/>
            <a:endCxn id="9" idx="1"/>
          </p:cNvCxnSpPr>
          <p:nvPr/>
        </p:nvCxnSpPr>
        <p:spPr>
          <a:xfrm flipV="1">
            <a:off x="6008116" y="5331481"/>
            <a:ext cx="879285" cy="302433"/>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6908739" y="1684722"/>
            <a:ext cx="1419889"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1400" dirty="0" smtClean="0"/>
              <a:t>Hazard to satellite operation</a:t>
            </a:r>
            <a:endParaRPr kumimoji="1" lang="ja-JP" altLang="en-US" sz="1400" dirty="0"/>
          </a:p>
        </p:txBody>
      </p:sp>
      <p:cxnSp>
        <p:nvCxnSpPr>
          <p:cNvPr id="24" name="直線コネクタ 23"/>
          <p:cNvCxnSpPr>
            <a:stCxn id="6" idx="3"/>
            <a:endCxn id="23" idx="1"/>
          </p:cNvCxnSpPr>
          <p:nvPr/>
        </p:nvCxnSpPr>
        <p:spPr>
          <a:xfrm>
            <a:off x="6429262" y="1940620"/>
            <a:ext cx="479477" cy="11343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291271" y="5870424"/>
            <a:ext cx="1976515"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kumimoji="1" lang="en-US" altLang="ja-JP" sz="1400" dirty="0" smtClean="0"/>
              <a:t>Ground conductivity distribution</a:t>
            </a:r>
            <a:endParaRPr kumimoji="1" lang="ja-JP" altLang="en-US" sz="1400" dirty="0"/>
          </a:p>
        </p:txBody>
      </p:sp>
      <p:sp>
        <p:nvSpPr>
          <p:cNvPr id="26" name="テキスト ボックス 25"/>
          <p:cNvSpPr txBox="1"/>
          <p:nvPr/>
        </p:nvSpPr>
        <p:spPr>
          <a:xfrm>
            <a:off x="112122" y="3755337"/>
            <a:ext cx="924484" cy="30777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sz="1400" dirty="0" err="1" smtClean="0"/>
              <a:t>Soalr</a:t>
            </a:r>
            <a:r>
              <a:rPr kumimoji="1" lang="en-US" altLang="ja-JP" sz="1400" dirty="0" smtClean="0"/>
              <a:t> flare</a:t>
            </a:r>
            <a:endParaRPr kumimoji="1" lang="ja-JP" altLang="en-US" sz="1400" dirty="0"/>
          </a:p>
        </p:txBody>
      </p:sp>
      <p:sp>
        <p:nvSpPr>
          <p:cNvPr id="27" name="テキスト ボックス 26"/>
          <p:cNvSpPr txBox="1"/>
          <p:nvPr/>
        </p:nvSpPr>
        <p:spPr>
          <a:xfrm>
            <a:off x="191285" y="2823461"/>
            <a:ext cx="830677" cy="30777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sz="1400" dirty="0" smtClean="0"/>
              <a:t>CME/CIR</a:t>
            </a:r>
            <a:endParaRPr kumimoji="1" lang="ja-JP" altLang="en-US" sz="1400" dirty="0"/>
          </a:p>
        </p:txBody>
      </p:sp>
      <p:cxnSp>
        <p:nvCxnSpPr>
          <p:cNvPr id="28" name="直線コネクタ 27"/>
          <p:cNvCxnSpPr>
            <a:stCxn id="26" idx="3"/>
            <a:endCxn id="42" idx="1"/>
          </p:cNvCxnSpPr>
          <p:nvPr/>
        </p:nvCxnSpPr>
        <p:spPr>
          <a:xfrm>
            <a:off x="1036606" y="3909226"/>
            <a:ext cx="339565" cy="41234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27" idx="3"/>
            <a:endCxn id="40" idx="1"/>
          </p:cNvCxnSpPr>
          <p:nvPr/>
        </p:nvCxnSpPr>
        <p:spPr>
          <a:xfrm flipV="1">
            <a:off x="1021962" y="2733200"/>
            <a:ext cx="678357" cy="24415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4" idx="2"/>
            <a:endCxn id="5" idx="0"/>
          </p:cNvCxnSpPr>
          <p:nvPr/>
        </p:nvCxnSpPr>
        <p:spPr>
          <a:xfrm>
            <a:off x="4195691" y="3017838"/>
            <a:ext cx="5575" cy="17391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52" idx="3"/>
            <a:endCxn id="13" idx="1"/>
          </p:cNvCxnSpPr>
          <p:nvPr/>
        </p:nvCxnSpPr>
        <p:spPr>
          <a:xfrm flipV="1">
            <a:off x="5004234" y="3267291"/>
            <a:ext cx="404747" cy="114261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52" idx="3"/>
            <a:endCxn id="15" idx="1"/>
          </p:cNvCxnSpPr>
          <p:nvPr/>
        </p:nvCxnSpPr>
        <p:spPr>
          <a:xfrm flipV="1">
            <a:off x="5004234" y="3980654"/>
            <a:ext cx="417497" cy="4292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6" idx="0"/>
            <a:endCxn id="27" idx="2"/>
          </p:cNvCxnSpPr>
          <p:nvPr/>
        </p:nvCxnSpPr>
        <p:spPr>
          <a:xfrm flipV="1">
            <a:off x="574364" y="3131238"/>
            <a:ext cx="32260" cy="62409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48" idx="3"/>
            <a:endCxn id="6" idx="1"/>
          </p:cNvCxnSpPr>
          <p:nvPr/>
        </p:nvCxnSpPr>
        <p:spPr>
          <a:xfrm flipV="1">
            <a:off x="4967003" y="1940620"/>
            <a:ext cx="593845" cy="194013"/>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50" idx="3"/>
            <a:endCxn id="12" idx="1"/>
          </p:cNvCxnSpPr>
          <p:nvPr/>
        </p:nvCxnSpPr>
        <p:spPr>
          <a:xfrm flipV="1">
            <a:off x="4888251" y="2555155"/>
            <a:ext cx="633432" cy="6170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6" name="直線コネクタ 35"/>
          <p:cNvCxnSpPr>
            <a:stCxn id="25" idx="3"/>
            <a:endCxn id="14" idx="1"/>
          </p:cNvCxnSpPr>
          <p:nvPr/>
        </p:nvCxnSpPr>
        <p:spPr>
          <a:xfrm flipV="1">
            <a:off x="5267786" y="5633914"/>
            <a:ext cx="300786" cy="49812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51" idx="3"/>
            <a:endCxn id="14" idx="1"/>
          </p:cNvCxnSpPr>
          <p:nvPr/>
        </p:nvCxnSpPr>
        <p:spPr>
          <a:xfrm>
            <a:off x="5039062" y="5023702"/>
            <a:ext cx="529510" cy="61021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174359" y="1679011"/>
            <a:ext cx="1074653" cy="30777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sz="1400" dirty="0" smtClean="0"/>
              <a:t>Coronal Hall</a:t>
            </a:r>
            <a:endParaRPr kumimoji="1" lang="ja-JP" altLang="en-US" sz="1400" dirty="0"/>
          </a:p>
        </p:txBody>
      </p:sp>
      <p:sp>
        <p:nvSpPr>
          <p:cNvPr id="39" name="テキスト ボックス 38"/>
          <p:cNvSpPr txBox="1"/>
          <p:nvPr/>
        </p:nvSpPr>
        <p:spPr>
          <a:xfrm>
            <a:off x="1629655" y="1679011"/>
            <a:ext cx="1037463" cy="52322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altLang="ja-JP" sz="1400" dirty="0" smtClean="0"/>
              <a:t>High speed </a:t>
            </a:r>
          </a:p>
          <a:p>
            <a:r>
              <a:rPr lang="en-US" altLang="ja-JP" sz="1400" dirty="0" smtClean="0"/>
              <a:t>solar wind</a:t>
            </a:r>
            <a:endParaRPr kumimoji="1" lang="ja-JP" altLang="en-US" sz="1400" dirty="0"/>
          </a:p>
        </p:txBody>
      </p:sp>
      <p:sp>
        <p:nvSpPr>
          <p:cNvPr id="40" name="テキスト ボックス 39"/>
          <p:cNvSpPr txBox="1"/>
          <p:nvPr/>
        </p:nvSpPr>
        <p:spPr>
          <a:xfrm>
            <a:off x="1700319" y="2579311"/>
            <a:ext cx="1146468"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kumimoji="1" lang="en-US" altLang="ja-JP" sz="1400" dirty="0" smtClean="0"/>
              <a:t>Plasma cloud</a:t>
            </a:r>
            <a:endParaRPr kumimoji="1" lang="ja-JP" altLang="en-US" sz="1400" dirty="0"/>
          </a:p>
        </p:txBody>
      </p:sp>
      <p:sp>
        <p:nvSpPr>
          <p:cNvPr id="41" name="テキスト ボックス 40"/>
          <p:cNvSpPr txBox="1"/>
          <p:nvPr/>
        </p:nvSpPr>
        <p:spPr>
          <a:xfrm>
            <a:off x="1732232" y="3252277"/>
            <a:ext cx="555986"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kumimoji="1" lang="en-US" altLang="ja-JP" sz="1400" dirty="0" smtClean="0"/>
              <a:t>X-ray</a:t>
            </a:r>
            <a:endParaRPr kumimoji="1" lang="ja-JP" altLang="en-US" sz="1400" dirty="0"/>
          </a:p>
        </p:txBody>
      </p:sp>
      <p:sp>
        <p:nvSpPr>
          <p:cNvPr id="42" name="テキスト ボックス 41"/>
          <p:cNvSpPr txBox="1"/>
          <p:nvPr/>
        </p:nvSpPr>
        <p:spPr>
          <a:xfrm>
            <a:off x="1376171" y="4059965"/>
            <a:ext cx="1394212" cy="5232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en-US" altLang="ja-JP" sz="1400" dirty="0" smtClean="0"/>
              <a:t>Increase of high energy particle</a:t>
            </a:r>
            <a:endParaRPr kumimoji="1" lang="ja-JP" altLang="en-US" sz="1400" dirty="0"/>
          </a:p>
        </p:txBody>
      </p:sp>
      <p:cxnSp>
        <p:nvCxnSpPr>
          <p:cNvPr id="43" name="直線コネクタ 42"/>
          <p:cNvCxnSpPr>
            <a:stCxn id="26" idx="3"/>
            <a:endCxn id="41" idx="1"/>
          </p:cNvCxnSpPr>
          <p:nvPr/>
        </p:nvCxnSpPr>
        <p:spPr>
          <a:xfrm flipV="1">
            <a:off x="1036606" y="3406166"/>
            <a:ext cx="695626" cy="50306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4" name="直線コネクタ 43"/>
          <p:cNvCxnSpPr>
            <a:stCxn id="27" idx="3"/>
            <a:endCxn id="41" idx="1"/>
          </p:cNvCxnSpPr>
          <p:nvPr/>
        </p:nvCxnSpPr>
        <p:spPr>
          <a:xfrm>
            <a:off x="1021962" y="2977350"/>
            <a:ext cx="710270" cy="428816"/>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5" name="直線コネクタ 44"/>
          <p:cNvCxnSpPr>
            <a:stCxn id="38" idx="3"/>
            <a:endCxn id="39" idx="1"/>
          </p:cNvCxnSpPr>
          <p:nvPr/>
        </p:nvCxnSpPr>
        <p:spPr>
          <a:xfrm>
            <a:off x="1249012" y="1832900"/>
            <a:ext cx="380643" cy="10772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6" name="直線コネクタ 45"/>
          <p:cNvCxnSpPr>
            <a:stCxn id="39" idx="3"/>
            <a:endCxn id="4" idx="1"/>
          </p:cNvCxnSpPr>
          <p:nvPr/>
        </p:nvCxnSpPr>
        <p:spPr>
          <a:xfrm>
            <a:off x="2667118" y="1940621"/>
            <a:ext cx="618579" cy="31069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7" name="直線コネクタ 46"/>
          <p:cNvCxnSpPr>
            <a:stCxn id="40" idx="3"/>
            <a:endCxn id="4" idx="1"/>
          </p:cNvCxnSpPr>
          <p:nvPr/>
        </p:nvCxnSpPr>
        <p:spPr>
          <a:xfrm flipV="1">
            <a:off x="2846787" y="2251311"/>
            <a:ext cx="438910" cy="48188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3474094" y="1980744"/>
            <a:ext cx="1492909"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kumimoji="1" lang="en-US" altLang="ja-JP" sz="1400" dirty="0" smtClean="0"/>
              <a:t>Increase </a:t>
            </a:r>
            <a:r>
              <a:rPr kumimoji="1" lang="en-US" altLang="ja-JP" sz="1400" dirty="0" err="1" smtClean="0"/>
              <a:t>radiatoin</a:t>
            </a:r>
            <a:endParaRPr kumimoji="1" lang="ja-JP" altLang="en-US" sz="1400" dirty="0"/>
          </a:p>
        </p:txBody>
      </p:sp>
      <p:sp>
        <p:nvSpPr>
          <p:cNvPr id="49" name="テキスト ボックス 48"/>
          <p:cNvSpPr txBox="1"/>
          <p:nvPr/>
        </p:nvSpPr>
        <p:spPr>
          <a:xfrm>
            <a:off x="3337975" y="3653735"/>
            <a:ext cx="1646126"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200" dirty="0" smtClean="0"/>
              <a:t>Ionization of lower </a:t>
            </a:r>
            <a:r>
              <a:rPr lang="en-US" altLang="ja-JP" sz="1200" dirty="0" err="1" smtClean="0"/>
              <a:t>ionophsere</a:t>
            </a:r>
            <a:endParaRPr kumimoji="1" lang="ja-JP" altLang="en-US" sz="1200" dirty="0"/>
          </a:p>
        </p:txBody>
      </p:sp>
      <p:sp>
        <p:nvSpPr>
          <p:cNvPr id="50" name="テキスト ボックス 49"/>
          <p:cNvSpPr txBox="1"/>
          <p:nvPr/>
        </p:nvSpPr>
        <p:spPr>
          <a:xfrm>
            <a:off x="3474094" y="2355247"/>
            <a:ext cx="1414157"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en-US" altLang="ja-JP" sz="1400" dirty="0" smtClean="0"/>
              <a:t>Increase of high energy particle</a:t>
            </a:r>
            <a:endParaRPr kumimoji="1" lang="ja-JP" altLang="en-US" sz="1400" dirty="0"/>
          </a:p>
        </p:txBody>
      </p:sp>
      <p:sp>
        <p:nvSpPr>
          <p:cNvPr id="51" name="テキスト ボックス 50"/>
          <p:cNvSpPr txBox="1"/>
          <p:nvPr/>
        </p:nvSpPr>
        <p:spPr>
          <a:xfrm>
            <a:off x="3424508" y="4762092"/>
            <a:ext cx="1614554"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en-US" altLang="ja-JP" sz="1400" dirty="0" smtClean="0"/>
              <a:t>Increase of ionospheric current</a:t>
            </a:r>
            <a:endParaRPr kumimoji="1" lang="ja-JP" altLang="en-US" sz="1400" dirty="0"/>
          </a:p>
        </p:txBody>
      </p:sp>
      <p:sp>
        <p:nvSpPr>
          <p:cNvPr id="52" name="テキスト ボックス 51"/>
          <p:cNvSpPr txBox="1"/>
          <p:nvPr/>
        </p:nvSpPr>
        <p:spPr>
          <a:xfrm>
            <a:off x="3358110" y="4179069"/>
            <a:ext cx="1646124"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en-US" altLang="ja-JP" sz="1200" dirty="0" smtClean="0"/>
              <a:t>Increase of electron density</a:t>
            </a:r>
            <a:endParaRPr kumimoji="1" lang="ja-JP" altLang="en-US" sz="1200" dirty="0"/>
          </a:p>
        </p:txBody>
      </p:sp>
      <p:sp>
        <p:nvSpPr>
          <p:cNvPr id="53" name="テキスト ボックス 52"/>
          <p:cNvSpPr txBox="1"/>
          <p:nvPr/>
        </p:nvSpPr>
        <p:spPr>
          <a:xfrm>
            <a:off x="3396615" y="5284281"/>
            <a:ext cx="1714646"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en-US" altLang="ja-JP" sz="1400" dirty="0" smtClean="0"/>
              <a:t>Expanding upper atmosphere</a:t>
            </a:r>
            <a:endParaRPr kumimoji="1" lang="ja-JP" altLang="en-US" sz="1400" dirty="0"/>
          </a:p>
        </p:txBody>
      </p:sp>
      <p:cxnSp>
        <p:nvCxnSpPr>
          <p:cNvPr id="54" name="直線コネクタ 53"/>
          <p:cNvCxnSpPr>
            <a:stCxn id="41" idx="3"/>
            <a:endCxn id="49" idx="1"/>
          </p:cNvCxnSpPr>
          <p:nvPr/>
        </p:nvCxnSpPr>
        <p:spPr>
          <a:xfrm>
            <a:off x="2288218" y="3406166"/>
            <a:ext cx="1049757" cy="47840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5" name="直線コネクタ 54"/>
          <p:cNvCxnSpPr>
            <a:stCxn id="41" idx="3"/>
            <a:endCxn id="12" idx="1"/>
          </p:cNvCxnSpPr>
          <p:nvPr/>
        </p:nvCxnSpPr>
        <p:spPr>
          <a:xfrm flipV="1">
            <a:off x="2288218" y="2555155"/>
            <a:ext cx="3233465" cy="85101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6" name="直線コネクタ 55"/>
          <p:cNvCxnSpPr>
            <a:stCxn id="42" idx="3"/>
            <a:endCxn id="48" idx="1"/>
          </p:cNvCxnSpPr>
          <p:nvPr/>
        </p:nvCxnSpPr>
        <p:spPr>
          <a:xfrm flipV="1">
            <a:off x="2770383" y="2134633"/>
            <a:ext cx="703711" cy="218694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7" name="直線コネクタ 56"/>
          <p:cNvCxnSpPr>
            <a:stCxn id="49" idx="3"/>
            <a:endCxn id="13" idx="1"/>
          </p:cNvCxnSpPr>
          <p:nvPr/>
        </p:nvCxnSpPr>
        <p:spPr>
          <a:xfrm flipV="1">
            <a:off x="4984101" y="3267291"/>
            <a:ext cx="424880" cy="617277"/>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5424314" y="4654376"/>
            <a:ext cx="1332259"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ja-JP" sz="1400" dirty="0" smtClean="0"/>
              <a:t>Change the satellite orbit</a:t>
            </a:r>
          </a:p>
        </p:txBody>
      </p:sp>
      <p:cxnSp>
        <p:nvCxnSpPr>
          <p:cNvPr id="59" name="直線コネクタ 58"/>
          <p:cNvCxnSpPr>
            <a:stCxn id="53" idx="3"/>
            <a:endCxn id="58" idx="1"/>
          </p:cNvCxnSpPr>
          <p:nvPr/>
        </p:nvCxnSpPr>
        <p:spPr>
          <a:xfrm flipV="1">
            <a:off x="5111261" y="4915986"/>
            <a:ext cx="313053" cy="62990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0" name="直線コネクタ 59"/>
          <p:cNvCxnSpPr>
            <a:stCxn id="58" idx="3"/>
            <a:endCxn id="8" idx="1"/>
          </p:cNvCxnSpPr>
          <p:nvPr/>
        </p:nvCxnSpPr>
        <p:spPr>
          <a:xfrm flipV="1">
            <a:off x="6756573" y="3345097"/>
            <a:ext cx="205783" cy="157088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1" name="直線コネクタ 60"/>
          <p:cNvCxnSpPr>
            <a:stCxn id="48" idx="3"/>
            <a:endCxn id="12" idx="1"/>
          </p:cNvCxnSpPr>
          <p:nvPr/>
        </p:nvCxnSpPr>
        <p:spPr>
          <a:xfrm>
            <a:off x="4967003" y="2134633"/>
            <a:ext cx="554680" cy="42052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440614" y="1115451"/>
            <a:ext cx="534121" cy="369332"/>
          </a:xfrm>
          <a:prstGeom prst="rect">
            <a:avLst/>
          </a:prstGeom>
          <a:noFill/>
        </p:spPr>
        <p:txBody>
          <a:bodyPr wrap="none" rtlCol="0">
            <a:spAutoFit/>
          </a:bodyPr>
          <a:lstStyle/>
          <a:p>
            <a:r>
              <a:rPr kumimoji="1" lang="en-US" altLang="ja-JP" dirty="0" smtClean="0"/>
              <a:t>Sun</a:t>
            </a:r>
            <a:endParaRPr kumimoji="1" lang="ja-JP" altLang="en-US" dirty="0"/>
          </a:p>
        </p:txBody>
      </p:sp>
      <p:sp>
        <p:nvSpPr>
          <p:cNvPr id="63" name="テキスト ボックス 62"/>
          <p:cNvSpPr txBox="1"/>
          <p:nvPr/>
        </p:nvSpPr>
        <p:spPr>
          <a:xfrm>
            <a:off x="1944966" y="1148862"/>
            <a:ext cx="466794" cy="369332"/>
          </a:xfrm>
          <a:prstGeom prst="rect">
            <a:avLst/>
          </a:prstGeom>
          <a:noFill/>
        </p:spPr>
        <p:txBody>
          <a:bodyPr wrap="none" rtlCol="0">
            <a:spAutoFit/>
          </a:bodyPr>
          <a:lstStyle/>
          <a:p>
            <a:r>
              <a:rPr kumimoji="1" lang="en-US" altLang="ja-JP" dirty="0" smtClean="0"/>
              <a:t>IPS</a:t>
            </a:r>
            <a:endParaRPr kumimoji="1" lang="ja-JP" altLang="en-US" dirty="0"/>
          </a:p>
        </p:txBody>
      </p:sp>
      <p:sp>
        <p:nvSpPr>
          <p:cNvPr id="64" name="テキスト ボックス 63"/>
          <p:cNvSpPr txBox="1"/>
          <p:nvPr/>
        </p:nvSpPr>
        <p:spPr>
          <a:xfrm>
            <a:off x="2750363" y="1115451"/>
            <a:ext cx="2829749" cy="369332"/>
          </a:xfrm>
          <a:prstGeom prst="rect">
            <a:avLst/>
          </a:prstGeom>
          <a:noFill/>
        </p:spPr>
        <p:txBody>
          <a:bodyPr wrap="none" rtlCol="0">
            <a:spAutoFit/>
          </a:bodyPr>
          <a:lstStyle/>
          <a:p>
            <a:r>
              <a:rPr kumimoji="1" lang="en-US" altLang="ja-JP" dirty="0" smtClean="0"/>
              <a:t>Magnetosphere/Ionosphere</a:t>
            </a:r>
            <a:endParaRPr kumimoji="1" lang="ja-JP" altLang="en-US" dirty="0"/>
          </a:p>
        </p:txBody>
      </p:sp>
      <p:sp>
        <p:nvSpPr>
          <p:cNvPr id="65" name="テキスト ボックス 64"/>
          <p:cNvSpPr txBox="1"/>
          <p:nvPr/>
        </p:nvSpPr>
        <p:spPr>
          <a:xfrm>
            <a:off x="5702823" y="1134206"/>
            <a:ext cx="1053750" cy="369332"/>
          </a:xfrm>
          <a:prstGeom prst="rect">
            <a:avLst/>
          </a:prstGeom>
          <a:noFill/>
        </p:spPr>
        <p:txBody>
          <a:bodyPr wrap="none" rtlCol="0">
            <a:spAutoFit/>
          </a:bodyPr>
          <a:lstStyle/>
          <a:p>
            <a:r>
              <a:rPr kumimoji="1" lang="en-US" altLang="ja-JP" dirty="0" smtClean="0"/>
              <a:t>influence</a:t>
            </a:r>
            <a:endParaRPr kumimoji="1" lang="ja-JP" altLang="en-US" dirty="0"/>
          </a:p>
        </p:txBody>
      </p:sp>
      <p:sp>
        <p:nvSpPr>
          <p:cNvPr id="66" name="テキスト ボックス 65"/>
          <p:cNvSpPr txBox="1"/>
          <p:nvPr/>
        </p:nvSpPr>
        <p:spPr>
          <a:xfrm>
            <a:off x="6969253" y="1115451"/>
            <a:ext cx="1730923" cy="646331"/>
          </a:xfrm>
          <a:prstGeom prst="rect">
            <a:avLst/>
          </a:prstGeom>
          <a:noFill/>
        </p:spPr>
        <p:txBody>
          <a:bodyPr wrap="square" rtlCol="0">
            <a:spAutoFit/>
          </a:bodyPr>
          <a:lstStyle/>
          <a:p>
            <a:r>
              <a:rPr kumimoji="1" lang="en-US" altLang="ja-JP" dirty="0" smtClean="0"/>
              <a:t>Social hazard/needs</a:t>
            </a:r>
            <a:endParaRPr kumimoji="1" lang="ja-JP" altLang="en-US" dirty="0"/>
          </a:p>
        </p:txBody>
      </p:sp>
      <p:sp>
        <p:nvSpPr>
          <p:cNvPr id="67" name="左中かっこ 66"/>
          <p:cNvSpPr/>
          <p:nvPr/>
        </p:nvSpPr>
        <p:spPr>
          <a:xfrm rot="5400000">
            <a:off x="2498045" y="-1196458"/>
            <a:ext cx="273260" cy="458537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8" name="テキスト ボックス 67"/>
          <p:cNvSpPr txBox="1"/>
          <p:nvPr/>
        </p:nvSpPr>
        <p:spPr>
          <a:xfrm>
            <a:off x="1925586" y="672989"/>
            <a:ext cx="1649362" cy="369332"/>
          </a:xfrm>
          <a:prstGeom prst="rect">
            <a:avLst/>
          </a:prstGeom>
          <a:noFill/>
        </p:spPr>
        <p:txBody>
          <a:bodyPr wrap="none" rtlCol="0">
            <a:spAutoFit/>
          </a:bodyPr>
          <a:lstStyle/>
          <a:p>
            <a:r>
              <a:rPr kumimoji="1" lang="en-US" altLang="ja-JP" dirty="0" smtClean="0"/>
              <a:t>Solar Terr. Phys.</a:t>
            </a:r>
            <a:endParaRPr kumimoji="1" lang="ja-JP" altLang="en-US" dirty="0"/>
          </a:p>
        </p:txBody>
      </p:sp>
      <p:sp>
        <p:nvSpPr>
          <p:cNvPr id="69" name="左中かっこ 68"/>
          <p:cNvSpPr/>
          <p:nvPr/>
        </p:nvSpPr>
        <p:spPr>
          <a:xfrm rot="5400000">
            <a:off x="6493631" y="-539046"/>
            <a:ext cx="273260" cy="3270546"/>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0" name="テキスト ボックス 69"/>
          <p:cNvSpPr txBox="1"/>
          <p:nvPr/>
        </p:nvSpPr>
        <p:spPr>
          <a:xfrm>
            <a:off x="5324664" y="726894"/>
            <a:ext cx="2209195" cy="369332"/>
          </a:xfrm>
          <a:prstGeom prst="rect">
            <a:avLst/>
          </a:prstGeom>
          <a:noFill/>
        </p:spPr>
        <p:txBody>
          <a:bodyPr wrap="none" rtlCol="0">
            <a:spAutoFit/>
          </a:bodyPr>
          <a:lstStyle/>
          <a:p>
            <a:r>
              <a:rPr kumimoji="1" lang="en-US" altLang="ja-JP" dirty="0" err="1" smtClean="0"/>
              <a:t>SWx</a:t>
            </a:r>
            <a:r>
              <a:rPr kumimoji="1" lang="en-US" altLang="ja-JP" dirty="0" smtClean="0"/>
              <a:t>  the social needs</a:t>
            </a:r>
            <a:endParaRPr kumimoji="1" lang="ja-JP" altLang="en-US" dirty="0"/>
          </a:p>
        </p:txBody>
      </p:sp>
      <p:sp>
        <p:nvSpPr>
          <p:cNvPr id="71" name="円/楕円 70"/>
          <p:cNvSpPr/>
          <p:nvPr/>
        </p:nvSpPr>
        <p:spPr>
          <a:xfrm>
            <a:off x="4652257" y="1484784"/>
            <a:ext cx="1005930" cy="4186547"/>
          </a:xfrm>
          <a:prstGeom prst="ellipse">
            <a:avLst/>
          </a:prstGeom>
          <a:solidFill>
            <a:srgbClr val="FF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t>Death Valley</a:t>
            </a:r>
            <a:endParaRPr kumimoji="1" lang="ja-JP" altLang="en-US" dirty="0"/>
          </a:p>
        </p:txBody>
      </p:sp>
      <p:sp>
        <p:nvSpPr>
          <p:cNvPr id="72" name="円/楕円 71"/>
          <p:cNvSpPr/>
          <p:nvPr/>
        </p:nvSpPr>
        <p:spPr>
          <a:xfrm>
            <a:off x="6198610" y="1484785"/>
            <a:ext cx="1005930" cy="4186547"/>
          </a:xfrm>
          <a:prstGeom prst="ellipse">
            <a:avLst/>
          </a:prstGeom>
          <a:solidFill>
            <a:srgbClr val="FF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t>Death Valley</a:t>
            </a:r>
            <a:endParaRPr kumimoji="1" lang="ja-JP" altLang="en-US" dirty="0"/>
          </a:p>
        </p:txBody>
      </p:sp>
      <p:sp>
        <p:nvSpPr>
          <p:cNvPr id="104" name="テキスト ボックス 103"/>
          <p:cNvSpPr txBox="1"/>
          <p:nvPr/>
        </p:nvSpPr>
        <p:spPr>
          <a:xfrm>
            <a:off x="126891" y="5855036"/>
            <a:ext cx="2746036" cy="338554"/>
          </a:xfrm>
          <a:prstGeom prst="rect">
            <a:avLst/>
          </a:prstGeom>
          <a:noFill/>
        </p:spPr>
        <p:txBody>
          <a:bodyPr wrap="square" rtlCol="0">
            <a:spAutoFit/>
          </a:bodyPr>
          <a:lstStyle/>
          <a:p>
            <a:r>
              <a:rPr lang="en-US" altLang="ja-JP" sz="1600" dirty="0" smtClean="0"/>
              <a:t>Study of </a:t>
            </a:r>
            <a:r>
              <a:rPr kumimoji="1" lang="en-US" altLang="ja-JP" sz="1600" dirty="0" err="1" smtClean="0"/>
              <a:t>nknown</a:t>
            </a:r>
            <a:r>
              <a:rPr kumimoji="1" lang="en-US" altLang="ja-JP" sz="1600" dirty="0" smtClean="0"/>
              <a:t> process</a:t>
            </a:r>
          </a:p>
        </p:txBody>
      </p:sp>
      <p:sp>
        <p:nvSpPr>
          <p:cNvPr id="105" name="四角形吹き出し 104"/>
          <p:cNvSpPr/>
          <p:nvPr/>
        </p:nvSpPr>
        <p:spPr bwMode="auto">
          <a:xfrm>
            <a:off x="229031" y="5904275"/>
            <a:ext cx="2643896" cy="319141"/>
          </a:xfrm>
          <a:prstGeom prst="wedgeRectCallout">
            <a:avLst>
              <a:gd name="adj1" fmla="val 16673"/>
              <a:gd name="adj2" fmla="val -220816"/>
            </a:avLst>
          </a:prstGeom>
          <a:noFill/>
          <a:ln w="28575" cap="flat" cmpd="sng" algn="ctr">
            <a:solidFill>
              <a:schemeClr val="accent1"/>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grpSp>
        <p:nvGrpSpPr>
          <p:cNvPr id="106" name="グループ化 105"/>
          <p:cNvGrpSpPr/>
          <p:nvPr/>
        </p:nvGrpSpPr>
        <p:grpSpPr>
          <a:xfrm>
            <a:off x="6516216" y="5634245"/>
            <a:ext cx="2583980" cy="635337"/>
            <a:chOff x="7059234" y="5452319"/>
            <a:chExt cx="2799311" cy="635337"/>
          </a:xfrm>
        </p:grpSpPr>
        <p:sp>
          <p:nvSpPr>
            <p:cNvPr id="107" name="テキスト ボックス 106"/>
            <p:cNvSpPr txBox="1"/>
            <p:nvPr/>
          </p:nvSpPr>
          <p:spPr>
            <a:xfrm>
              <a:off x="7059234" y="5502881"/>
              <a:ext cx="2799311" cy="584775"/>
            </a:xfrm>
            <a:prstGeom prst="rect">
              <a:avLst/>
            </a:prstGeom>
            <a:noFill/>
            <a:ln>
              <a:noFill/>
            </a:ln>
          </p:spPr>
          <p:txBody>
            <a:bodyPr wrap="square" rtlCol="0">
              <a:spAutoFit/>
            </a:bodyPr>
            <a:lstStyle/>
            <a:p>
              <a:r>
                <a:rPr kumimoji="1" lang="en-US" altLang="ja-JP" sz="1600" dirty="0" err="1" smtClean="0"/>
                <a:t>SWx</a:t>
              </a:r>
              <a:r>
                <a:rPr kumimoji="1" lang="en-US" altLang="ja-JP" sz="1600" dirty="0" smtClean="0"/>
                <a:t> becomes Indispensable information for their task</a:t>
              </a:r>
            </a:p>
          </p:txBody>
        </p:sp>
        <p:sp>
          <p:nvSpPr>
            <p:cNvPr id="108" name="四角形吹き出し 107"/>
            <p:cNvSpPr/>
            <p:nvPr/>
          </p:nvSpPr>
          <p:spPr bwMode="auto">
            <a:xfrm>
              <a:off x="7059235" y="5452319"/>
              <a:ext cx="2706461" cy="589171"/>
            </a:xfrm>
            <a:prstGeom prst="wedgeRectCallout">
              <a:avLst>
                <a:gd name="adj1" fmla="val 22894"/>
                <a:gd name="adj2" fmla="val -105731"/>
              </a:avLst>
            </a:prstGeom>
            <a:noFill/>
            <a:ln w="28575" cap="flat" cmpd="sng" algn="ctr">
              <a:solidFill>
                <a:schemeClr val="accent1"/>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grpSp>
      <p:pic>
        <p:nvPicPr>
          <p:cNvPr id="114" name="Picture 7" descr="C:\Users\Mamoru ISHII\AppData\Local\Microsoft\Windows\Temporary Internet Files\Content.IE5\VZD1ULJU\MC90031005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527" y="4487265"/>
            <a:ext cx="1136601" cy="1380653"/>
          </a:xfrm>
          <a:prstGeom prst="rect">
            <a:avLst/>
          </a:prstGeom>
          <a:noFill/>
          <a:extLst>
            <a:ext uri="{909E8E84-426E-40DD-AFC4-6F175D3DCCD1}">
              <a14:hiddenFill xmlns:a14="http://schemas.microsoft.com/office/drawing/2010/main">
                <a:solidFill>
                  <a:srgbClr val="FFFFFF"/>
                </a:solidFill>
              </a14:hiddenFill>
            </a:ext>
          </a:extLst>
        </p:spPr>
      </p:pic>
      <p:sp>
        <p:nvSpPr>
          <p:cNvPr id="115" name="テキスト ボックス 114"/>
          <p:cNvSpPr txBox="1"/>
          <p:nvPr/>
        </p:nvSpPr>
        <p:spPr>
          <a:xfrm>
            <a:off x="1353130" y="4915981"/>
            <a:ext cx="1929759" cy="369332"/>
          </a:xfrm>
          <a:prstGeom prst="rect">
            <a:avLst/>
          </a:prstGeom>
          <a:solidFill>
            <a:srgbClr val="FFFF00"/>
          </a:solidFill>
          <a:ln>
            <a:solidFill>
              <a:schemeClr val="tx1"/>
            </a:solidFill>
          </a:ln>
        </p:spPr>
        <p:txBody>
          <a:bodyPr wrap="none" rtlCol="0">
            <a:spAutoFit/>
          </a:bodyPr>
          <a:lstStyle/>
          <a:p>
            <a:r>
              <a:rPr kumimoji="1" lang="en-US" altLang="ja-JP" dirty="0" smtClean="0"/>
              <a:t>Academic institute</a:t>
            </a:r>
            <a:endParaRPr kumimoji="1" lang="ja-JP" altLang="en-US" dirty="0"/>
          </a:p>
        </p:txBody>
      </p:sp>
      <p:sp>
        <p:nvSpPr>
          <p:cNvPr id="117" name="テキスト ボックス 116"/>
          <p:cNvSpPr txBox="1"/>
          <p:nvPr/>
        </p:nvSpPr>
        <p:spPr>
          <a:xfrm>
            <a:off x="7581075" y="4438933"/>
            <a:ext cx="842282" cy="369332"/>
          </a:xfrm>
          <a:prstGeom prst="rect">
            <a:avLst/>
          </a:prstGeom>
          <a:solidFill>
            <a:srgbClr val="FFFF00"/>
          </a:solidFill>
          <a:ln>
            <a:solidFill>
              <a:schemeClr val="tx1"/>
            </a:solidFill>
          </a:ln>
        </p:spPr>
        <p:txBody>
          <a:bodyPr wrap="none" rtlCol="0">
            <a:spAutoFit/>
          </a:bodyPr>
          <a:lstStyle/>
          <a:p>
            <a:r>
              <a:rPr lang="en-US" altLang="ja-JP" dirty="0" smtClean="0"/>
              <a:t>society</a:t>
            </a:r>
            <a:endParaRPr kumimoji="1" lang="ja-JP" altLang="en-US" dirty="0"/>
          </a:p>
        </p:txBody>
      </p:sp>
      <p:pic>
        <p:nvPicPr>
          <p:cNvPr id="119" name="Picture 3" descr="C:\Users\Mamoru ISHII\AppData\Local\Microsoft\Windows\Temporary Internet Files\Content.IE5\UCVS1Y4G\MC900233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9528" y="2659615"/>
            <a:ext cx="3201240" cy="1046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922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barn(inVertical)">
                                      <p:cBhvr>
                                        <p:cTn id="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2">
            <a:extLst>
              <a:ext uri="{28A0092B-C50C-407E-A947-70E740481C1C}">
                <a14:useLocalDpi xmlns:a14="http://schemas.microsoft.com/office/drawing/2010/main" val="0"/>
              </a:ext>
            </a:extLst>
          </a:blip>
          <a:srcRect l="11120" t="2059" r="6626" b="6076"/>
          <a:stretch/>
        </p:blipFill>
        <p:spPr>
          <a:xfrm>
            <a:off x="343816" y="750074"/>
            <a:ext cx="8456371" cy="5666745"/>
          </a:xfrm>
          <a:prstGeom prst="rect">
            <a:avLst/>
          </a:prstGeom>
        </p:spPr>
      </p:pic>
      <p:sp>
        <p:nvSpPr>
          <p:cNvPr id="8" name="円/楕円 7"/>
          <p:cNvSpPr/>
          <p:nvPr/>
        </p:nvSpPr>
        <p:spPr>
          <a:xfrm>
            <a:off x="2624371" y="1971829"/>
            <a:ext cx="185024" cy="185024"/>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楕円 1"/>
          <p:cNvSpPr/>
          <p:nvPr/>
        </p:nvSpPr>
        <p:spPr>
          <a:xfrm rot="289445">
            <a:off x="2513285" y="4686509"/>
            <a:ext cx="2658577" cy="1650614"/>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rot="398216">
            <a:off x="1235042" y="1345200"/>
            <a:ext cx="6798031" cy="1895037"/>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rot="19479568">
            <a:off x="3926180" y="3524029"/>
            <a:ext cx="1795705" cy="1129738"/>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p:cNvGrpSpPr/>
          <p:nvPr/>
        </p:nvGrpSpPr>
        <p:grpSpPr>
          <a:xfrm>
            <a:off x="6442925" y="3284984"/>
            <a:ext cx="2233531" cy="3005313"/>
            <a:chOff x="6393003" y="3628428"/>
            <a:chExt cx="2233531" cy="3005313"/>
          </a:xfrm>
        </p:grpSpPr>
        <p:sp>
          <p:nvSpPr>
            <p:cNvPr id="37" name="円/楕円 36"/>
            <p:cNvSpPr/>
            <p:nvPr/>
          </p:nvSpPr>
          <p:spPr>
            <a:xfrm>
              <a:off x="6393003" y="5332235"/>
              <a:ext cx="152611" cy="152611"/>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22"/>
            <p:cNvSpPr txBox="1">
              <a:spLocks noChangeArrowheads="1"/>
            </p:cNvSpPr>
            <p:nvPr/>
          </p:nvSpPr>
          <p:spPr bwMode="auto">
            <a:xfrm>
              <a:off x="6516216" y="5240111"/>
              <a:ext cx="1383712" cy="307777"/>
            </a:xfrm>
            <a:prstGeom prst="rect">
              <a:avLst/>
            </a:prstGeom>
            <a:noFill/>
            <a:ln w="9525">
              <a:noFill/>
              <a:miter lim="800000"/>
              <a:headEnd/>
              <a:tailEnd/>
            </a:ln>
          </p:spPr>
          <p:txBody>
            <a:bodyPr wrap="none">
              <a:spAutoFit/>
            </a:bodyPr>
            <a:lstStyle/>
            <a:p>
              <a:pPr algn="ctr">
                <a:defRPr/>
              </a:pPr>
              <a:r>
                <a:rPr lang="en-US" altLang="ja-JP" sz="1400" b="1" dirty="0" smtClean="0">
                  <a:solidFill>
                    <a:schemeClr val="accent1"/>
                  </a:solidFill>
                  <a:latin typeface="+mn-ea"/>
                  <a:cs typeface="Arial" pitchFamily="34" charset="0"/>
                </a:rPr>
                <a:t>Magnetometer</a:t>
              </a:r>
              <a:r>
                <a:rPr lang="ja-JP" altLang="en-US" sz="1400" b="1" dirty="0">
                  <a:solidFill>
                    <a:schemeClr val="accent1"/>
                  </a:solidFill>
                  <a:latin typeface="+mn-ea"/>
                  <a:cs typeface="Arial" pitchFamily="34" charset="0"/>
                </a:rPr>
                <a:t>　</a:t>
              </a:r>
              <a:endParaRPr lang="ja-JP" altLang="en-US" sz="1400" b="1" dirty="0">
                <a:solidFill>
                  <a:schemeClr val="accent1"/>
                </a:solidFill>
                <a:latin typeface="+mn-ea"/>
              </a:endParaRPr>
            </a:p>
          </p:txBody>
        </p:sp>
        <p:pic>
          <p:nvPicPr>
            <p:cNvPr id="43" name="図 23" descr="magnetometer.jpg"/>
            <p:cNvPicPr>
              <a:picLocks noChangeAspect="1"/>
            </p:cNvPicPr>
            <p:nvPr/>
          </p:nvPicPr>
          <p:blipFill>
            <a:blip r:embed="rId3" cstate="print"/>
            <a:srcRect/>
            <a:stretch>
              <a:fillRect/>
            </a:stretch>
          </p:blipFill>
          <p:spPr bwMode="auto">
            <a:xfrm>
              <a:off x="8004284" y="5295481"/>
              <a:ext cx="617090" cy="554398"/>
            </a:xfrm>
            <a:prstGeom prst="rect">
              <a:avLst/>
            </a:prstGeom>
            <a:noFill/>
            <a:ln w="6350">
              <a:solidFill>
                <a:schemeClr val="bg1">
                  <a:lumMod val="85000"/>
                </a:schemeClr>
              </a:solidFill>
              <a:miter lim="800000"/>
              <a:headEnd/>
              <a:tailEnd/>
            </a:ln>
          </p:spPr>
        </p:pic>
        <p:sp>
          <p:nvSpPr>
            <p:cNvPr id="44" name="円/楕円 43"/>
            <p:cNvSpPr/>
            <p:nvPr/>
          </p:nvSpPr>
          <p:spPr>
            <a:xfrm>
              <a:off x="6393003" y="3720552"/>
              <a:ext cx="152611" cy="1526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22"/>
            <p:cNvSpPr txBox="1">
              <a:spLocks noChangeArrowheads="1"/>
            </p:cNvSpPr>
            <p:nvPr/>
          </p:nvSpPr>
          <p:spPr bwMode="auto">
            <a:xfrm>
              <a:off x="6585286" y="3628428"/>
              <a:ext cx="946092" cy="307777"/>
            </a:xfrm>
            <a:prstGeom prst="rect">
              <a:avLst/>
            </a:prstGeom>
            <a:noFill/>
            <a:ln w="9525">
              <a:noFill/>
              <a:miter lim="800000"/>
              <a:headEnd/>
              <a:tailEnd/>
            </a:ln>
          </p:spPr>
          <p:txBody>
            <a:bodyPr wrap="none">
              <a:spAutoFit/>
            </a:bodyPr>
            <a:lstStyle/>
            <a:p>
              <a:pPr algn="ctr">
                <a:defRPr/>
              </a:pPr>
              <a:r>
                <a:rPr lang="en-US" altLang="ja-JP" sz="1400" b="1" dirty="0" err="1" smtClean="0">
                  <a:solidFill>
                    <a:schemeClr val="accent2"/>
                  </a:solidFill>
                  <a:latin typeface="+mn-ea"/>
                </a:rPr>
                <a:t>Ionosonde</a:t>
              </a:r>
              <a:endParaRPr lang="ja-JP" altLang="en-US" sz="1400" b="1" dirty="0">
                <a:solidFill>
                  <a:schemeClr val="accent2"/>
                </a:solidFill>
                <a:latin typeface="+mn-ea"/>
              </a:endParaRPr>
            </a:p>
          </p:txBody>
        </p:sp>
        <p:pic>
          <p:nvPicPr>
            <p:cNvPr id="46" name="Picture 5" descr="C:\Documents and Settings\mkubota\デスクトップ\BacLiew.jpg"/>
            <p:cNvPicPr>
              <a:picLocks noChangeAspect="1" noChangeArrowheads="1"/>
            </p:cNvPicPr>
            <p:nvPr/>
          </p:nvPicPr>
          <p:blipFill rotWithShape="1">
            <a:blip r:embed="rId4" cstate="print"/>
            <a:srcRect b="17333"/>
            <a:stretch/>
          </p:blipFill>
          <p:spPr bwMode="auto">
            <a:xfrm>
              <a:off x="7984493" y="3634052"/>
              <a:ext cx="594215" cy="634349"/>
            </a:xfrm>
            <a:prstGeom prst="rect">
              <a:avLst/>
            </a:prstGeom>
            <a:noFill/>
            <a:ln w="6350">
              <a:solidFill>
                <a:schemeClr val="bg1">
                  <a:lumMod val="85000"/>
                </a:schemeClr>
              </a:solidFill>
              <a:miter lim="800000"/>
              <a:headEnd/>
              <a:tailEnd/>
            </a:ln>
          </p:spPr>
        </p:pic>
        <p:sp>
          <p:nvSpPr>
            <p:cNvPr id="48" name="テキスト ボックス 22"/>
            <p:cNvSpPr txBox="1">
              <a:spLocks noChangeArrowheads="1"/>
            </p:cNvSpPr>
            <p:nvPr/>
          </p:nvSpPr>
          <p:spPr bwMode="auto">
            <a:xfrm>
              <a:off x="6531191" y="4417367"/>
              <a:ext cx="1382432" cy="523220"/>
            </a:xfrm>
            <a:prstGeom prst="rect">
              <a:avLst/>
            </a:prstGeom>
            <a:noFill/>
            <a:ln w="9525">
              <a:noFill/>
              <a:miter lim="800000"/>
              <a:headEnd/>
              <a:tailEnd/>
            </a:ln>
          </p:spPr>
          <p:txBody>
            <a:bodyPr wrap="square">
              <a:spAutoFit/>
            </a:bodyPr>
            <a:lstStyle/>
            <a:p>
              <a:pPr>
                <a:defRPr/>
              </a:pPr>
              <a:r>
                <a:rPr lang="en-US" altLang="ja-JP" sz="1400" b="1" dirty="0" smtClean="0">
                  <a:solidFill>
                    <a:schemeClr val="accent6">
                      <a:lumMod val="75000"/>
                    </a:schemeClr>
                  </a:solidFill>
                  <a:latin typeface="+mn-ea"/>
                </a:rPr>
                <a:t>Sun and Solar wind</a:t>
              </a:r>
              <a:endParaRPr lang="ja-JP" altLang="en-US" sz="1400" b="1" dirty="0">
                <a:solidFill>
                  <a:schemeClr val="accent6">
                    <a:lumMod val="75000"/>
                  </a:schemeClr>
                </a:solidFill>
                <a:latin typeface="+mn-ea"/>
              </a:endParaRPr>
            </a:p>
          </p:txBody>
        </p:sp>
        <p:sp>
          <p:nvSpPr>
            <p:cNvPr id="51" name="円/楕円 50"/>
            <p:cNvSpPr/>
            <p:nvPr/>
          </p:nvSpPr>
          <p:spPr>
            <a:xfrm>
              <a:off x="6393003" y="4507511"/>
              <a:ext cx="152611" cy="15261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Picture 4" descr="ACE_trackin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13286" b="14460"/>
            <a:stretch/>
          </p:blipFill>
          <p:spPr bwMode="auto">
            <a:xfrm>
              <a:off x="7995655" y="4422753"/>
              <a:ext cx="588902" cy="628866"/>
            </a:xfrm>
            <a:prstGeom prst="rect">
              <a:avLst/>
            </a:prstGeom>
            <a:noFill/>
            <a:ln w="635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53" name="テキスト ボックス 22"/>
            <p:cNvSpPr txBox="1">
              <a:spLocks noChangeArrowheads="1"/>
            </p:cNvSpPr>
            <p:nvPr/>
          </p:nvSpPr>
          <p:spPr bwMode="auto">
            <a:xfrm>
              <a:off x="6608820" y="6037918"/>
              <a:ext cx="843500" cy="307777"/>
            </a:xfrm>
            <a:prstGeom prst="rect">
              <a:avLst/>
            </a:prstGeom>
            <a:noFill/>
            <a:ln w="9525">
              <a:noFill/>
              <a:miter lim="800000"/>
              <a:headEnd/>
              <a:tailEnd/>
            </a:ln>
          </p:spPr>
          <p:txBody>
            <a:bodyPr wrap="none">
              <a:spAutoFit/>
            </a:bodyPr>
            <a:lstStyle/>
            <a:p>
              <a:pPr algn="ctr">
                <a:defRPr/>
              </a:pPr>
              <a:r>
                <a:rPr lang="en-US" altLang="ja-JP" sz="1400" b="1" dirty="0" smtClean="0">
                  <a:solidFill>
                    <a:schemeClr val="accent4"/>
                  </a:solidFill>
                  <a:latin typeface="+mn-ea"/>
                </a:rPr>
                <a:t>HF radar</a:t>
              </a:r>
              <a:endParaRPr lang="ja-JP" altLang="en-US" sz="1400" b="1" dirty="0">
                <a:solidFill>
                  <a:schemeClr val="accent4"/>
                </a:solidFill>
                <a:latin typeface="+mn-ea"/>
              </a:endParaRPr>
            </a:p>
          </p:txBody>
        </p:sp>
        <p:sp>
          <p:nvSpPr>
            <p:cNvPr id="54" name="円/楕円 53"/>
            <p:cNvSpPr/>
            <p:nvPr/>
          </p:nvSpPr>
          <p:spPr>
            <a:xfrm>
              <a:off x="6398163" y="6130042"/>
              <a:ext cx="152611" cy="1526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6" name="Picture 5"/>
            <p:cNvPicPr>
              <a:picLocks noChangeAspect="1" noChangeArrowheads="1"/>
            </p:cNvPicPr>
            <p:nvPr/>
          </p:nvPicPr>
          <p:blipFill rotWithShape="1">
            <a:blip r:embed="rId6" cstate="print"/>
            <a:srcRect l="37388" r="31588" b="15501"/>
            <a:stretch/>
          </p:blipFill>
          <p:spPr bwMode="auto">
            <a:xfrm>
              <a:off x="8004284" y="6090629"/>
              <a:ext cx="622250" cy="543112"/>
            </a:xfrm>
            <a:prstGeom prst="rect">
              <a:avLst/>
            </a:prstGeom>
            <a:noFill/>
            <a:ln w="6350">
              <a:solidFill>
                <a:schemeClr val="bg1">
                  <a:lumMod val="85000"/>
                </a:schemeClr>
              </a:solidFill>
              <a:miter lim="800000"/>
              <a:headEnd/>
              <a:tailEnd/>
            </a:ln>
          </p:spPr>
        </p:pic>
      </p:grpSp>
      <p:pic>
        <p:nvPicPr>
          <p:cNvPr id="3" name="図 2"/>
          <p:cNvPicPr>
            <a:picLocks noChangeAspect="1"/>
          </p:cNvPicPr>
          <p:nvPr/>
        </p:nvPicPr>
        <p:blipFill rotWithShape="1">
          <a:blip r:embed="rId7">
            <a:extLst>
              <a:ext uri="{28A0092B-C50C-407E-A947-70E740481C1C}">
                <a14:useLocalDpi xmlns:a14="http://schemas.microsoft.com/office/drawing/2010/main" val="0"/>
              </a:ext>
            </a:extLst>
          </a:blip>
          <a:srcRect l="16915" t="25134" r="18108" b="17414"/>
          <a:stretch/>
        </p:blipFill>
        <p:spPr>
          <a:xfrm>
            <a:off x="107504" y="4638506"/>
            <a:ext cx="2203355" cy="1948163"/>
          </a:xfrm>
          <a:prstGeom prst="rect">
            <a:avLst/>
          </a:prstGeom>
          <a:ln w="19050">
            <a:solidFill>
              <a:srgbClr val="E0B720"/>
            </a:solidFill>
          </a:ln>
        </p:spPr>
      </p:pic>
      <p:sp>
        <p:nvSpPr>
          <p:cNvPr id="60" name="円/楕円 59"/>
          <p:cNvSpPr/>
          <p:nvPr/>
        </p:nvSpPr>
        <p:spPr>
          <a:xfrm>
            <a:off x="1516295" y="4956823"/>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角丸四角形 60"/>
          <p:cNvSpPr/>
          <p:nvPr/>
        </p:nvSpPr>
        <p:spPr>
          <a:xfrm>
            <a:off x="289987" y="5312376"/>
            <a:ext cx="1870630" cy="564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600" b="1" dirty="0" smtClean="0">
                <a:solidFill>
                  <a:schemeClr val="tx1"/>
                </a:solidFill>
                <a:latin typeface="小塚ゴシック Pr6N M" pitchFamily="34" charset="-128"/>
                <a:ea typeface="小塚ゴシック Pr6N M" pitchFamily="34" charset="-128"/>
              </a:rPr>
              <a:t>Syowa, Antarctica</a:t>
            </a:r>
            <a:endParaRPr lang="ja-JP" altLang="en-US" sz="1600" b="1" dirty="0">
              <a:solidFill>
                <a:schemeClr val="tx1"/>
              </a:solidFill>
              <a:latin typeface="小塚ゴシック Pr6N M" pitchFamily="34" charset="-128"/>
              <a:ea typeface="小塚ゴシック Pr6N M" pitchFamily="34" charset="-128"/>
            </a:endParaRPr>
          </a:p>
        </p:txBody>
      </p:sp>
      <p:sp>
        <p:nvSpPr>
          <p:cNvPr id="4" name="角丸四角形 3"/>
          <p:cNvSpPr/>
          <p:nvPr/>
        </p:nvSpPr>
        <p:spPr>
          <a:xfrm>
            <a:off x="214283" y="127800"/>
            <a:ext cx="8715375" cy="564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3600" dirty="0" smtClean="0">
                <a:solidFill>
                  <a:schemeClr val="tx1"/>
                </a:solidFill>
                <a:latin typeface="小塚ゴシック Pr6N M" pitchFamily="34" charset="-128"/>
                <a:ea typeface="小塚ゴシック Pr6N M" pitchFamily="34" charset="-128"/>
                <a:cs typeface="Arial" pitchFamily="34" charset="0"/>
              </a:rPr>
              <a:t>NICT </a:t>
            </a:r>
            <a:r>
              <a:rPr lang="en-US" altLang="ja-JP" sz="3600" dirty="0" err="1" smtClean="0">
                <a:solidFill>
                  <a:schemeClr val="tx1"/>
                </a:solidFill>
                <a:latin typeface="小塚ゴシック Pr6N M" pitchFamily="34" charset="-128"/>
                <a:ea typeface="小塚ゴシック Pr6N M" pitchFamily="34" charset="-128"/>
                <a:cs typeface="Arial" pitchFamily="34" charset="0"/>
              </a:rPr>
              <a:t>SWx</a:t>
            </a:r>
            <a:r>
              <a:rPr lang="en-US" altLang="ja-JP" sz="3600" dirty="0" smtClean="0">
                <a:solidFill>
                  <a:schemeClr val="tx1"/>
                </a:solidFill>
                <a:latin typeface="小塚ゴシック Pr6N M" pitchFamily="34" charset="-128"/>
                <a:ea typeface="小塚ゴシック Pr6N M" pitchFamily="34" charset="-128"/>
                <a:cs typeface="Arial" pitchFamily="34" charset="0"/>
              </a:rPr>
              <a:t> Obs. Network</a:t>
            </a:r>
            <a:endParaRPr lang="ja-JP" altLang="en-US" sz="3600" dirty="0">
              <a:solidFill>
                <a:schemeClr val="tx1"/>
              </a:solidFill>
              <a:latin typeface="小塚ゴシック Pr6N M" pitchFamily="34" charset="-128"/>
              <a:ea typeface="小塚ゴシック Pr6N M" pitchFamily="34" charset="-128"/>
            </a:endParaRPr>
          </a:p>
        </p:txBody>
      </p:sp>
      <p:sp>
        <p:nvSpPr>
          <p:cNvPr id="11" name="円/楕円 10"/>
          <p:cNvSpPr/>
          <p:nvPr/>
        </p:nvSpPr>
        <p:spPr>
          <a:xfrm>
            <a:off x="2151578" y="158467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305764" y="1942428"/>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350475" y="1731383"/>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400915" y="2593715"/>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750785" y="3061244"/>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346904" y="1942428"/>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7642688" y="2692324"/>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3221361" y="132919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7719987" y="2692324"/>
            <a:ext cx="154186" cy="1541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角丸四角形 56"/>
          <p:cNvSpPr/>
          <p:nvPr/>
        </p:nvSpPr>
        <p:spPr>
          <a:xfrm>
            <a:off x="2304571" y="2002462"/>
            <a:ext cx="4800480" cy="564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b="1" dirty="0" smtClean="0">
                <a:solidFill>
                  <a:schemeClr val="tx1">
                    <a:lumMod val="75000"/>
                    <a:lumOff val="25000"/>
                  </a:schemeClr>
                </a:solidFill>
                <a:latin typeface="小塚ゴシック Pr6N M" pitchFamily="34" charset="-128"/>
                <a:ea typeface="小塚ゴシック Pr6N M" pitchFamily="34" charset="-128"/>
              </a:rPr>
              <a:t>Far East Mag.</a:t>
            </a:r>
            <a:r>
              <a:rPr lang="ja-JP" altLang="en-US" b="1" dirty="0" smtClean="0">
                <a:solidFill>
                  <a:schemeClr val="tx1">
                    <a:lumMod val="75000"/>
                    <a:lumOff val="25000"/>
                  </a:schemeClr>
                </a:solidFill>
                <a:latin typeface="小塚ゴシック Pr6N M" pitchFamily="34" charset="-128"/>
                <a:ea typeface="小塚ゴシック Pr6N M" pitchFamily="34" charset="-128"/>
              </a:rPr>
              <a:t>＆</a:t>
            </a:r>
            <a:r>
              <a:rPr lang="en-US" altLang="ja-JP" b="1" dirty="0" smtClean="0">
                <a:solidFill>
                  <a:schemeClr val="tx1">
                    <a:lumMod val="75000"/>
                    <a:lumOff val="25000"/>
                  </a:schemeClr>
                </a:solidFill>
                <a:latin typeface="小塚ゴシック Pr6N M" pitchFamily="34" charset="-128"/>
                <a:ea typeface="小塚ゴシック Pr6N M" pitchFamily="34" charset="-128"/>
              </a:rPr>
              <a:t>HF radar network</a:t>
            </a:r>
            <a:endParaRPr lang="ja-JP" altLang="en-US" b="1" dirty="0">
              <a:solidFill>
                <a:schemeClr val="tx1">
                  <a:lumMod val="75000"/>
                  <a:lumOff val="25000"/>
                </a:schemeClr>
              </a:solidFill>
              <a:latin typeface="小塚ゴシック Pr6N M" pitchFamily="34" charset="-128"/>
              <a:ea typeface="小塚ゴシック Pr6N M" pitchFamily="34" charset="-128"/>
            </a:endParaRPr>
          </a:p>
        </p:txBody>
      </p:sp>
      <p:sp>
        <p:nvSpPr>
          <p:cNvPr id="10" name="円/楕円 9"/>
          <p:cNvSpPr/>
          <p:nvPr/>
        </p:nvSpPr>
        <p:spPr>
          <a:xfrm>
            <a:off x="1324888" y="1950700"/>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4943516" y="3497145"/>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4934773" y="4054726"/>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882229" y="4054726"/>
            <a:ext cx="154186" cy="1541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4497458" y="4314756"/>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4442866" y="4318904"/>
            <a:ext cx="154186" cy="1541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角丸四角形 57"/>
          <p:cNvSpPr/>
          <p:nvPr/>
        </p:nvSpPr>
        <p:spPr>
          <a:xfrm>
            <a:off x="1593388" y="3652473"/>
            <a:ext cx="4157397" cy="564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b="1" dirty="0" smtClean="0">
                <a:solidFill>
                  <a:schemeClr val="tx1">
                    <a:lumMod val="75000"/>
                    <a:lumOff val="25000"/>
                  </a:schemeClr>
                </a:solidFill>
                <a:latin typeface="小塚ゴシック Pr6N M" pitchFamily="34" charset="-128"/>
                <a:ea typeface="小塚ゴシック Pr6N M" pitchFamily="34" charset="-128"/>
              </a:rPr>
              <a:t>Operational Ionosphere Obs. Network </a:t>
            </a:r>
            <a:r>
              <a:rPr lang="ja-JP" altLang="en-US" b="1" dirty="0" smtClean="0">
                <a:solidFill>
                  <a:schemeClr val="tx1">
                    <a:lumMod val="75000"/>
                    <a:lumOff val="25000"/>
                  </a:schemeClr>
                </a:solidFill>
                <a:latin typeface="小塚ゴシック Pr6N M" pitchFamily="34" charset="-128"/>
                <a:ea typeface="小塚ゴシック Pr6N M" pitchFamily="34" charset="-128"/>
              </a:rPr>
              <a:t>＆</a:t>
            </a:r>
            <a:r>
              <a:rPr lang="en-US" altLang="ja-JP" b="1" dirty="0" smtClean="0">
                <a:solidFill>
                  <a:schemeClr val="tx1">
                    <a:lumMod val="75000"/>
                    <a:lumOff val="25000"/>
                  </a:schemeClr>
                </a:solidFill>
                <a:latin typeface="小塚ゴシック Pr6N M" pitchFamily="34" charset="-128"/>
                <a:ea typeface="小塚ゴシック Pr6N M" pitchFamily="34" charset="-128"/>
              </a:rPr>
              <a:t>Sun and Solar obs. systems</a:t>
            </a:r>
            <a:endParaRPr lang="ja-JP" altLang="en-US" b="1" dirty="0">
              <a:solidFill>
                <a:schemeClr val="tx1">
                  <a:lumMod val="75000"/>
                  <a:lumOff val="25000"/>
                </a:schemeClr>
              </a:solidFill>
              <a:latin typeface="小塚ゴシック Pr6N M" pitchFamily="34" charset="-128"/>
              <a:ea typeface="小塚ゴシック Pr6N M" pitchFamily="34" charset="-128"/>
            </a:endParaRPr>
          </a:p>
        </p:txBody>
      </p:sp>
      <p:sp>
        <p:nvSpPr>
          <p:cNvPr id="18" name="円/楕円 17"/>
          <p:cNvSpPr/>
          <p:nvPr/>
        </p:nvSpPr>
        <p:spPr>
          <a:xfrm>
            <a:off x="4248787" y="4576267"/>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4304150" y="4581914"/>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4826826" y="534236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2902580" y="5413882"/>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4078635" y="5286487"/>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2952643" y="5840937"/>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905414" y="4885223"/>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3231065" y="4808130"/>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3229203" y="5385201"/>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3022562" y="5259234"/>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角丸四角形 58"/>
          <p:cNvSpPr/>
          <p:nvPr/>
        </p:nvSpPr>
        <p:spPr>
          <a:xfrm>
            <a:off x="2938013" y="5560936"/>
            <a:ext cx="3296344" cy="564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b="1" dirty="0" smtClean="0">
                <a:solidFill>
                  <a:schemeClr val="tx1">
                    <a:lumMod val="75000"/>
                    <a:lumOff val="25000"/>
                  </a:schemeClr>
                </a:solidFill>
                <a:latin typeface="小塚ゴシック Pr6N M" pitchFamily="34" charset="-128"/>
                <a:ea typeface="小塚ゴシック Pr6N M" pitchFamily="34" charset="-128"/>
              </a:rPr>
              <a:t>SEALION</a:t>
            </a:r>
            <a:endParaRPr lang="ja-JP" altLang="en-US" b="1" dirty="0">
              <a:solidFill>
                <a:schemeClr val="tx1">
                  <a:lumMod val="75000"/>
                  <a:lumOff val="25000"/>
                </a:schemeClr>
              </a:solidFill>
              <a:latin typeface="小塚ゴシック Pr6N M" pitchFamily="34" charset="-128"/>
              <a:ea typeface="小塚ゴシック Pr6N M" pitchFamily="34" charset="-128"/>
            </a:endParaRPr>
          </a:p>
        </p:txBody>
      </p:sp>
      <p:grpSp>
        <p:nvGrpSpPr>
          <p:cNvPr id="140" name="グループ化 139"/>
          <p:cNvGrpSpPr/>
          <p:nvPr/>
        </p:nvGrpSpPr>
        <p:grpSpPr>
          <a:xfrm>
            <a:off x="5011866" y="808490"/>
            <a:ext cx="3299424" cy="3323329"/>
            <a:chOff x="5011866" y="808490"/>
            <a:chExt cx="3299424" cy="3323329"/>
          </a:xfrm>
        </p:grpSpPr>
        <p:grpSp>
          <p:nvGrpSpPr>
            <p:cNvPr id="86" name="グループ化 85"/>
            <p:cNvGrpSpPr/>
            <p:nvPr/>
          </p:nvGrpSpPr>
          <p:grpSpPr>
            <a:xfrm>
              <a:off x="5011866" y="808490"/>
              <a:ext cx="3299424" cy="3323329"/>
              <a:chOff x="5011866" y="808490"/>
              <a:chExt cx="3299424" cy="3323329"/>
            </a:xfrm>
          </p:grpSpPr>
          <p:grpSp>
            <p:nvGrpSpPr>
              <p:cNvPr id="62" name="グループ化 61"/>
              <p:cNvGrpSpPr/>
              <p:nvPr/>
            </p:nvGrpSpPr>
            <p:grpSpPr>
              <a:xfrm>
                <a:off x="6376533" y="808490"/>
                <a:ext cx="1934757" cy="2522248"/>
                <a:chOff x="2524374" y="3040288"/>
                <a:chExt cx="2592288" cy="3306430"/>
              </a:xfrm>
            </p:grpSpPr>
            <p:sp>
              <p:nvSpPr>
                <p:cNvPr id="63" name="テキスト ボックス 62"/>
                <p:cNvSpPr txBox="1"/>
                <p:nvPr/>
              </p:nvSpPr>
              <p:spPr>
                <a:xfrm>
                  <a:off x="2726468" y="5977386"/>
                  <a:ext cx="2188100" cy="369332"/>
                </a:xfrm>
                <a:prstGeom prst="rect">
                  <a:avLst/>
                </a:prstGeom>
                <a:noFill/>
              </p:spPr>
              <p:txBody>
                <a:bodyPr wrap="none" rtlCol="0">
                  <a:spAutoFit/>
                </a:bodyPr>
                <a:lstStyle/>
                <a:p>
                  <a:r>
                    <a:rPr kumimoji="1" lang="en-US" altLang="ja-JP" dirty="0" smtClean="0"/>
                    <a:t>ACE receiver antenna</a:t>
                  </a:r>
                  <a:endParaRPr kumimoji="1" lang="ja-JP" altLang="en-US" dirty="0"/>
                </a:p>
              </p:txBody>
            </p:sp>
            <p:pic>
              <p:nvPicPr>
                <p:cNvPr id="64" name="図 63" descr="http://seg-www.nict.go.jp/SpaceWeather/home/img/b.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24374" y="3040288"/>
                  <a:ext cx="2592288" cy="2973615"/>
                </a:xfrm>
                <a:prstGeom prst="rect">
                  <a:avLst/>
                </a:prstGeom>
                <a:noFill/>
                <a:ln>
                  <a:noFill/>
                </a:ln>
              </p:spPr>
            </p:pic>
          </p:grpSp>
          <p:cxnSp>
            <p:nvCxnSpPr>
              <p:cNvPr id="80" name="直線矢印コネクタ 79"/>
              <p:cNvCxnSpPr>
                <a:stCxn id="64" idx="1"/>
              </p:cNvCxnSpPr>
              <p:nvPr/>
            </p:nvCxnSpPr>
            <p:spPr>
              <a:xfrm flipH="1">
                <a:off x="5011866" y="1942673"/>
                <a:ext cx="1364667" cy="218914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39" name="テキスト ボックス 138"/>
            <p:cNvSpPr txBox="1"/>
            <p:nvPr/>
          </p:nvSpPr>
          <p:spPr>
            <a:xfrm>
              <a:off x="6501090" y="940078"/>
              <a:ext cx="1128066" cy="369332"/>
            </a:xfrm>
            <a:prstGeom prst="rect">
              <a:avLst/>
            </a:prstGeom>
            <a:noFill/>
          </p:spPr>
          <p:txBody>
            <a:bodyPr wrap="none" rtlCol="0">
              <a:spAutoFit/>
            </a:bodyPr>
            <a:lstStyle/>
            <a:p>
              <a:r>
                <a:rPr kumimoji="1" lang="en-US" altLang="ja-JP" dirty="0" smtClean="0">
                  <a:solidFill>
                    <a:schemeClr val="bg1"/>
                  </a:solidFill>
                </a:rPr>
                <a:t>Mar. 2014</a:t>
              </a:r>
              <a:endParaRPr kumimoji="1" lang="ja-JP" altLang="en-US" dirty="0">
                <a:solidFill>
                  <a:schemeClr val="bg1"/>
                </a:solidFill>
              </a:endParaRPr>
            </a:p>
          </p:txBody>
        </p:sp>
      </p:grpSp>
      <p:grpSp>
        <p:nvGrpSpPr>
          <p:cNvPr id="142" name="グループ化 141"/>
          <p:cNvGrpSpPr/>
          <p:nvPr/>
        </p:nvGrpSpPr>
        <p:grpSpPr>
          <a:xfrm>
            <a:off x="367075" y="414826"/>
            <a:ext cx="4152884" cy="4058264"/>
            <a:chOff x="367075" y="414826"/>
            <a:chExt cx="4152884" cy="4058264"/>
          </a:xfrm>
        </p:grpSpPr>
        <p:grpSp>
          <p:nvGrpSpPr>
            <p:cNvPr id="90" name="グループ化 89"/>
            <p:cNvGrpSpPr/>
            <p:nvPr/>
          </p:nvGrpSpPr>
          <p:grpSpPr>
            <a:xfrm>
              <a:off x="367075" y="414826"/>
              <a:ext cx="4152884" cy="4058264"/>
              <a:chOff x="367075" y="414826"/>
              <a:chExt cx="4152884" cy="4058264"/>
            </a:xfrm>
          </p:grpSpPr>
          <p:grpSp>
            <p:nvGrpSpPr>
              <p:cNvPr id="65" name="グループ化 64"/>
              <p:cNvGrpSpPr/>
              <p:nvPr/>
            </p:nvGrpSpPr>
            <p:grpSpPr>
              <a:xfrm>
                <a:off x="367075" y="414826"/>
                <a:ext cx="4001344" cy="3237647"/>
                <a:chOff x="3998850" y="2614373"/>
                <a:chExt cx="4818074" cy="3716622"/>
              </a:xfrm>
            </p:grpSpPr>
            <p:sp>
              <p:nvSpPr>
                <p:cNvPr id="66" name="テキスト ボックス 65"/>
                <p:cNvSpPr txBox="1"/>
                <p:nvPr/>
              </p:nvSpPr>
              <p:spPr>
                <a:xfrm>
                  <a:off x="5693240" y="5961663"/>
                  <a:ext cx="2196820" cy="369332"/>
                </a:xfrm>
                <a:prstGeom prst="rect">
                  <a:avLst/>
                </a:prstGeom>
                <a:noFill/>
              </p:spPr>
              <p:txBody>
                <a:bodyPr wrap="none" rtlCol="0">
                  <a:spAutoFit/>
                </a:bodyPr>
                <a:lstStyle/>
                <a:p>
                  <a:r>
                    <a:rPr kumimoji="1" lang="en-US" altLang="ja-JP" dirty="0" smtClean="0"/>
                    <a:t>Solar Radio telescope</a:t>
                  </a:r>
                  <a:endParaRPr kumimoji="1" lang="ja-JP" altLang="en-US" dirty="0"/>
                </a:p>
              </p:txBody>
            </p:sp>
            <p:pic>
              <p:nvPicPr>
                <p:cNvPr id="67" name="Picture 3" descr="C:\Users\Mamoru ISHII\Pictures\2014-04-09\929.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23265" y="3673820"/>
                  <a:ext cx="2993659" cy="2245244"/>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C:\Users\Mamoru ISHII\Pictures\2014-04-09\93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98850" y="2614373"/>
                  <a:ext cx="2825192" cy="211889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7" name="直線矢印コネクタ 86"/>
              <p:cNvCxnSpPr>
                <a:stCxn id="67" idx="2"/>
                <a:endCxn id="22" idx="4"/>
              </p:cNvCxnSpPr>
              <p:nvPr/>
            </p:nvCxnSpPr>
            <p:spPr>
              <a:xfrm>
                <a:off x="3125323" y="3293629"/>
                <a:ext cx="1394636" cy="117946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1" name="テキスト ボックス 140"/>
            <p:cNvSpPr txBox="1"/>
            <p:nvPr/>
          </p:nvSpPr>
          <p:spPr>
            <a:xfrm>
              <a:off x="1538836" y="1817796"/>
              <a:ext cx="1128066" cy="369332"/>
            </a:xfrm>
            <a:prstGeom prst="rect">
              <a:avLst/>
            </a:prstGeom>
            <a:noFill/>
          </p:spPr>
          <p:txBody>
            <a:bodyPr wrap="none" rtlCol="0">
              <a:spAutoFit/>
            </a:bodyPr>
            <a:lstStyle/>
            <a:p>
              <a:r>
                <a:rPr kumimoji="1" lang="en-US" altLang="ja-JP" dirty="0" smtClean="0">
                  <a:solidFill>
                    <a:schemeClr val="bg1"/>
                  </a:solidFill>
                </a:rPr>
                <a:t>Mar. 2014</a:t>
              </a:r>
              <a:endParaRPr kumimoji="1" lang="ja-JP" altLang="en-US" dirty="0">
                <a:solidFill>
                  <a:schemeClr val="bg1"/>
                </a:solidFill>
              </a:endParaRPr>
            </a:p>
          </p:txBody>
        </p:sp>
      </p:grpSp>
      <p:grpSp>
        <p:nvGrpSpPr>
          <p:cNvPr id="144" name="グループ化 143"/>
          <p:cNvGrpSpPr/>
          <p:nvPr/>
        </p:nvGrpSpPr>
        <p:grpSpPr>
          <a:xfrm>
            <a:off x="5011866" y="3845426"/>
            <a:ext cx="2945336" cy="2857240"/>
            <a:chOff x="5011866" y="3845426"/>
            <a:chExt cx="2945336" cy="2857240"/>
          </a:xfrm>
        </p:grpSpPr>
        <p:grpSp>
          <p:nvGrpSpPr>
            <p:cNvPr id="95" name="グループ化 94"/>
            <p:cNvGrpSpPr/>
            <p:nvPr/>
          </p:nvGrpSpPr>
          <p:grpSpPr>
            <a:xfrm>
              <a:off x="5011866" y="3845426"/>
              <a:ext cx="2945336" cy="2857240"/>
              <a:chOff x="5011866" y="3845426"/>
              <a:chExt cx="2945336" cy="2857240"/>
            </a:xfrm>
          </p:grpSpPr>
          <p:grpSp>
            <p:nvGrpSpPr>
              <p:cNvPr id="69" name="グループ化 68"/>
              <p:cNvGrpSpPr/>
              <p:nvPr/>
            </p:nvGrpSpPr>
            <p:grpSpPr>
              <a:xfrm>
                <a:off x="6244425" y="3845426"/>
                <a:ext cx="1712777" cy="2857240"/>
                <a:chOff x="107504" y="2985219"/>
                <a:chExt cx="2210945" cy="3899336"/>
              </a:xfrm>
            </p:grpSpPr>
            <p:pic>
              <p:nvPicPr>
                <p:cNvPr id="7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3528" y="2985219"/>
                  <a:ext cx="1984039" cy="2970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 name="テキスト ボックス 70"/>
                <p:cNvSpPr txBox="1"/>
                <p:nvPr/>
              </p:nvSpPr>
              <p:spPr>
                <a:xfrm>
                  <a:off x="107504" y="6002493"/>
                  <a:ext cx="2210945" cy="882062"/>
                </a:xfrm>
                <a:prstGeom prst="rect">
                  <a:avLst/>
                </a:prstGeom>
                <a:noFill/>
              </p:spPr>
              <p:txBody>
                <a:bodyPr wrap="none" rtlCol="0">
                  <a:spAutoFit/>
                </a:bodyPr>
                <a:lstStyle/>
                <a:p>
                  <a:r>
                    <a:rPr kumimoji="1" lang="en-US" altLang="ja-JP" dirty="0" smtClean="0"/>
                    <a:t>New </a:t>
                  </a:r>
                  <a:r>
                    <a:rPr kumimoji="1" lang="en-US" altLang="ja-JP" dirty="0" err="1" smtClean="0"/>
                    <a:t>Ionosonde</a:t>
                  </a:r>
                  <a:r>
                    <a:rPr kumimoji="1" lang="en-US" altLang="ja-JP" dirty="0" smtClean="0"/>
                    <a:t> </a:t>
                  </a:r>
                </a:p>
                <a:p>
                  <a:r>
                    <a:rPr kumimoji="1" lang="en-US" altLang="ja-JP" dirty="0" smtClean="0"/>
                    <a:t>system</a:t>
                  </a:r>
                  <a:endParaRPr kumimoji="1" lang="ja-JP" altLang="en-US" dirty="0"/>
                </a:p>
              </p:txBody>
            </p:sp>
          </p:grpSp>
          <p:cxnSp>
            <p:nvCxnSpPr>
              <p:cNvPr id="91" name="直線矢印コネクタ 90"/>
              <p:cNvCxnSpPr>
                <a:stCxn id="70" idx="1"/>
              </p:cNvCxnSpPr>
              <p:nvPr/>
            </p:nvCxnSpPr>
            <p:spPr>
              <a:xfrm flipH="1" flipV="1">
                <a:off x="5011866" y="4208912"/>
                <a:ext cx="1399909" cy="72477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3" name="テキスト ボックス 142"/>
            <p:cNvSpPr txBox="1"/>
            <p:nvPr/>
          </p:nvSpPr>
          <p:spPr>
            <a:xfrm>
              <a:off x="6653490" y="5579948"/>
              <a:ext cx="1090363" cy="369332"/>
            </a:xfrm>
            <a:prstGeom prst="rect">
              <a:avLst/>
            </a:prstGeom>
            <a:noFill/>
          </p:spPr>
          <p:txBody>
            <a:bodyPr wrap="none" rtlCol="0">
              <a:spAutoFit/>
            </a:bodyPr>
            <a:lstStyle/>
            <a:p>
              <a:r>
                <a:rPr kumimoji="1" lang="en-US" altLang="ja-JP" dirty="0" smtClean="0">
                  <a:solidFill>
                    <a:schemeClr val="bg1"/>
                  </a:solidFill>
                </a:rPr>
                <a:t>Oct. 2014</a:t>
              </a:r>
              <a:endParaRPr kumimoji="1" lang="ja-JP" altLang="en-US" dirty="0">
                <a:solidFill>
                  <a:schemeClr val="bg1"/>
                </a:solidFill>
              </a:endParaRPr>
            </a:p>
          </p:txBody>
        </p:sp>
      </p:grpSp>
      <p:grpSp>
        <p:nvGrpSpPr>
          <p:cNvPr id="146" name="グループ化 145"/>
          <p:cNvGrpSpPr/>
          <p:nvPr/>
        </p:nvGrpSpPr>
        <p:grpSpPr>
          <a:xfrm>
            <a:off x="4435756" y="3628751"/>
            <a:ext cx="1976019" cy="1304934"/>
            <a:chOff x="4435756" y="3628751"/>
            <a:chExt cx="1976019" cy="1304934"/>
          </a:xfrm>
        </p:grpSpPr>
        <p:grpSp>
          <p:nvGrpSpPr>
            <p:cNvPr id="107" name="グループ化 106"/>
            <p:cNvGrpSpPr/>
            <p:nvPr/>
          </p:nvGrpSpPr>
          <p:grpSpPr>
            <a:xfrm>
              <a:off x="4435756" y="3628751"/>
              <a:ext cx="1976019" cy="1304934"/>
              <a:chOff x="4435756" y="3628751"/>
              <a:chExt cx="1976019" cy="1304934"/>
            </a:xfrm>
          </p:grpSpPr>
          <p:cxnSp>
            <p:nvCxnSpPr>
              <p:cNvPr id="96" name="直線矢印コネクタ 95"/>
              <p:cNvCxnSpPr>
                <a:stCxn id="70" idx="1"/>
                <a:endCxn id="31" idx="5"/>
              </p:cNvCxnSpPr>
              <p:nvPr/>
            </p:nvCxnSpPr>
            <p:spPr>
              <a:xfrm flipH="1" flipV="1">
                <a:off x="5075122" y="3628751"/>
                <a:ext cx="1336653" cy="1304934"/>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70" idx="1"/>
                <a:endCxn id="33" idx="5"/>
              </p:cNvCxnSpPr>
              <p:nvPr/>
            </p:nvCxnSpPr>
            <p:spPr>
              <a:xfrm flipH="1" flipV="1">
                <a:off x="4629064" y="4446362"/>
                <a:ext cx="1782711" cy="487323"/>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a:stCxn id="70" idx="1"/>
                <a:endCxn id="30" idx="5"/>
              </p:cNvCxnSpPr>
              <p:nvPr/>
            </p:nvCxnSpPr>
            <p:spPr>
              <a:xfrm flipH="1" flipV="1">
                <a:off x="4435756" y="4713520"/>
                <a:ext cx="1976019" cy="220165"/>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
          <p:nvSpPr>
            <p:cNvPr id="145" name="テキスト ボックス 144"/>
            <p:cNvSpPr txBox="1"/>
            <p:nvPr/>
          </p:nvSpPr>
          <p:spPr>
            <a:xfrm>
              <a:off x="4689066" y="4486262"/>
              <a:ext cx="1128066" cy="369332"/>
            </a:xfrm>
            <a:prstGeom prst="rect">
              <a:avLst/>
            </a:prstGeom>
            <a:noFill/>
          </p:spPr>
          <p:txBody>
            <a:bodyPr wrap="none" rtlCol="0">
              <a:spAutoFit/>
            </a:bodyPr>
            <a:lstStyle/>
            <a:p>
              <a:r>
                <a:rPr kumimoji="1" lang="en-US" altLang="ja-JP" dirty="0" smtClean="0"/>
                <a:t>Mar. 2015</a:t>
              </a:r>
              <a:endParaRPr kumimoji="1" lang="ja-JP" altLang="en-US" dirty="0"/>
            </a:p>
          </p:txBody>
        </p:sp>
      </p:grpSp>
      <p:grpSp>
        <p:nvGrpSpPr>
          <p:cNvPr id="148" name="グループ化 147"/>
          <p:cNvGrpSpPr/>
          <p:nvPr/>
        </p:nvGrpSpPr>
        <p:grpSpPr>
          <a:xfrm>
            <a:off x="1647901" y="4861960"/>
            <a:ext cx="4797240" cy="1087320"/>
            <a:chOff x="1647901" y="4861960"/>
            <a:chExt cx="4797240" cy="1087320"/>
          </a:xfrm>
        </p:grpSpPr>
        <p:grpSp>
          <p:nvGrpSpPr>
            <p:cNvPr id="138" name="グループ化 137"/>
            <p:cNvGrpSpPr/>
            <p:nvPr/>
          </p:nvGrpSpPr>
          <p:grpSpPr>
            <a:xfrm>
              <a:off x="1647901" y="4861960"/>
              <a:ext cx="4797240" cy="1087320"/>
              <a:chOff x="1647901" y="4797152"/>
              <a:chExt cx="4797240" cy="1087320"/>
            </a:xfrm>
          </p:grpSpPr>
          <p:cxnSp>
            <p:nvCxnSpPr>
              <p:cNvPr id="111" name="直線矢印コネクタ 110"/>
              <p:cNvCxnSpPr/>
              <p:nvPr/>
            </p:nvCxnSpPr>
            <p:spPr>
              <a:xfrm flipH="1" flipV="1">
                <a:off x="3396037" y="4797152"/>
                <a:ext cx="3049104" cy="12132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H="1">
                <a:off x="3092966" y="4900127"/>
                <a:ext cx="3352175" cy="28631"/>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flipH="1">
                <a:off x="3210114" y="4900127"/>
                <a:ext cx="3235027" cy="40264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flipH="1">
                <a:off x="3394175" y="4955233"/>
                <a:ext cx="2986095" cy="52801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flipH="1">
                <a:off x="3140195" y="4900127"/>
                <a:ext cx="3304946" cy="98434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H="1">
                <a:off x="1647901" y="4900127"/>
                <a:ext cx="4763874" cy="15474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
          <p:nvSpPr>
            <p:cNvPr id="147" name="テキスト ボックス 146"/>
            <p:cNvSpPr txBox="1"/>
            <p:nvPr/>
          </p:nvSpPr>
          <p:spPr>
            <a:xfrm>
              <a:off x="4355558" y="4931876"/>
              <a:ext cx="1298753" cy="369332"/>
            </a:xfrm>
            <a:prstGeom prst="rect">
              <a:avLst/>
            </a:prstGeom>
            <a:noFill/>
          </p:spPr>
          <p:txBody>
            <a:bodyPr wrap="none" rtlCol="0">
              <a:spAutoFit/>
            </a:bodyPr>
            <a:lstStyle/>
            <a:p>
              <a:r>
                <a:rPr kumimoji="1" lang="en-US" altLang="ja-JP" dirty="0" smtClean="0"/>
                <a:t>2016-2020?</a:t>
              </a:r>
              <a:endParaRPr kumimoji="1" lang="ja-JP" altLang="en-US" dirty="0"/>
            </a:p>
          </p:txBody>
        </p:sp>
      </p:grpSp>
    </p:spTree>
    <p:extLst>
      <p:ext uri="{BB962C8B-B14F-4D97-AF65-F5344CB8AC3E}">
        <p14:creationId xmlns:p14="http://schemas.microsoft.com/office/powerpoint/2010/main" val="881319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
                                        </p:tgtEl>
                                        <p:attrNameLst>
                                          <p:attrName>style.visibility</p:attrName>
                                        </p:attrNameLst>
                                      </p:cBhvr>
                                      <p:to>
                                        <p:strVal val="visible"/>
                                      </p:to>
                                    </p:set>
                                    <p:animEffect transition="in" filter="fade">
                                      <p:cBhvr>
                                        <p:cTn id="17" dur="500"/>
                                        <p:tgtEl>
                                          <p:spTgt spid="1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fade">
                                      <p:cBhvr>
                                        <p:cTn id="27"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Available Data</a:t>
            </a:r>
            <a:endParaRPr kumimoji="1" lang="ja-JP" altLang="en-US" dirty="0"/>
          </a:p>
        </p:txBody>
      </p:sp>
      <p:sp>
        <p:nvSpPr>
          <p:cNvPr id="4" name="コンテンツ プレースホルダー 3"/>
          <p:cNvSpPr>
            <a:spLocks noGrp="1"/>
          </p:cNvSpPr>
          <p:nvPr>
            <p:ph idx="1"/>
          </p:nvPr>
        </p:nvSpPr>
        <p:spPr/>
        <p:txBody>
          <a:bodyPr>
            <a:normAutofit fontScale="92500" lnSpcReduction="20000"/>
          </a:bodyPr>
          <a:lstStyle/>
          <a:p>
            <a:r>
              <a:rPr kumimoji="1" lang="en-US" altLang="ja-JP" dirty="0" smtClean="0"/>
              <a:t>Observing data</a:t>
            </a:r>
          </a:p>
          <a:p>
            <a:pPr lvl="1"/>
            <a:r>
              <a:rPr lang="en-US" altLang="ja-JP" dirty="0" smtClean="0"/>
              <a:t>Domestic and </a:t>
            </a:r>
            <a:r>
              <a:rPr lang="en-US" altLang="ja-JP" dirty="0" err="1" smtClean="0"/>
              <a:t>antarctic</a:t>
            </a:r>
            <a:r>
              <a:rPr lang="en-US" altLang="ja-JP" dirty="0" smtClean="0"/>
              <a:t> </a:t>
            </a:r>
            <a:r>
              <a:rPr lang="en-US" altLang="ja-JP" dirty="0" err="1" smtClean="0"/>
              <a:t>ionogram</a:t>
            </a:r>
            <a:r>
              <a:rPr lang="en-US" altLang="ja-JP" dirty="0" smtClean="0"/>
              <a:t> since IGY</a:t>
            </a:r>
          </a:p>
          <a:p>
            <a:pPr lvl="1"/>
            <a:r>
              <a:rPr kumimoji="1" lang="en-US" altLang="ja-JP" dirty="0" smtClean="0"/>
              <a:t>SEALION </a:t>
            </a:r>
            <a:r>
              <a:rPr kumimoji="1" lang="en-US" altLang="ja-JP" dirty="0" err="1" smtClean="0"/>
              <a:t>ionogram</a:t>
            </a:r>
            <a:r>
              <a:rPr kumimoji="1" lang="en-US" altLang="ja-JP" dirty="0" smtClean="0"/>
              <a:t>, GPS and scintillation data</a:t>
            </a:r>
          </a:p>
          <a:p>
            <a:pPr lvl="1"/>
            <a:r>
              <a:rPr lang="en-US" altLang="ja-JP" dirty="0" smtClean="0"/>
              <a:t>Magnetometer data</a:t>
            </a:r>
          </a:p>
          <a:p>
            <a:pPr lvl="1"/>
            <a:r>
              <a:rPr kumimoji="1" lang="en-US" altLang="ja-JP" dirty="0" smtClean="0"/>
              <a:t>Solar radio data : </a:t>
            </a:r>
            <a:r>
              <a:rPr kumimoji="1" lang="en-US" altLang="ja-JP" dirty="0" err="1" smtClean="0"/>
              <a:t>Hiraiso</a:t>
            </a:r>
            <a:r>
              <a:rPr kumimoji="1" lang="en-US" altLang="ja-JP" dirty="0" smtClean="0"/>
              <a:t>(present) and </a:t>
            </a:r>
            <a:r>
              <a:rPr kumimoji="1" lang="en-US" altLang="ja-JP" dirty="0" err="1" smtClean="0"/>
              <a:t>Yamagawa</a:t>
            </a:r>
            <a:r>
              <a:rPr kumimoji="1" lang="en-US" altLang="ja-JP" dirty="0" smtClean="0"/>
              <a:t>(near future)</a:t>
            </a:r>
          </a:p>
          <a:p>
            <a:r>
              <a:rPr lang="en-US" altLang="ja-JP" dirty="0" smtClean="0"/>
              <a:t>Simulation data archive</a:t>
            </a:r>
          </a:p>
          <a:p>
            <a:pPr lvl="1"/>
            <a:r>
              <a:rPr kumimoji="1" lang="en-US" altLang="ja-JP" dirty="0" smtClean="0"/>
              <a:t>Comparing with observation results for evaluation and scientific discussion</a:t>
            </a:r>
          </a:p>
          <a:p>
            <a:pPr lvl="1"/>
            <a:r>
              <a:rPr lang="en-US" altLang="ja-JP" dirty="0" smtClean="0"/>
              <a:t>MHD magnetosphere model</a:t>
            </a:r>
          </a:p>
          <a:p>
            <a:pPr lvl="1"/>
            <a:r>
              <a:rPr kumimoji="1" lang="en-US" altLang="ja-JP" dirty="0" smtClean="0"/>
              <a:t>GAIA: atmospheric/ionospheric model</a:t>
            </a:r>
            <a:endParaRPr kumimoji="1" lang="ja-JP" altLang="en-US" dirty="0"/>
          </a:p>
        </p:txBody>
      </p:sp>
    </p:spTree>
    <p:extLst>
      <p:ext uri="{BB962C8B-B14F-4D97-AF65-F5344CB8AC3E}">
        <p14:creationId xmlns:p14="http://schemas.microsoft.com/office/powerpoint/2010/main" val="1260550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634082"/>
          </a:xfrm>
        </p:spPr>
        <p:txBody>
          <a:bodyPr>
            <a:normAutofit fontScale="90000"/>
          </a:bodyPr>
          <a:lstStyle/>
          <a:p>
            <a:r>
              <a:rPr kumimoji="1" lang="en-US" altLang="ja-JP" dirty="0" smtClean="0"/>
              <a:t>Model/simulation</a:t>
            </a:r>
            <a:endParaRPr kumimoji="1" lang="ja-JP" altLang="en-US" dirty="0"/>
          </a:p>
        </p:txBody>
      </p:sp>
      <p:cxnSp>
        <p:nvCxnSpPr>
          <p:cNvPr id="3" name="直線矢印コネクタ 2"/>
          <p:cNvCxnSpPr/>
          <p:nvPr/>
        </p:nvCxnSpPr>
        <p:spPr>
          <a:xfrm flipV="1">
            <a:off x="320649" y="3735192"/>
            <a:ext cx="8211791" cy="72189"/>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 name="直線矢印コネクタ 3"/>
          <p:cNvCxnSpPr/>
          <p:nvPr/>
        </p:nvCxnSpPr>
        <p:spPr>
          <a:xfrm>
            <a:off x="4572000" y="1268760"/>
            <a:ext cx="0" cy="5112568"/>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5" name="図 5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649" y="1942758"/>
            <a:ext cx="4114508" cy="1607768"/>
          </a:xfrm>
          <a:prstGeom prst="rect">
            <a:avLst/>
          </a:prstGeom>
          <a:noFill/>
          <a:ln w="349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nvGrpSpPr>
          <p:cNvPr id="8" name="グループ化 7"/>
          <p:cNvGrpSpPr/>
          <p:nvPr/>
        </p:nvGrpSpPr>
        <p:grpSpPr>
          <a:xfrm>
            <a:off x="364033" y="990444"/>
            <a:ext cx="1935214" cy="2038490"/>
            <a:chOff x="195162" y="1694593"/>
            <a:chExt cx="1935214" cy="2038490"/>
          </a:xfrm>
        </p:grpSpPr>
        <p:sp>
          <p:nvSpPr>
            <p:cNvPr id="6" name="四角形吹き出し 5"/>
            <p:cNvSpPr/>
            <p:nvPr/>
          </p:nvSpPr>
          <p:spPr bwMode="auto">
            <a:xfrm>
              <a:off x="195162" y="1694593"/>
              <a:ext cx="1935214" cy="2038490"/>
            </a:xfrm>
            <a:prstGeom prst="wedgeRectCallout">
              <a:avLst>
                <a:gd name="adj1" fmla="val 96231"/>
                <a:gd name="adj2" fmla="val 25383"/>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pic>
          <p:nvPicPr>
            <p:cNvPr id="7" name="Picture 2" descr="C:\Users\Mamoru ISHII\Desktop\2013外部評価委員会\ANN-TEC\TEC forecast by ANN model_index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412" y="1747907"/>
              <a:ext cx="1707453" cy="19318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pic>
        <p:nvPicPr>
          <p:cNvPr id="11" name="Picture 9" descr="C:\Users\jin\work\simexe\cpl_aie_vis\v2.0\plt1d_tvar\plt1d_tvar_1dave_nmf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1640" y="5348940"/>
            <a:ext cx="2950057" cy="123693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p:cNvGrpSpPr/>
          <p:nvPr/>
        </p:nvGrpSpPr>
        <p:grpSpPr>
          <a:xfrm>
            <a:off x="241967" y="3865231"/>
            <a:ext cx="2230019" cy="1964826"/>
            <a:chOff x="5511245" y="3228623"/>
            <a:chExt cx="2230019" cy="1964826"/>
          </a:xfrm>
        </p:grpSpPr>
        <p:pic>
          <p:nvPicPr>
            <p:cNvPr id="14" name="Picture 12" descr="C:\Users\jin\Desktop\tmp_nc\neutral_temperature in gt20031231gcm_1b.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01" t="8053" r="3511" b="17349"/>
            <a:stretch/>
          </p:blipFill>
          <p:spPr bwMode="auto">
            <a:xfrm>
              <a:off x="5512819" y="4070251"/>
              <a:ext cx="2176198" cy="1123198"/>
            </a:xfrm>
            <a:prstGeom prst="rect">
              <a:avLst/>
            </a:prstGeom>
            <a:solidFill>
              <a:srgbClr val="FFFFFF">
                <a:shade val="85000"/>
              </a:srgbClr>
            </a:solidFill>
            <a:ln w="101600" cap="sq">
              <a:noFill/>
              <a:miter lim="800000"/>
            </a:ln>
            <a:effectLst/>
            <a:scene3d>
              <a:camera prst="perspectiveRelaxed">
                <a:rot lat="18960000" lon="0" rev="0"/>
              </a:camera>
              <a:lightRig rig="twoPt" dir="t">
                <a:rot lat="0" lon="0" rev="7200000"/>
              </a:lightRig>
            </a:scene3d>
            <a:sp3d prstMaterial="matte">
              <a:bevelT w="22860" h="12700"/>
              <a:contourClr>
                <a:srgbClr val="FFFFFF"/>
              </a:contourClr>
            </a:sp3d>
            <a:extLst/>
          </p:spPr>
        </p:pic>
        <p:grpSp>
          <p:nvGrpSpPr>
            <p:cNvPr id="15" name="グループ化 14"/>
            <p:cNvGrpSpPr>
              <a:grpSpLocks noChangeAspect="1"/>
            </p:cNvGrpSpPr>
            <p:nvPr/>
          </p:nvGrpSpPr>
          <p:grpSpPr>
            <a:xfrm>
              <a:off x="5511245" y="3228623"/>
              <a:ext cx="2230019" cy="1848709"/>
              <a:chOff x="806400" y="224840"/>
              <a:chExt cx="3430800" cy="2844168"/>
            </a:xfrm>
          </p:grpSpPr>
          <p:pic>
            <p:nvPicPr>
              <p:cNvPr id="18" name="Picture 11" descr="C:\Users\jin\Desktop\tmp_nc\O+_density in xoi20031231cpl_b.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049" t="7397" r="3259" b="16451"/>
              <a:stretch/>
            </p:blipFill>
            <p:spPr bwMode="auto">
              <a:xfrm>
                <a:off x="863960" y="224840"/>
                <a:ext cx="3348000" cy="1764000"/>
              </a:xfrm>
              <a:prstGeom prst="rect">
                <a:avLst/>
              </a:prstGeom>
              <a:solidFill>
                <a:srgbClr val="FFFFFF">
                  <a:shade val="85000"/>
                </a:srgbClr>
              </a:solidFill>
              <a:ln w="101600" cap="sq">
                <a:noFill/>
                <a:miter lim="800000"/>
              </a:ln>
              <a:effectLst/>
              <a:scene3d>
                <a:camera prst="perspectiveRelaxed">
                  <a:rot lat="18960000" lon="0" rev="0"/>
                </a:camera>
                <a:lightRig rig="twoPt" dir="t">
                  <a:rot lat="0" lon="0" rev="7200000"/>
                </a:lightRig>
              </a:scene3d>
              <a:sp3d prstMaterial="matte">
                <a:bevelT w="22860" h="12700"/>
                <a:contourClr>
                  <a:srgbClr val="FFFFFF"/>
                </a:contourClr>
              </a:sp3d>
              <a:extLst/>
            </p:spPr>
          </p:pic>
          <p:cxnSp>
            <p:nvCxnSpPr>
              <p:cNvPr id="19" name="直線コネクタ 18"/>
              <p:cNvCxnSpPr/>
              <p:nvPr/>
            </p:nvCxnSpPr>
            <p:spPr>
              <a:xfrm>
                <a:off x="806400" y="1773008"/>
                <a:ext cx="0" cy="12960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4237200" y="1773008"/>
                <a:ext cx="0" cy="12960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4139952" y="548872"/>
                <a:ext cx="0" cy="12960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954000" y="548872"/>
                <a:ext cx="0" cy="12960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6" name="テキスト ボックス 15"/>
            <p:cNvSpPr txBox="1">
              <a:spLocks noChangeAspect="1"/>
            </p:cNvSpPr>
            <p:nvPr/>
          </p:nvSpPr>
          <p:spPr>
            <a:xfrm>
              <a:off x="5585823" y="3953632"/>
              <a:ext cx="1433406" cy="215444"/>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kumimoji="1" lang="en-US" altLang="ja-JP" sz="800" dirty="0" smtClean="0">
                  <a:latin typeface="メイリオ" panose="020B0604030504040204" pitchFamily="50" charset="-128"/>
                  <a:ea typeface="メイリオ" panose="020B0604030504040204" pitchFamily="50" charset="-128"/>
                  <a:cs typeface="メイリオ" panose="020B0604030504040204" pitchFamily="50" charset="-128"/>
                </a:rPr>
                <a:t>Ion density (alt.300km</a:t>
              </a:r>
              <a:r>
                <a:rPr kumimoji="1" lang="ja-JP" altLang="en-US" sz="80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a:spLocks noChangeAspect="1"/>
            </p:cNvSpPr>
            <p:nvPr/>
          </p:nvSpPr>
          <p:spPr>
            <a:xfrm>
              <a:off x="5607185" y="4782669"/>
              <a:ext cx="1217001" cy="215444"/>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kumimoji="1" lang="en-US" altLang="ja-JP" sz="800" dirty="0" smtClean="0">
                  <a:latin typeface="メイリオ" panose="020B0604030504040204" pitchFamily="50" charset="-128"/>
                  <a:ea typeface="メイリオ" panose="020B0604030504040204" pitchFamily="50" charset="-128"/>
                  <a:cs typeface="メイリオ" panose="020B0604030504040204" pitchFamily="50" charset="-128"/>
                </a:rPr>
                <a:t>Surface temperature</a:t>
              </a:r>
              <a:endPar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3" name="テキスト ボックス 22"/>
          <p:cNvSpPr txBox="1"/>
          <p:nvPr/>
        </p:nvSpPr>
        <p:spPr>
          <a:xfrm>
            <a:off x="2597085" y="4190130"/>
            <a:ext cx="1777223" cy="1015663"/>
          </a:xfrm>
          <a:prstGeom prst="rect">
            <a:avLst/>
          </a:prstGeom>
          <a:noFill/>
        </p:spPr>
        <p:txBody>
          <a:bodyPr wrap="square" rtlCol="0">
            <a:spAutoFit/>
          </a:bodyPr>
          <a:lstStyle/>
          <a:p>
            <a:r>
              <a:rPr lang="en-US" altLang="ja-JP" sz="1200" dirty="0" smtClean="0"/>
              <a:t>Snap shot example of Atmosphere-Ionosphere connection model “GAIA” with meteorological realistic analysis data</a:t>
            </a:r>
            <a:endParaRPr lang="en-US" altLang="ja-JP" sz="1200" dirty="0"/>
          </a:p>
        </p:txBody>
      </p:sp>
      <p:sp>
        <p:nvSpPr>
          <p:cNvPr id="24" name="正方形/長方形 23"/>
          <p:cNvSpPr/>
          <p:nvPr/>
        </p:nvSpPr>
        <p:spPr>
          <a:xfrm>
            <a:off x="5705901" y="3870911"/>
            <a:ext cx="300999" cy="1216651"/>
          </a:xfrm>
          <a:prstGeom prst="rect">
            <a:avLst/>
          </a:prstGeom>
          <a:gradFill>
            <a:gsLst>
              <a:gs pos="0">
                <a:schemeClr val="accent1">
                  <a:lumMod val="50000"/>
                </a:schemeClr>
              </a:gs>
              <a:gs pos="50000">
                <a:schemeClr val="accent1">
                  <a:tint val="44500"/>
                  <a:satMod val="160000"/>
                </a:schemeClr>
              </a:gs>
              <a:gs pos="100000">
                <a:schemeClr val="accent1">
                  <a:lumMod val="20000"/>
                  <a:lumOff val="8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6741016" y="4863049"/>
            <a:ext cx="299431" cy="1356456"/>
          </a:xfrm>
          <a:prstGeom prst="rect">
            <a:avLst/>
          </a:prstGeom>
          <a:gradFill>
            <a:gsLst>
              <a:gs pos="0">
                <a:schemeClr val="accent1">
                  <a:lumMod val="60000"/>
                  <a:lumOff val="40000"/>
                </a:schemeClr>
              </a:gs>
              <a:gs pos="50000">
                <a:schemeClr val="accent1">
                  <a:tint val="44500"/>
                  <a:satMod val="160000"/>
                </a:schemeClr>
              </a:gs>
              <a:gs pos="100000">
                <a:schemeClr val="accent1">
                  <a:lumMod val="20000"/>
                  <a:lumOff val="8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 name="グループ化 42"/>
          <p:cNvGrpSpPr/>
          <p:nvPr/>
        </p:nvGrpSpPr>
        <p:grpSpPr>
          <a:xfrm>
            <a:off x="6280874" y="5265749"/>
            <a:ext cx="751049" cy="733016"/>
            <a:chOff x="323528" y="2132856"/>
            <a:chExt cx="864096" cy="1296144"/>
          </a:xfrm>
        </p:grpSpPr>
        <p:cxnSp>
          <p:nvCxnSpPr>
            <p:cNvPr id="27" name="直線矢印コネクタ 26"/>
            <p:cNvCxnSpPr/>
            <p:nvPr/>
          </p:nvCxnSpPr>
          <p:spPr>
            <a:xfrm>
              <a:off x="323528" y="2132856"/>
              <a:ext cx="864096"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323528" y="2793701"/>
              <a:ext cx="864096"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323528" y="3429000"/>
              <a:ext cx="864096"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32" name="図 31" descr="f.jpg"/>
          <p:cNvPicPr>
            <a:picLocks noChangeAspect="1"/>
          </p:cNvPicPr>
          <p:nvPr/>
        </p:nvPicPr>
        <p:blipFill>
          <a:blip r:embed="rId8" cstate="print"/>
          <a:stretch>
            <a:fillRect/>
          </a:stretch>
        </p:blipFill>
        <p:spPr>
          <a:xfrm>
            <a:off x="6033881" y="3865231"/>
            <a:ext cx="1832261" cy="1222473"/>
          </a:xfrm>
          <a:prstGeom prst="rect">
            <a:avLst/>
          </a:prstGeom>
        </p:spPr>
      </p:pic>
      <p:pic>
        <p:nvPicPr>
          <p:cNvPr id="33" name="図 32" descr="fv.jpg"/>
          <p:cNvPicPr>
            <a:picLocks noChangeAspect="1"/>
          </p:cNvPicPr>
          <p:nvPr/>
        </p:nvPicPr>
        <p:blipFill>
          <a:blip r:embed="rId9" cstate="print"/>
          <a:stretch>
            <a:fillRect/>
          </a:stretch>
        </p:blipFill>
        <p:spPr>
          <a:xfrm>
            <a:off x="7031923" y="4997032"/>
            <a:ext cx="1832261" cy="1222473"/>
          </a:xfrm>
          <a:prstGeom prst="rect">
            <a:avLst/>
          </a:prstGeom>
        </p:spPr>
      </p:pic>
      <p:sp>
        <p:nvSpPr>
          <p:cNvPr id="34" name="テキスト ボックス 33"/>
          <p:cNvSpPr txBox="1"/>
          <p:nvPr/>
        </p:nvSpPr>
        <p:spPr>
          <a:xfrm>
            <a:off x="6546778" y="4070119"/>
            <a:ext cx="2638727" cy="646331"/>
          </a:xfrm>
          <a:prstGeom prst="rect">
            <a:avLst/>
          </a:prstGeom>
          <a:noFill/>
        </p:spPr>
        <p:txBody>
          <a:bodyPr wrap="square" rtlCol="0">
            <a:spAutoFit/>
          </a:bodyPr>
          <a:lstStyle/>
          <a:p>
            <a:r>
              <a:rPr lang="en-US" altLang="ja-JP" sz="1200" dirty="0" smtClean="0"/>
              <a:t>Even in d</a:t>
            </a:r>
            <a:r>
              <a:rPr kumimoji="1" lang="en-US" altLang="ja-JP" sz="1200" dirty="0" smtClean="0"/>
              <a:t>ynamic pressure (V*V*D) is</a:t>
            </a:r>
          </a:p>
          <a:p>
            <a:r>
              <a:rPr lang="en-US" altLang="ja-JP" sz="1200" dirty="0"/>
              <a:t>s</a:t>
            </a:r>
            <a:r>
              <a:rPr lang="en-US" altLang="ja-JP" sz="1200" dirty="0" smtClean="0"/>
              <a:t>ame, </a:t>
            </a:r>
            <a:r>
              <a:rPr lang="en-US" altLang="ja-JP" sz="1200" dirty="0" err="1" smtClean="0"/>
              <a:t>magnetospheric</a:t>
            </a:r>
            <a:r>
              <a:rPr lang="en-US" altLang="ja-JP" sz="1200" dirty="0" smtClean="0"/>
              <a:t> impact is more severely affected by velocity increase</a:t>
            </a:r>
            <a:endParaRPr kumimoji="1" lang="ja-JP" altLang="en-US" sz="1200" dirty="0"/>
          </a:p>
        </p:txBody>
      </p:sp>
      <p:grpSp>
        <p:nvGrpSpPr>
          <p:cNvPr id="35" name="グループ化 40"/>
          <p:cNvGrpSpPr/>
          <p:nvPr/>
        </p:nvGrpSpPr>
        <p:grpSpPr>
          <a:xfrm>
            <a:off x="5415572" y="4070119"/>
            <a:ext cx="558271" cy="852810"/>
            <a:chOff x="4608004" y="2104620"/>
            <a:chExt cx="1080120" cy="1296144"/>
          </a:xfrm>
        </p:grpSpPr>
        <p:cxnSp>
          <p:nvCxnSpPr>
            <p:cNvPr id="36" name="直線矢印コネクタ 35"/>
            <p:cNvCxnSpPr/>
            <p:nvPr/>
          </p:nvCxnSpPr>
          <p:spPr>
            <a:xfrm>
              <a:off x="4608004" y="2104620"/>
              <a:ext cx="1080120"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4608004" y="2765465"/>
              <a:ext cx="1080120"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a:off x="4608004" y="3400764"/>
              <a:ext cx="1080120" cy="0"/>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9" name="グループ化 38"/>
          <p:cNvGrpSpPr/>
          <p:nvPr/>
        </p:nvGrpSpPr>
        <p:grpSpPr>
          <a:xfrm>
            <a:off x="4975278" y="6267765"/>
            <a:ext cx="1801202" cy="246221"/>
            <a:chOff x="4211960" y="6488668"/>
            <a:chExt cx="3240360" cy="346838"/>
          </a:xfrm>
        </p:grpSpPr>
        <p:pic>
          <p:nvPicPr>
            <p:cNvPr id="40" name="Picture 1"/>
            <p:cNvPicPr>
              <a:picLocks noChangeAspect="1" noChangeArrowheads="1"/>
            </p:cNvPicPr>
            <p:nvPr/>
          </p:nvPicPr>
          <p:blipFill>
            <a:blip r:embed="rId10" cstate="print"/>
            <a:srcRect/>
            <a:stretch>
              <a:fillRect/>
            </a:stretch>
          </p:blipFill>
          <p:spPr bwMode="auto">
            <a:xfrm>
              <a:off x="4355976" y="6488668"/>
              <a:ext cx="2880320" cy="95375"/>
            </a:xfrm>
            <a:prstGeom prst="rect">
              <a:avLst/>
            </a:prstGeom>
            <a:noFill/>
            <a:ln w="9525">
              <a:noFill/>
              <a:miter lim="800000"/>
              <a:headEnd/>
              <a:tailEnd/>
            </a:ln>
          </p:spPr>
        </p:pic>
        <p:sp>
          <p:nvSpPr>
            <p:cNvPr id="41" name="テキスト ボックス 40"/>
            <p:cNvSpPr txBox="1"/>
            <p:nvPr/>
          </p:nvSpPr>
          <p:spPr>
            <a:xfrm>
              <a:off x="4211960" y="6488668"/>
              <a:ext cx="792088" cy="346838"/>
            </a:xfrm>
            <a:prstGeom prst="rect">
              <a:avLst/>
            </a:prstGeom>
            <a:noFill/>
          </p:spPr>
          <p:txBody>
            <a:bodyPr wrap="square" rtlCol="0">
              <a:spAutoFit/>
            </a:bodyPr>
            <a:lstStyle/>
            <a:p>
              <a:r>
                <a:rPr kumimoji="1" lang="en-US" altLang="ja-JP" sz="1000" dirty="0" smtClean="0"/>
                <a:t>-40</a:t>
              </a:r>
              <a:endParaRPr kumimoji="1" lang="ja-JP" altLang="en-US" sz="1000" dirty="0"/>
            </a:p>
          </p:txBody>
        </p:sp>
        <p:sp>
          <p:nvSpPr>
            <p:cNvPr id="42" name="テキスト ボックス 41"/>
            <p:cNvSpPr txBox="1"/>
            <p:nvPr/>
          </p:nvSpPr>
          <p:spPr>
            <a:xfrm>
              <a:off x="6771019" y="6488668"/>
              <a:ext cx="681301" cy="346837"/>
            </a:xfrm>
            <a:prstGeom prst="rect">
              <a:avLst/>
            </a:prstGeom>
            <a:noFill/>
          </p:spPr>
          <p:txBody>
            <a:bodyPr wrap="square" rtlCol="0">
              <a:spAutoFit/>
            </a:bodyPr>
            <a:lstStyle/>
            <a:p>
              <a:r>
                <a:rPr kumimoji="1" lang="en-US" altLang="ja-JP" sz="1000" dirty="0" smtClean="0"/>
                <a:t>40</a:t>
              </a:r>
              <a:endParaRPr kumimoji="1" lang="ja-JP" altLang="en-US" sz="1000" dirty="0"/>
            </a:p>
          </p:txBody>
        </p:sp>
        <p:sp>
          <p:nvSpPr>
            <p:cNvPr id="43" name="テキスト ボックス 42"/>
            <p:cNvSpPr txBox="1"/>
            <p:nvPr/>
          </p:nvSpPr>
          <p:spPr>
            <a:xfrm>
              <a:off x="5652120" y="6488668"/>
              <a:ext cx="432048" cy="346837"/>
            </a:xfrm>
            <a:prstGeom prst="rect">
              <a:avLst/>
            </a:prstGeom>
            <a:noFill/>
          </p:spPr>
          <p:txBody>
            <a:bodyPr wrap="square" rtlCol="0">
              <a:spAutoFit/>
            </a:bodyPr>
            <a:lstStyle/>
            <a:p>
              <a:r>
                <a:rPr kumimoji="1" lang="en-US" altLang="ja-JP" sz="1000" dirty="0" smtClean="0"/>
                <a:t>0</a:t>
              </a:r>
              <a:endParaRPr kumimoji="1" lang="ja-JP" altLang="en-US" sz="1000" dirty="0"/>
            </a:p>
          </p:txBody>
        </p:sp>
      </p:grpSp>
      <p:sp>
        <p:nvSpPr>
          <p:cNvPr id="44" name="テキスト ボックス 43"/>
          <p:cNvSpPr txBox="1"/>
          <p:nvPr/>
        </p:nvSpPr>
        <p:spPr>
          <a:xfrm>
            <a:off x="5060305" y="6035748"/>
            <a:ext cx="1744388" cy="261610"/>
          </a:xfrm>
          <a:prstGeom prst="rect">
            <a:avLst/>
          </a:prstGeom>
          <a:noFill/>
        </p:spPr>
        <p:txBody>
          <a:bodyPr wrap="square" rtlCol="0">
            <a:spAutoFit/>
          </a:bodyPr>
          <a:lstStyle/>
          <a:p>
            <a:r>
              <a:rPr kumimoji="1" lang="en-US" altLang="ja-JP" sz="1100" dirty="0" smtClean="0"/>
              <a:t>J</a:t>
            </a:r>
            <a:r>
              <a:rPr kumimoji="1" lang="en-US" altLang="ja-JP" sz="1100" baseline="-25000" dirty="0" smtClean="0"/>
              <a:t>0</a:t>
            </a:r>
            <a:r>
              <a:rPr lang="en-US" altLang="ja-JP" sz="1100" dirty="0" smtClean="0"/>
              <a:t> E</a:t>
            </a:r>
            <a:r>
              <a:rPr lang="en-US" altLang="ja-JP" sz="1100" baseline="-25000" dirty="0" smtClean="0"/>
              <a:t>0</a:t>
            </a:r>
            <a:r>
              <a:rPr lang="en-US" altLang="ja-JP" sz="1100" dirty="0" smtClean="0"/>
              <a:t> =4.0×10</a:t>
            </a:r>
            <a:r>
              <a:rPr lang="en-US" altLang="ja-JP" sz="1100" baseline="30000" dirty="0" smtClean="0"/>
              <a:t>-13</a:t>
            </a:r>
            <a:r>
              <a:rPr lang="en-US" altLang="ja-JP" sz="1100" dirty="0" smtClean="0"/>
              <a:t>[W/m</a:t>
            </a:r>
            <a:r>
              <a:rPr lang="en-US" altLang="ja-JP" sz="1100" baseline="30000" dirty="0" smtClean="0"/>
              <a:t>3</a:t>
            </a:r>
            <a:r>
              <a:rPr lang="en-US" altLang="ja-JP" sz="1100" dirty="0" smtClean="0"/>
              <a:t>]</a:t>
            </a:r>
            <a:endParaRPr kumimoji="1" lang="ja-JP" altLang="en-US" sz="1100" baseline="30000" dirty="0"/>
          </a:p>
        </p:txBody>
      </p:sp>
      <p:sp>
        <p:nvSpPr>
          <p:cNvPr id="45" name="テキスト ボックス 44"/>
          <p:cNvSpPr txBox="1"/>
          <p:nvPr/>
        </p:nvSpPr>
        <p:spPr>
          <a:xfrm>
            <a:off x="7429233" y="6168442"/>
            <a:ext cx="1423294" cy="523220"/>
          </a:xfrm>
          <a:prstGeom prst="rect">
            <a:avLst/>
          </a:prstGeom>
          <a:solidFill>
            <a:schemeClr val="bg1"/>
          </a:solidFill>
          <a:ln w="12700">
            <a:solidFill>
              <a:schemeClr val="tx1"/>
            </a:solidFill>
          </a:ln>
        </p:spPr>
        <p:txBody>
          <a:bodyPr wrap="square" rtlCol="0">
            <a:spAutoFit/>
          </a:bodyPr>
          <a:lstStyle/>
          <a:p>
            <a:r>
              <a:rPr lang="en-US" altLang="ja-JP" sz="1400" dirty="0" smtClean="0"/>
              <a:t>Increase dynamo current</a:t>
            </a:r>
            <a:endParaRPr kumimoji="1" lang="ja-JP" altLang="en-US" sz="1400" dirty="0"/>
          </a:p>
        </p:txBody>
      </p:sp>
      <p:pic>
        <p:nvPicPr>
          <p:cNvPr id="46" name="コンテンツ プレースホルダー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4499" y="1390354"/>
            <a:ext cx="1914768" cy="2281766"/>
          </a:xfrm>
          <a:prstGeom prst="rect">
            <a:avLst/>
          </a:prstGeom>
        </p:spPr>
      </p:pic>
      <p:pic>
        <p:nvPicPr>
          <p:cNvPr id="47" name="図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7869" y="1412776"/>
            <a:ext cx="1859845" cy="2259344"/>
          </a:xfrm>
          <a:prstGeom prst="rect">
            <a:avLst/>
          </a:prstGeom>
        </p:spPr>
      </p:pic>
      <p:sp>
        <p:nvSpPr>
          <p:cNvPr id="48" name="テキスト ボックス 47"/>
          <p:cNvSpPr txBox="1"/>
          <p:nvPr/>
        </p:nvSpPr>
        <p:spPr>
          <a:xfrm>
            <a:off x="3716797" y="805778"/>
            <a:ext cx="1710405"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Empirical Model</a:t>
            </a:r>
            <a:endParaRPr kumimoji="1" lang="ja-JP" altLang="en-US" dirty="0"/>
          </a:p>
        </p:txBody>
      </p:sp>
      <p:sp>
        <p:nvSpPr>
          <p:cNvPr id="49" name="テキスト ボックス 48"/>
          <p:cNvSpPr txBox="1"/>
          <p:nvPr/>
        </p:nvSpPr>
        <p:spPr>
          <a:xfrm>
            <a:off x="3742524" y="6401208"/>
            <a:ext cx="1655581"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Numerical code</a:t>
            </a:r>
            <a:endParaRPr kumimoji="1" lang="ja-JP" altLang="en-US" dirty="0"/>
          </a:p>
        </p:txBody>
      </p:sp>
      <p:sp>
        <p:nvSpPr>
          <p:cNvPr id="50" name="テキスト ボックス 49"/>
          <p:cNvSpPr txBox="1"/>
          <p:nvPr/>
        </p:nvSpPr>
        <p:spPr>
          <a:xfrm>
            <a:off x="611560" y="3586620"/>
            <a:ext cx="124925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Ionosphere</a:t>
            </a:r>
            <a:endParaRPr kumimoji="1" lang="ja-JP" altLang="en-US" dirty="0"/>
          </a:p>
        </p:txBody>
      </p:sp>
      <p:sp>
        <p:nvSpPr>
          <p:cNvPr id="51" name="テキスト ボックス 50"/>
          <p:cNvSpPr txBox="1"/>
          <p:nvPr/>
        </p:nvSpPr>
        <p:spPr>
          <a:xfrm>
            <a:off x="6741016" y="3550526"/>
            <a:ext cx="149701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Radiation belt</a:t>
            </a:r>
            <a:endParaRPr kumimoji="1" lang="ja-JP" altLang="en-US" dirty="0"/>
          </a:p>
        </p:txBody>
      </p:sp>
      <p:sp>
        <p:nvSpPr>
          <p:cNvPr id="30" name="テキスト ボックス 29"/>
          <p:cNvSpPr txBox="1"/>
          <p:nvPr/>
        </p:nvSpPr>
        <p:spPr>
          <a:xfrm>
            <a:off x="4724100" y="4351039"/>
            <a:ext cx="1382943"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altLang="ja-JP" sz="1400" dirty="0" smtClean="0"/>
              <a:t>Density increase</a:t>
            </a:r>
            <a:endParaRPr kumimoji="1" lang="ja-JP" altLang="en-US" sz="1400" dirty="0"/>
          </a:p>
        </p:txBody>
      </p:sp>
      <p:sp>
        <p:nvSpPr>
          <p:cNvPr id="52" name="テキスト ボックス 51"/>
          <p:cNvSpPr txBox="1"/>
          <p:nvPr/>
        </p:nvSpPr>
        <p:spPr>
          <a:xfrm>
            <a:off x="5262512" y="5497487"/>
            <a:ext cx="1412503"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altLang="ja-JP" sz="1400" dirty="0" smtClean="0"/>
              <a:t>Velocity increase</a:t>
            </a:r>
            <a:endParaRPr kumimoji="1" lang="ja-JP" altLang="en-US" sz="1400" dirty="0"/>
          </a:p>
        </p:txBody>
      </p:sp>
      <p:sp>
        <p:nvSpPr>
          <p:cNvPr id="53" name="テキスト ボックス 52"/>
          <p:cNvSpPr txBox="1"/>
          <p:nvPr/>
        </p:nvSpPr>
        <p:spPr>
          <a:xfrm>
            <a:off x="2299247" y="1190611"/>
            <a:ext cx="2192411" cy="646331"/>
          </a:xfrm>
          <a:prstGeom prst="rect">
            <a:avLst/>
          </a:prstGeom>
          <a:noFill/>
        </p:spPr>
        <p:txBody>
          <a:bodyPr wrap="square" rtlCol="0">
            <a:spAutoFit/>
          </a:bodyPr>
          <a:lstStyle/>
          <a:p>
            <a:r>
              <a:rPr lang="en-US" altLang="ja-JP" sz="1200" dirty="0" smtClean="0"/>
              <a:t>TEC map forecast system using season and solar activity as input parameters</a:t>
            </a:r>
            <a:endParaRPr lang="en-US" altLang="ja-JP" sz="1200" dirty="0"/>
          </a:p>
        </p:txBody>
      </p:sp>
      <p:sp>
        <p:nvSpPr>
          <p:cNvPr id="54" name="テキスト ボックス 53"/>
          <p:cNvSpPr txBox="1"/>
          <p:nvPr/>
        </p:nvSpPr>
        <p:spPr>
          <a:xfrm>
            <a:off x="5624603" y="922983"/>
            <a:ext cx="2845831" cy="461665"/>
          </a:xfrm>
          <a:prstGeom prst="rect">
            <a:avLst/>
          </a:prstGeom>
          <a:noFill/>
        </p:spPr>
        <p:txBody>
          <a:bodyPr wrap="square" rtlCol="0">
            <a:spAutoFit/>
          </a:bodyPr>
          <a:lstStyle/>
          <a:p>
            <a:r>
              <a:rPr lang="en-US" altLang="ja-JP" sz="1200" dirty="0" smtClean="0"/>
              <a:t>Empirical model of radiation belt using multi-parameter as input parameters</a:t>
            </a:r>
            <a:endParaRPr lang="en-US" altLang="ja-JP" sz="1200" dirty="0"/>
          </a:p>
        </p:txBody>
      </p:sp>
    </p:spTree>
    <p:extLst>
      <p:ext uri="{BB962C8B-B14F-4D97-AF65-F5344CB8AC3E}">
        <p14:creationId xmlns:p14="http://schemas.microsoft.com/office/powerpoint/2010/main" val="3987308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normAutofit fontScale="90000"/>
          </a:bodyPr>
          <a:lstStyle/>
          <a:p>
            <a:r>
              <a:rPr lang="en-US" altLang="ja-JP" dirty="0" smtClean="0"/>
              <a:t>Highest priority needs – </a:t>
            </a:r>
            <a:br>
              <a:rPr lang="en-US" altLang="ja-JP" dirty="0" smtClean="0"/>
            </a:br>
            <a:r>
              <a:rPr kumimoji="1" lang="en-US" altLang="ja-JP" dirty="0" smtClean="0"/>
              <a:t>Ionospheric information above ocean</a:t>
            </a:r>
            <a:endParaRPr kumimoji="1" lang="ja-JP" altLang="en-US" dirty="0"/>
          </a:p>
        </p:txBody>
      </p:sp>
      <p:sp>
        <p:nvSpPr>
          <p:cNvPr id="7" name="コンテンツ プレースホルダー 6"/>
          <p:cNvSpPr>
            <a:spLocks noGrp="1"/>
          </p:cNvSpPr>
          <p:nvPr>
            <p:ph idx="1"/>
          </p:nvPr>
        </p:nvSpPr>
        <p:spPr/>
        <p:txBody>
          <a:bodyPr>
            <a:normAutofit fontScale="92500" lnSpcReduction="10000"/>
          </a:bodyPr>
          <a:lstStyle/>
          <a:p>
            <a:r>
              <a:rPr kumimoji="1" lang="en-US" altLang="ja-JP" dirty="0" smtClean="0"/>
              <a:t>Precise ionospheric model is necessary for use of aviation and radio infrastructure, e.g., telecommunication, broadcast and GNSS.</a:t>
            </a:r>
          </a:p>
          <a:p>
            <a:r>
              <a:rPr kumimoji="1" lang="en-US" altLang="ja-JP" dirty="0" smtClean="0"/>
              <a:t>For that, It </a:t>
            </a:r>
            <a:r>
              <a:rPr kumimoji="1" lang="en-US" altLang="ja-JP" dirty="0" smtClean="0"/>
              <a:t>is </a:t>
            </a:r>
            <a:r>
              <a:rPr kumimoji="1" lang="en-US" altLang="ja-JP" dirty="0" smtClean="0"/>
              <a:t>necessary </a:t>
            </a:r>
            <a:r>
              <a:rPr kumimoji="1" lang="en-US" altLang="ja-JP" dirty="0" smtClean="0"/>
              <a:t>to get ionospheric information above </a:t>
            </a:r>
            <a:r>
              <a:rPr kumimoji="1" lang="en-US" altLang="ja-JP" dirty="0" smtClean="0"/>
              <a:t>ocean.</a:t>
            </a:r>
            <a:endParaRPr kumimoji="1" lang="en-US" altLang="ja-JP" dirty="0" smtClean="0"/>
          </a:p>
          <a:p>
            <a:r>
              <a:rPr lang="en-US" altLang="ja-JP" dirty="0" smtClean="0"/>
              <a:t>Candidate of observation methods</a:t>
            </a:r>
          </a:p>
          <a:p>
            <a:pPr lvl="1"/>
            <a:r>
              <a:rPr lang="en-US" altLang="ja-JP" dirty="0" smtClean="0"/>
              <a:t>Oblique sounding with </a:t>
            </a:r>
            <a:r>
              <a:rPr lang="en-US" altLang="ja-JP" dirty="0" err="1" smtClean="0"/>
              <a:t>ionosonde</a:t>
            </a:r>
            <a:endParaRPr lang="en-US" altLang="ja-JP" dirty="0" smtClean="0"/>
          </a:p>
          <a:p>
            <a:pPr lvl="1"/>
            <a:r>
              <a:rPr kumimoji="1" lang="en-US" altLang="ja-JP" dirty="0" smtClean="0"/>
              <a:t>Trans equatorial propagation</a:t>
            </a:r>
          </a:p>
          <a:p>
            <a:pPr lvl="1"/>
            <a:r>
              <a:rPr lang="en-US" altLang="ja-JP" dirty="0" smtClean="0"/>
              <a:t>GPS buoy</a:t>
            </a:r>
          </a:p>
          <a:p>
            <a:pPr lvl="1"/>
            <a:r>
              <a:rPr lang="en-US" altLang="ja-JP" dirty="0" smtClean="0"/>
              <a:t>Satellite occultation</a:t>
            </a:r>
          </a:p>
          <a:p>
            <a:pPr lvl="1"/>
            <a:endParaRPr lang="en-US" altLang="ja-JP" dirty="0" smtClean="0"/>
          </a:p>
          <a:p>
            <a:pPr lvl="1"/>
            <a:endParaRPr kumimoji="1" lang="ja-JP" altLang="en-US" dirty="0"/>
          </a:p>
        </p:txBody>
      </p:sp>
      <p:sp>
        <p:nvSpPr>
          <p:cNvPr id="5" name="スライド番号プレースホルダー 4"/>
          <p:cNvSpPr>
            <a:spLocks noGrp="1"/>
          </p:cNvSpPr>
          <p:nvPr>
            <p:ph type="sldNum" sz="quarter" idx="4294967295"/>
          </p:nvPr>
        </p:nvSpPr>
        <p:spPr>
          <a:xfrm>
            <a:off x="7010400" y="6356350"/>
            <a:ext cx="2133600" cy="365125"/>
          </a:xfrm>
          <a:prstGeom prst="rect">
            <a:avLst/>
          </a:prstGeom>
        </p:spPr>
        <p:txBody>
          <a:bodyPr/>
          <a:lstStyle/>
          <a:p>
            <a:fld id="{45B4F9F4-A2D0-49BF-BD19-9B7CF523214B}" type="slidenum">
              <a:rPr kumimoji="1" lang="ja-JP" altLang="en-US" smtClean="0"/>
              <a:pPr/>
              <a:t>9</a:t>
            </a:fld>
            <a:endParaRPr kumimoji="1" lang="ja-JP" altLang="en-US"/>
          </a:p>
        </p:txBody>
      </p:sp>
    </p:spTree>
    <p:extLst>
      <p:ext uri="{BB962C8B-B14F-4D97-AF65-F5344CB8AC3E}">
        <p14:creationId xmlns:p14="http://schemas.microsoft.com/office/powerpoint/2010/main" val="991458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Trans-Equatorial Propagation (TEP)</a:t>
            </a:r>
            <a:endParaRPr kumimoji="1" lang="ja-JP" altLang="en-US"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484784"/>
            <a:ext cx="517933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872" y="1293919"/>
            <a:ext cx="3505200"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413" y="3921231"/>
            <a:ext cx="3130550"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2768008" y="1988840"/>
            <a:ext cx="686470" cy="369332"/>
          </a:xfrm>
          <a:prstGeom prst="rect">
            <a:avLst/>
          </a:prstGeom>
          <a:solidFill>
            <a:schemeClr val="bg1"/>
          </a:solidFill>
          <a:ln>
            <a:solidFill>
              <a:schemeClr val="tx1"/>
            </a:solidFill>
          </a:ln>
        </p:spPr>
        <p:txBody>
          <a:bodyPr wrap="none" rtlCol="0">
            <a:spAutoFit/>
          </a:bodyPr>
          <a:lstStyle/>
          <a:p>
            <a:r>
              <a:rPr kumimoji="1" lang="en-US" altLang="ja-JP" dirty="0" err="1" smtClean="0"/>
              <a:t>Oarai</a:t>
            </a:r>
            <a:endParaRPr kumimoji="1" lang="ja-JP" altLang="en-US" dirty="0"/>
          </a:p>
        </p:txBody>
      </p:sp>
      <p:sp>
        <p:nvSpPr>
          <p:cNvPr id="8" name="テキスト ボックス 7"/>
          <p:cNvSpPr txBox="1"/>
          <p:nvPr/>
        </p:nvSpPr>
        <p:spPr>
          <a:xfrm>
            <a:off x="2123728" y="4859868"/>
            <a:ext cx="1233030" cy="369332"/>
          </a:xfrm>
          <a:prstGeom prst="rect">
            <a:avLst/>
          </a:prstGeom>
          <a:solidFill>
            <a:schemeClr val="bg1"/>
          </a:solidFill>
          <a:ln>
            <a:solidFill>
              <a:schemeClr val="tx1"/>
            </a:solidFill>
          </a:ln>
        </p:spPr>
        <p:txBody>
          <a:bodyPr wrap="none" rtlCol="0">
            <a:spAutoFit/>
          </a:bodyPr>
          <a:lstStyle/>
          <a:p>
            <a:r>
              <a:rPr kumimoji="1" lang="en-US" altLang="ja-JP" dirty="0" smtClean="0"/>
              <a:t>Melbourne</a:t>
            </a:r>
            <a:endParaRPr kumimoji="1" lang="ja-JP" altLang="en-US" dirty="0"/>
          </a:p>
        </p:txBody>
      </p:sp>
      <p:sp>
        <p:nvSpPr>
          <p:cNvPr id="9" name="テキスト ボックス 8"/>
          <p:cNvSpPr txBox="1"/>
          <p:nvPr/>
        </p:nvSpPr>
        <p:spPr>
          <a:xfrm>
            <a:off x="1403648" y="5243124"/>
            <a:ext cx="2520280" cy="369332"/>
          </a:xfrm>
          <a:prstGeom prst="rect">
            <a:avLst/>
          </a:prstGeom>
          <a:solidFill>
            <a:schemeClr val="accent1">
              <a:lumMod val="40000"/>
              <a:lumOff val="60000"/>
            </a:schemeClr>
          </a:solidFill>
          <a:ln>
            <a:noFill/>
          </a:ln>
        </p:spPr>
        <p:txBody>
          <a:bodyPr wrap="square" rtlCol="0">
            <a:spAutoFit/>
          </a:bodyPr>
          <a:lstStyle/>
          <a:p>
            <a:r>
              <a:rPr lang="en-US" altLang="ja-JP" dirty="0" smtClean="0"/>
              <a:t>         Radio </a:t>
            </a:r>
            <a:r>
              <a:rPr lang="en-US" altLang="ja-JP" dirty="0" err="1" smtClean="0"/>
              <a:t>Austlaria</a:t>
            </a:r>
            <a:endParaRPr kumimoji="1" lang="ja-JP" altLang="en-US" dirty="0"/>
          </a:p>
        </p:txBody>
      </p:sp>
      <p:sp>
        <p:nvSpPr>
          <p:cNvPr id="10" name="テキスト ボックス 9"/>
          <p:cNvSpPr txBox="1"/>
          <p:nvPr/>
        </p:nvSpPr>
        <p:spPr>
          <a:xfrm>
            <a:off x="2966039" y="3921231"/>
            <a:ext cx="2347374" cy="646331"/>
          </a:xfrm>
          <a:prstGeom prst="rect">
            <a:avLst/>
          </a:prstGeom>
          <a:solidFill>
            <a:schemeClr val="bg1"/>
          </a:solidFill>
          <a:ln>
            <a:solidFill>
              <a:schemeClr val="tx1"/>
            </a:solidFill>
          </a:ln>
        </p:spPr>
        <p:txBody>
          <a:bodyPr wrap="none" rtlCol="0">
            <a:spAutoFit/>
          </a:bodyPr>
          <a:lstStyle/>
          <a:p>
            <a:r>
              <a:rPr kumimoji="1" lang="en-US" altLang="ja-JP" dirty="0" smtClean="0"/>
              <a:t>Equatorial Ionospheric </a:t>
            </a:r>
          </a:p>
          <a:p>
            <a:r>
              <a:rPr lang="en-US" altLang="ja-JP" dirty="0" smtClean="0"/>
              <a:t>disturbances</a:t>
            </a:r>
            <a:endParaRPr kumimoji="1" lang="ja-JP" altLang="en-US" dirty="0"/>
          </a:p>
        </p:txBody>
      </p:sp>
    </p:spTree>
    <p:extLst>
      <p:ext uri="{BB962C8B-B14F-4D97-AF65-F5344CB8AC3E}">
        <p14:creationId xmlns:p14="http://schemas.microsoft.com/office/powerpoint/2010/main" val="4070969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Oblique sounding with </a:t>
            </a:r>
            <a:r>
              <a:rPr kumimoji="1" lang="en-US" altLang="ja-JP" dirty="0" err="1" smtClean="0"/>
              <a:t>ionosondes</a:t>
            </a:r>
            <a:endParaRPr kumimoji="1" lang="ja-JP" altLang="en-US" dirty="0"/>
          </a:p>
        </p:txBody>
      </p:sp>
      <p:sp>
        <p:nvSpPr>
          <p:cNvPr id="3" name="コンテンツ プレースホルダー 2"/>
          <p:cNvSpPr>
            <a:spLocks noGrp="1"/>
          </p:cNvSpPr>
          <p:nvPr>
            <p:ph idx="1"/>
          </p:nvPr>
        </p:nvSpPr>
        <p:spPr>
          <a:xfrm>
            <a:off x="457200" y="1600204"/>
            <a:ext cx="3538736" cy="4525963"/>
          </a:xfrm>
        </p:spPr>
        <p:txBody>
          <a:bodyPr>
            <a:normAutofit fontScale="85000" lnSpcReduction="20000"/>
          </a:bodyPr>
          <a:lstStyle/>
          <a:p>
            <a:r>
              <a:rPr kumimoji="1" lang="en-US" altLang="ja-JP" sz="2800" dirty="0" smtClean="0"/>
              <a:t>NICT are now routinely operates oblique sounding </a:t>
            </a:r>
            <a:r>
              <a:rPr kumimoji="1" lang="en-US" altLang="ja-JP" sz="2800" dirty="0" err="1" smtClean="0"/>
              <a:t>ionogram</a:t>
            </a:r>
            <a:r>
              <a:rPr kumimoji="1" lang="en-US" altLang="ja-JP" sz="2800" dirty="0" smtClean="0"/>
              <a:t> every 15 min.</a:t>
            </a:r>
          </a:p>
          <a:p>
            <a:r>
              <a:rPr kumimoji="1" lang="en-US" altLang="ja-JP" sz="2800" dirty="0" smtClean="0"/>
              <a:t>NICT and KSWC are discussing international oblique sounding project with VIPIR system.</a:t>
            </a:r>
          </a:p>
          <a:p>
            <a:r>
              <a:rPr lang="en-US" altLang="ja-JP" sz="2800" dirty="0" smtClean="0"/>
              <a:t>Development and observation with simple receivers will make possible to increase observation points.</a:t>
            </a:r>
            <a:endParaRPr kumimoji="1" lang="ja-JP" altLang="en-US" sz="2800" dirty="0"/>
          </a:p>
        </p:txBody>
      </p:sp>
      <p:pic>
        <p:nvPicPr>
          <p:cNvPr id="3074" name="Picture 2" descr="C:\Users\Mamoru ISHII\AppData\Local\Microsoft\Windows\Temporary Internet Files\Content.Outlook\KMO8B694\垂直観測点と斜入射観測点.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7405" y="1179512"/>
            <a:ext cx="4621059" cy="512980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グループ化 4"/>
          <p:cNvGrpSpPr/>
          <p:nvPr/>
        </p:nvGrpSpPr>
        <p:grpSpPr>
          <a:xfrm>
            <a:off x="4427984" y="3428616"/>
            <a:ext cx="504056" cy="1008112"/>
            <a:chOff x="4427984" y="3429000"/>
            <a:chExt cx="504056" cy="1008112"/>
          </a:xfrm>
        </p:grpSpPr>
        <p:sp>
          <p:nvSpPr>
            <p:cNvPr id="4" name="円/楕円 3"/>
            <p:cNvSpPr/>
            <p:nvPr/>
          </p:nvSpPr>
          <p:spPr>
            <a:xfrm>
              <a:off x="4427984" y="4221088"/>
              <a:ext cx="216024" cy="21602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4716016" y="3429000"/>
              <a:ext cx="216024" cy="21602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075" name="グループ化 3074"/>
          <p:cNvGrpSpPr/>
          <p:nvPr/>
        </p:nvGrpSpPr>
        <p:grpSpPr>
          <a:xfrm>
            <a:off x="4535996" y="1412392"/>
            <a:ext cx="2916324" cy="4320864"/>
            <a:chOff x="4535996" y="1412392"/>
            <a:chExt cx="2916324" cy="4320864"/>
          </a:xfrm>
        </p:grpSpPr>
        <p:cxnSp>
          <p:nvCxnSpPr>
            <p:cNvPr id="8" name="直線コネクタ 7"/>
            <p:cNvCxnSpPr/>
            <p:nvPr/>
          </p:nvCxnSpPr>
          <p:spPr>
            <a:xfrm flipH="1">
              <a:off x="4900404" y="1412392"/>
              <a:ext cx="2551916" cy="204786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flipV="1">
              <a:off x="4932040" y="3537012"/>
              <a:ext cx="2088232" cy="15263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H="1" flipV="1">
              <a:off x="4932040" y="3613330"/>
              <a:ext cx="432048" cy="1183822"/>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endCxn id="6" idx="4"/>
            </p:cNvCxnSpPr>
            <p:nvPr/>
          </p:nvCxnSpPr>
          <p:spPr>
            <a:xfrm flipH="1" flipV="1">
              <a:off x="4824028" y="3644640"/>
              <a:ext cx="76376" cy="208861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4612372" y="1412392"/>
              <a:ext cx="2839948" cy="2839948"/>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4644008" y="3689648"/>
              <a:ext cx="2376264" cy="639452"/>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H="1" flipV="1">
              <a:off x="4612372" y="4405092"/>
              <a:ext cx="751716" cy="39167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flipV="1">
              <a:off x="4535996" y="4437112"/>
              <a:ext cx="364408" cy="1296144"/>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3073" name="円/楕円 3072"/>
            <p:cNvSpPr/>
            <p:nvPr/>
          </p:nvSpPr>
          <p:spPr>
            <a:xfrm>
              <a:off x="5960338" y="2436706"/>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5940152" y="2780928"/>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a:off x="5868144" y="3501008"/>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円/楕円 36"/>
            <p:cNvSpPr/>
            <p:nvPr/>
          </p:nvSpPr>
          <p:spPr>
            <a:xfrm>
              <a:off x="5652120" y="3933056"/>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a:off x="5076056" y="4005064"/>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p:nvSpPr>
          <p:spPr>
            <a:xfrm>
              <a:off x="4788024" y="4653136"/>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p:nvSpPr>
          <p:spPr>
            <a:xfrm>
              <a:off x="4644008" y="4941168"/>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円/楕円 40"/>
            <p:cNvSpPr/>
            <p:nvPr/>
          </p:nvSpPr>
          <p:spPr>
            <a:xfrm>
              <a:off x="4860032" y="4509120"/>
              <a:ext cx="144016" cy="14401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233949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agenda</a:t>
            </a:r>
            <a:endParaRPr kumimoji="1" lang="ja-JP" altLang="en-US" dirty="0"/>
          </a:p>
        </p:txBody>
      </p:sp>
      <p:sp>
        <p:nvSpPr>
          <p:cNvPr id="5" name="コンテンツ プレースホルダー 4"/>
          <p:cNvSpPr>
            <a:spLocks noGrp="1"/>
          </p:cNvSpPr>
          <p:nvPr>
            <p:ph sz="quarter" idx="4294967295"/>
          </p:nvPr>
        </p:nvSpPr>
        <p:spPr>
          <a:xfrm>
            <a:off x="609600" y="1600200"/>
            <a:ext cx="7924800" cy="4114800"/>
          </a:xfrm>
          <a:prstGeom prst="rect">
            <a:avLst/>
          </a:prstGeom>
        </p:spPr>
        <p:txBody>
          <a:bodyPr>
            <a:normAutofit lnSpcReduction="10000"/>
          </a:bodyPr>
          <a:lstStyle/>
          <a:p>
            <a:pPr marL="514350" indent="-514350">
              <a:buFont typeface="+mj-lt"/>
              <a:buAutoNum type="alphaLcPeriod"/>
            </a:pPr>
            <a:r>
              <a:rPr lang="en-US" altLang="ja-JP" sz="2800" dirty="0" smtClean="0"/>
              <a:t>Customers </a:t>
            </a:r>
            <a:r>
              <a:rPr lang="en-US" altLang="ja-JP" sz="2800" dirty="0"/>
              <a:t>and national needs (or potential customers if you are considering new services)</a:t>
            </a:r>
            <a:endParaRPr lang="ja-JP" altLang="ja-JP" sz="2800" dirty="0"/>
          </a:p>
          <a:p>
            <a:pPr marL="514350" indent="-514350">
              <a:buFont typeface="+mj-lt"/>
              <a:buAutoNum type="alphaLcPeriod"/>
            </a:pPr>
            <a:r>
              <a:rPr lang="en-US" altLang="ja-JP" sz="2800" dirty="0" smtClean="0"/>
              <a:t>Services </a:t>
            </a:r>
            <a:r>
              <a:rPr lang="en-US" altLang="ja-JP" sz="2800" dirty="0"/>
              <a:t>you provide (or that you are considering providing)</a:t>
            </a:r>
            <a:endParaRPr lang="ja-JP" altLang="ja-JP" sz="2800" dirty="0"/>
          </a:p>
          <a:p>
            <a:pPr marL="514350" indent="-514350">
              <a:buFont typeface="+mj-lt"/>
              <a:buAutoNum type="alphaLcPeriod"/>
            </a:pPr>
            <a:r>
              <a:rPr lang="en-US" altLang="ja-JP" sz="2800" dirty="0" smtClean="0"/>
              <a:t>Data </a:t>
            </a:r>
            <a:r>
              <a:rPr lang="en-US" altLang="ja-JP" sz="2800" dirty="0"/>
              <a:t>you use and make available (or that you need)</a:t>
            </a:r>
            <a:endParaRPr lang="ja-JP" altLang="ja-JP" sz="2800" dirty="0"/>
          </a:p>
          <a:p>
            <a:pPr marL="514350" indent="-514350">
              <a:buFont typeface="+mj-lt"/>
              <a:buAutoNum type="alphaLcPeriod"/>
            </a:pPr>
            <a:r>
              <a:rPr lang="en-US" altLang="ja-JP" sz="2800" dirty="0" smtClean="0"/>
              <a:t>Highest </a:t>
            </a:r>
            <a:r>
              <a:rPr lang="en-US" altLang="ja-JP" sz="2800" dirty="0"/>
              <a:t>priority needs</a:t>
            </a:r>
            <a:endParaRPr lang="ja-JP" altLang="ja-JP" sz="2800" dirty="0"/>
          </a:p>
          <a:p>
            <a:pPr marL="514350" indent="-514350">
              <a:buFont typeface="+mj-lt"/>
              <a:buAutoNum type="alphaLcPeriod"/>
            </a:pPr>
            <a:r>
              <a:rPr lang="en-US" altLang="ja-JP" sz="2800" dirty="0" smtClean="0"/>
              <a:t>How </a:t>
            </a:r>
            <a:r>
              <a:rPr lang="en-US" altLang="ja-JP" sz="2800" dirty="0"/>
              <a:t>others can benefit from your data, services, customer knowledge, etc.</a:t>
            </a:r>
            <a:endParaRPr lang="ja-JP" altLang="ja-JP" sz="2800" dirty="0"/>
          </a:p>
        </p:txBody>
      </p:sp>
    </p:spTree>
    <p:extLst>
      <p:ext uri="{BB962C8B-B14F-4D97-AF65-F5344CB8AC3E}">
        <p14:creationId xmlns:p14="http://schemas.microsoft.com/office/powerpoint/2010/main" val="3618248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2209" y="306928"/>
            <a:ext cx="8229600" cy="1143000"/>
          </a:xfrm>
        </p:spPr>
        <p:txBody>
          <a:bodyPr>
            <a:normAutofit/>
          </a:bodyPr>
          <a:lstStyle/>
          <a:p>
            <a:r>
              <a:rPr kumimoji="1" lang="en-US" altLang="ja-JP" dirty="0" smtClean="0"/>
              <a:t>Unify/simplify of Web structure</a:t>
            </a:r>
            <a:endParaRPr kumimoji="1" lang="ja-JP" altLang="en-US" dirty="0"/>
          </a:p>
        </p:txBody>
      </p:sp>
      <p:sp>
        <p:nvSpPr>
          <p:cNvPr id="3" name="スライド番号プレースホルダー 2"/>
          <p:cNvSpPr>
            <a:spLocks noGrp="1"/>
          </p:cNvSpPr>
          <p:nvPr>
            <p:ph type="sldNum" sz="quarter" idx="4294967295"/>
          </p:nvPr>
        </p:nvSpPr>
        <p:spPr>
          <a:xfrm>
            <a:off x="8491905" y="6648450"/>
            <a:ext cx="652096" cy="209550"/>
          </a:xfrm>
          <a:prstGeom prst="rect">
            <a:avLst/>
          </a:prstGeom>
        </p:spPr>
        <p:txBody>
          <a:bodyPr/>
          <a:lstStyle/>
          <a:p>
            <a:pPr>
              <a:defRPr/>
            </a:pPr>
            <a:fld id="{05F9E514-8C49-426D-942F-3C83D524FF06}" type="slidenum">
              <a:rPr lang="en-US" altLang="ja-JP" smtClean="0"/>
              <a:pPr>
                <a:defRPr/>
              </a:pPr>
              <a:t>13</a:t>
            </a:fld>
            <a:endParaRPr lang="en-US" altLang="ja-JP"/>
          </a:p>
        </p:txBody>
      </p:sp>
      <p:sp>
        <p:nvSpPr>
          <p:cNvPr id="21" name="正方形/長方形 20"/>
          <p:cNvSpPr/>
          <p:nvPr/>
        </p:nvSpPr>
        <p:spPr>
          <a:xfrm>
            <a:off x="7164289" y="3663640"/>
            <a:ext cx="1756580" cy="2501664"/>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marL="171450" indent="-171450" algn="just">
              <a:buFont typeface="Arial" panose="020B0604020202020204" pitchFamily="34" charset="0"/>
              <a:buChar char="•"/>
            </a:pPr>
            <a:r>
              <a:rPr lang="en-US" altLang="ja-JP" sz="1400" dirty="0" smtClean="0">
                <a:solidFill>
                  <a:schemeClr val="tx1"/>
                </a:solidFill>
              </a:rPr>
              <a:t>Unify the forecast/data site which are operating independently</a:t>
            </a:r>
          </a:p>
          <a:p>
            <a:pPr marL="171450" indent="-171450" algn="just">
              <a:buFont typeface="Arial" panose="020B0604020202020204" pitchFamily="34" charset="0"/>
              <a:buChar char="•"/>
            </a:pPr>
            <a:r>
              <a:rPr lang="en-US" altLang="ja-JP" sz="1400" dirty="0" smtClean="0">
                <a:solidFill>
                  <a:schemeClr val="tx1"/>
                </a:solidFill>
              </a:rPr>
              <a:t>Unify the Web server into NICT information system office</a:t>
            </a:r>
          </a:p>
        </p:txBody>
      </p:sp>
      <p:grpSp>
        <p:nvGrpSpPr>
          <p:cNvPr id="26" name="グループ化 25"/>
          <p:cNvGrpSpPr/>
          <p:nvPr/>
        </p:nvGrpSpPr>
        <p:grpSpPr>
          <a:xfrm>
            <a:off x="151784" y="1175712"/>
            <a:ext cx="4299681" cy="2022933"/>
            <a:chOff x="526173" y="1313813"/>
            <a:chExt cx="6373068" cy="1934322"/>
          </a:xfrm>
        </p:grpSpPr>
        <p:sp>
          <p:nvSpPr>
            <p:cNvPr id="25" name="角丸四角形 24"/>
            <p:cNvSpPr/>
            <p:nvPr/>
          </p:nvSpPr>
          <p:spPr bwMode="auto">
            <a:xfrm>
              <a:off x="526173" y="1576017"/>
              <a:ext cx="6373068" cy="1672118"/>
            </a:xfrm>
            <a:prstGeom prst="roundRect">
              <a:avLst/>
            </a:prstGeom>
            <a:noFill/>
            <a:ln w="15875" cap="flat" cmpd="sng" algn="ctr">
              <a:solidFill>
                <a:srgbClr val="FF0000"/>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285750" marR="0" indent="-285750" algn="l" defTabSz="933450" rtl="0" eaLnBrk="1" fontAlgn="base" latinLnBrk="0" hangingPunct="1">
                <a:lnSpc>
                  <a:spcPct val="100000"/>
                </a:lnSpc>
                <a:spcBef>
                  <a:spcPct val="20000"/>
                </a:spcBef>
                <a:spcAft>
                  <a:spcPct val="0"/>
                </a:spcAft>
                <a:buClrTx/>
                <a:buSzTx/>
                <a:buFont typeface="Wingdings" panose="05000000000000000000" pitchFamily="2" charset="2"/>
                <a:buChar char="l"/>
                <a:tabLst/>
              </a:pPr>
              <a:r>
                <a:rPr kumimoji="1" lang="en-US" altLang="ja-JP" sz="1600" b="0" i="0" u="none" strike="noStrike" cap="none" normalizeH="0" baseline="0" dirty="0" smtClean="0">
                  <a:ln>
                    <a:noFill/>
                  </a:ln>
                  <a:solidFill>
                    <a:schemeClr val="tx1"/>
                  </a:solidFill>
                  <a:effectLst/>
                  <a:latin typeface="ＭＳ ゴシック" pitchFamily="49" charset="-128"/>
                  <a:ea typeface="ＭＳ ゴシック" pitchFamily="49" charset="-128"/>
                </a:rPr>
                <a:t>Necessity to provide huge No.</a:t>
              </a:r>
              <a:r>
                <a:rPr kumimoji="1" lang="en-US" altLang="ja-JP" sz="1600" b="0" i="0" u="none" strike="noStrike" cap="none" normalizeH="0" dirty="0" smtClean="0">
                  <a:ln>
                    <a:noFill/>
                  </a:ln>
                  <a:solidFill>
                    <a:schemeClr val="tx1"/>
                  </a:solidFill>
                  <a:effectLst/>
                  <a:latin typeface="ＭＳ ゴシック" pitchFamily="49" charset="-128"/>
                  <a:ea typeface="ＭＳ ゴシック" pitchFamily="49" charset="-128"/>
                </a:rPr>
                <a:t> of </a:t>
              </a:r>
              <a:r>
                <a:rPr kumimoji="1" lang="en-US" altLang="ja-JP" sz="1600" b="0" i="0" u="none" strike="noStrike" cap="none" normalizeH="0" dirty="0" err="1" smtClean="0">
                  <a:ln>
                    <a:noFill/>
                  </a:ln>
                  <a:solidFill>
                    <a:schemeClr val="tx1"/>
                  </a:solidFill>
                  <a:effectLst/>
                  <a:latin typeface="ＭＳ ゴシック" pitchFamily="49" charset="-128"/>
                  <a:ea typeface="ＭＳ ゴシック" pitchFamily="49" charset="-128"/>
                </a:rPr>
                <a:t>SWx</a:t>
              </a:r>
              <a:r>
                <a:rPr kumimoji="1" lang="en-US" altLang="ja-JP" sz="1600" b="0" i="0" u="none" strike="noStrike" cap="none" normalizeH="0" dirty="0" smtClean="0">
                  <a:ln>
                    <a:noFill/>
                  </a:ln>
                  <a:solidFill>
                    <a:schemeClr val="tx1"/>
                  </a:solidFill>
                  <a:effectLst/>
                  <a:latin typeface="ＭＳ ゴシック" pitchFamily="49" charset="-128"/>
                  <a:ea typeface="ＭＳ ゴシック" pitchFamily="49" charset="-128"/>
                </a:rPr>
                <a:t> data with high security</a:t>
              </a:r>
              <a:endParaRPr kumimoji="1" lang="en-US" altLang="ja-JP" sz="1600" b="0" i="0" u="none" strike="noStrike" cap="none" normalizeH="0" baseline="0" dirty="0" smtClean="0">
                <a:ln>
                  <a:noFill/>
                </a:ln>
                <a:solidFill>
                  <a:schemeClr val="tx1"/>
                </a:solidFill>
                <a:effectLst/>
                <a:latin typeface="ＭＳ ゴシック" pitchFamily="49" charset="-128"/>
                <a:ea typeface="ＭＳ ゴシック" pitchFamily="49" charset="-128"/>
              </a:endParaRPr>
            </a:p>
            <a:p>
              <a:pPr marL="285750" marR="0" indent="-285750" algn="l" defTabSz="933450" rtl="0" eaLnBrk="1" fontAlgn="base" latinLnBrk="0" hangingPunct="1">
                <a:lnSpc>
                  <a:spcPct val="100000"/>
                </a:lnSpc>
                <a:spcBef>
                  <a:spcPct val="20000"/>
                </a:spcBef>
                <a:spcAft>
                  <a:spcPct val="0"/>
                </a:spcAft>
                <a:buClrTx/>
                <a:buSzTx/>
                <a:buFont typeface="Wingdings" panose="05000000000000000000" pitchFamily="2" charset="2"/>
                <a:buChar char="l"/>
                <a:tabLst/>
              </a:pPr>
              <a:r>
                <a:rPr lang="en-US" altLang="ja-JP" sz="1600" dirty="0" smtClean="0">
                  <a:latin typeface="ＭＳ ゴシック" pitchFamily="49" charset="-128"/>
                  <a:ea typeface="ＭＳ ゴシック" pitchFamily="49" charset="-128"/>
                </a:rPr>
                <a:t>Increase of data needs and new observation, solar radio, VIPIR</a:t>
              </a:r>
            </a:p>
            <a:p>
              <a:pPr marL="285750" marR="0" indent="-285750" algn="l" defTabSz="933450" rtl="0" eaLnBrk="1" fontAlgn="base" latinLnBrk="0" hangingPunct="1">
                <a:lnSpc>
                  <a:spcPct val="100000"/>
                </a:lnSpc>
                <a:spcBef>
                  <a:spcPct val="20000"/>
                </a:spcBef>
                <a:spcAft>
                  <a:spcPct val="0"/>
                </a:spcAft>
                <a:buClrTx/>
                <a:buSzTx/>
                <a:buFont typeface="Wingdings" panose="05000000000000000000" pitchFamily="2" charset="2"/>
                <a:buChar char="l"/>
                <a:tabLst/>
              </a:pPr>
              <a:r>
                <a:rPr lang="en-US" altLang="ja-JP" sz="1600" dirty="0" smtClean="0">
                  <a:latin typeface="ＭＳ ゴシック" pitchFamily="49" charset="-128"/>
                  <a:ea typeface="ＭＳ ゴシック" pitchFamily="49" charset="-128"/>
                </a:rPr>
                <a:t>Complicated structure with long-period operation</a:t>
              </a:r>
              <a:endParaRPr kumimoji="1" lang="ja-JP" altLang="en-US" sz="1600" b="0" i="0" u="none" strike="noStrike" cap="none" normalizeH="0" baseline="0" dirty="0" smtClean="0">
                <a:ln>
                  <a:noFill/>
                </a:ln>
                <a:solidFill>
                  <a:schemeClr val="tx1"/>
                </a:solidFill>
                <a:effectLst/>
                <a:latin typeface="ＭＳ ゴシック" pitchFamily="49" charset="-128"/>
                <a:ea typeface="ＭＳ ゴシック" pitchFamily="49" charset="-128"/>
              </a:endParaRPr>
            </a:p>
          </p:txBody>
        </p:sp>
        <p:sp>
          <p:nvSpPr>
            <p:cNvPr id="24" name="テキスト ボックス 23"/>
            <p:cNvSpPr txBox="1"/>
            <p:nvPr/>
          </p:nvSpPr>
          <p:spPr>
            <a:xfrm>
              <a:off x="677908" y="1313813"/>
              <a:ext cx="2007157"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en-US" altLang="ja-JP" dirty="0" smtClean="0"/>
                <a:t>Background</a:t>
              </a:r>
              <a:endParaRPr kumimoji="1" lang="ja-JP" altLang="en-US" sz="2000" dirty="0"/>
            </a:p>
          </p:txBody>
        </p:sp>
      </p:grpSp>
      <p:sp>
        <p:nvSpPr>
          <p:cNvPr id="27" name="下矢印 26"/>
          <p:cNvSpPr/>
          <p:nvPr/>
        </p:nvSpPr>
        <p:spPr bwMode="auto">
          <a:xfrm rot="16200000">
            <a:off x="4089106" y="2077514"/>
            <a:ext cx="1368152" cy="332345"/>
          </a:xfrm>
          <a:prstGeom prst="down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sp>
        <p:nvSpPr>
          <p:cNvPr id="28" name="角丸四角形 27"/>
          <p:cNvSpPr/>
          <p:nvPr/>
        </p:nvSpPr>
        <p:spPr bwMode="auto">
          <a:xfrm>
            <a:off x="5030531" y="1484833"/>
            <a:ext cx="4005965" cy="1442929"/>
          </a:xfrm>
          <a:prstGeom prst="roundRect">
            <a:avLst/>
          </a:prstGeom>
          <a:noFill/>
          <a:ln w="15875" cap="flat" cmpd="sng" algn="ctr">
            <a:solidFill>
              <a:srgbClr val="FF0000"/>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285750" marR="0" indent="-285750" algn="l" defTabSz="93345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1" lang="en-US" altLang="ja-JP" sz="1600" b="0" i="0" u="none" strike="noStrike" cap="none" normalizeH="0" baseline="0" dirty="0" smtClean="0">
                <a:ln>
                  <a:noFill/>
                </a:ln>
                <a:solidFill>
                  <a:schemeClr val="tx1"/>
                </a:solidFill>
                <a:effectLst/>
                <a:latin typeface="ＭＳ ゴシック" pitchFamily="49" charset="-128"/>
                <a:ea typeface="ＭＳ ゴシック" pitchFamily="49" charset="-128"/>
              </a:rPr>
              <a:t>Unifying Web server on NICT information system office</a:t>
            </a:r>
          </a:p>
          <a:p>
            <a:pPr marL="285750" marR="0" indent="-285750" algn="l" defTabSz="93345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1" lang="en-US" altLang="ja-JP" sz="1600" b="0" i="0" u="none" strike="noStrike" cap="none" normalizeH="0" baseline="0" dirty="0" smtClean="0">
                <a:ln>
                  <a:noFill/>
                </a:ln>
                <a:solidFill>
                  <a:schemeClr val="tx1"/>
                </a:solidFill>
                <a:effectLst/>
                <a:latin typeface="ＭＳ ゴシック" pitchFamily="49" charset="-128"/>
                <a:ea typeface="ＭＳ ゴシック" pitchFamily="49" charset="-128"/>
              </a:rPr>
              <a:t>Provide new observation data</a:t>
            </a:r>
          </a:p>
          <a:p>
            <a:pPr marL="285750" marR="0" indent="-285750" algn="l" defTabSz="933450" rtl="0" eaLnBrk="1" fontAlgn="base" latinLnBrk="0" hangingPunct="1">
              <a:lnSpc>
                <a:spcPct val="100000"/>
              </a:lnSpc>
              <a:spcBef>
                <a:spcPct val="20000"/>
              </a:spcBef>
              <a:spcAft>
                <a:spcPct val="0"/>
              </a:spcAft>
              <a:buClrTx/>
              <a:buSzTx/>
              <a:buFont typeface="Arial" panose="020B0604020202020204" pitchFamily="34" charset="0"/>
              <a:buChar char="•"/>
              <a:tabLst/>
            </a:pPr>
            <a:r>
              <a:rPr lang="en-US" altLang="ja-JP" sz="1600" dirty="0" smtClean="0">
                <a:latin typeface="ＭＳ ゴシック" pitchFamily="49" charset="-128"/>
                <a:ea typeface="ＭＳ ゴシック" pitchFamily="49" charset="-128"/>
              </a:rPr>
              <a:t>Easy access of data by restructuring the Web </a:t>
            </a:r>
            <a:endParaRPr kumimoji="1" lang="ja-JP" altLang="en-US" sz="1600" b="0" i="0" u="none" strike="noStrike" cap="none" normalizeH="0" baseline="0" dirty="0" smtClean="0">
              <a:ln>
                <a:noFill/>
              </a:ln>
              <a:solidFill>
                <a:schemeClr val="tx1"/>
              </a:solidFill>
              <a:effectLst/>
              <a:latin typeface="ＭＳ ゴシック" pitchFamily="49" charset="-128"/>
              <a:ea typeface="ＭＳ ゴシック" pitchFamily="49" charset="-128"/>
            </a:endParaRPr>
          </a:p>
        </p:txBody>
      </p:sp>
      <p:sp>
        <p:nvSpPr>
          <p:cNvPr id="29" name="テキスト ボックス 28"/>
          <p:cNvSpPr txBox="1"/>
          <p:nvPr/>
        </p:nvSpPr>
        <p:spPr>
          <a:xfrm>
            <a:off x="5065434" y="1250664"/>
            <a:ext cx="893661"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dirty="0"/>
              <a:t>A</a:t>
            </a:r>
            <a:r>
              <a:rPr kumimoji="1" lang="en-US" altLang="ja-JP" dirty="0" smtClean="0"/>
              <a:t>ctions</a:t>
            </a:r>
            <a:endParaRPr kumimoji="1" lang="ja-JP" altLang="en-US" dirty="0"/>
          </a:p>
        </p:txBody>
      </p:sp>
      <p:grpSp>
        <p:nvGrpSpPr>
          <p:cNvPr id="97" name="グループ化 96"/>
          <p:cNvGrpSpPr/>
          <p:nvPr/>
        </p:nvGrpSpPr>
        <p:grpSpPr>
          <a:xfrm>
            <a:off x="79392" y="3328531"/>
            <a:ext cx="3644558" cy="2668083"/>
            <a:chOff x="86008" y="3328530"/>
            <a:chExt cx="3948271" cy="2668083"/>
          </a:xfrm>
        </p:grpSpPr>
        <p:grpSp>
          <p:nvGrpSpPr>
            <p:cNvPr id="47" name="グループ化 46"/>
            <p:cNvGrpSpPr/>
            <p:nvPr/>
          </p:nvGrpSpPr>
          <p:grpSpPr>
            <a:xfrm>
              <a:off x="86008" y="3564192"/>
              <a:ext cx="3948271" cy="2432421"/>
              <a:chOff x="107504" y="750074"/>
              <a:chExt cx="8692683" cy="5883667"/>
            </a:xfrm>
          </p:grpSpPr>
          <p:sp>
            <p:nvSpPr>
              <p:cNvPr id="48" name="円/楕円 47"/>
              <p:cNvSpPr>
                <a:spLocks noChangeAspect="1"/>
              </p:cNvSpPr>
              <p:nvPr/>
            </p:nvSpPr>
            <p:spPr>
              <a:xfrm>
                <a:off x="2624371" y="1971829"/>
                <a:ext cx="185024" cy="185024"/>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pic>
            <p:nvPicPr>
              <p:cNvPr id="49" name="図 48"/>
              <p:cNvPicPr>
                <a:picLocks noChangeAspect="1"/>
              </p:cNvPicPr>
              <p:nvPr/>
            </p:nvPicPr>
            <p:blipFill rotWithShape="1">
              <a:blip r:embed="rId3">
                <a:extLst>
                  <a:ext uri="{28A0092B-C50C-407E-A947-70E740481C1C}">
                    <a14:useLocalDpi xmlns:a14="http://schemas.microsoft.com/office/drawing/2010/main" val="0"/>
                  </a:ext>
                </a:extLst>
              </a:blip>
              <a:srcRect l="11120" t="2059" r="6626" b="6076"/>
              <a:stretch/>
            </p:blipFill>
            <p:spPr>
              <a:xfrm>
                <a:off x="343816" y="750074"/>
                <a:ext cx="8456371" cy="5666745"/>
              </a:xfrm>
              <a:prstGeom prst="rect">
                <a:avLst/>
              </a:prstGeom>
            </p:spPr>
          </p:pic>
          <p:sp>
            <p:nvSpPr>
              <p:cNvPr id="50" name="円/楕円 49"/>
              <p:cNvSpPr>
                <a:spLocks noChangeAspect="1"/>
              </p:cNvSpPr>
              <p:nvPr/>
            </p:nvSpPr>
            <p:spPr>
              <a:xfrm rot="289445">
                <a:off x="2513285" y="4686509"/>
                <a:ext cx="2658577" cy="1650614"/>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1" name="円/楕円 50"/>
              <p:cNvSpPr>
                <a:spLocks noChangeAspect="1"/>
              </p:cNvSpPr>
              <p:nvPr/>
            </p:nvSpPr>
            <p:spPr>
              <a:xfrm rot="398216">
                <a:off x="1235042" y="1345200"/>
                <a:ext cx="6798031" cy="1895037"/>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2" name="円/楕円 51"/>
              <p:cNvSpPr>
                <a:spLocks noChangeAspect="1"/>
              </p:cNvSpPr>
              <p:nvPr/>
            </p:nvSpPr>
            <p:spPr>
              <a:xfrm rot="19479568">
                <a:off x="3926180" y="3524029"/>
                <a:ext cx="1795705" cy="1129738"/>
              </a:xfrm>
              <a:prstGeom prst="ellipse">
                <a:avLst/>
              </a:prstGeom>
              <a:solidFill>
                <a:srgbClr val="E0B720">
                  <a:alpha val="15000"/>
                </a:srgbClr>
              </a:solidFill>
              <a:ln w="22225">
                <a:solidFill>
                  <a:srgbClr val="E0B7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pic>
            <p:nvPicPr>
              <p:cNvPr id="55" name="図 23" descr="magnetometer.jpg"/>
              <p:cNvPicPr>
                <a:picLocks noChangeAspect="1"/>
              </p:cNvPicPr>
              <p:nvPr/>
            </p:nvPicPr>
            <p:blipFill>
              <a:blip r:embed="rId4" cstate="print"/>
              <a:srcRect/>
              <a:stretch>
                <a:fillRect/>
              </a:stretch>
            </p:blipFill>
            <p:spPr bwMode="auto">
              <a:xfrm>
                <a:off x="8004284" y="5295481"/>
                <a:ext cx="617090" cy="554398"/>
              </a:xfrm>
              <a:prstGeom prst="rect">
                <a:avLst/>
              </a:prstGeom>
              <a:noFill/>
              <a:ln w="6350">
                <a:solidFill>
                  <a:schemeClr val="bg1">
                    <a:lumMod val="85000"/>
                  </a:schemeClr>
                </a:solidFill>
                <a:miter lim="800000"/>
                <a:headEnd/>
                <a:tailEnd/>
              </a:ln>
            </p:spPr>
          </p:pic>
          <p:pic>
            <p:nvPicPr>
              <p:cNvPr id="58" name="Picture 5" descr="C:\Documents and Settings\mkubota\デスクトップ\BacLiew.jpg"/>
              <p:cNvPicPr>
                <a:picLocks noChangeAspect="1" noChangeArrowheads="1"/>
              </p:cNvPicPr>
              <p:nvPr/>
            </p:nvPicPr>
            <p:blipFill rotWithShape="1">
              <a:blip r:embed="rId5" cstate="print"/>
              <a:srcRect b="17333"/>
              <a:stretch/>
            </p:blipFill>
            <p:spPr bwMode="auto">
              <a:xfrm>
                <a:off x="7984493" y="3634052"/>
                <a:ext cx="594215" cy="634349"/>
              </a:xfrm>
              <a:prstGeom prst="rect">
                <a:avLst/>
              </a:prstGeom>
              <a:noFill/>
              <a:ln w="6350">
                <a:solidFill>
                  <a:schemeClr val="bg1">
                    <a:lumMod val="85000"/>
                  </a:schemeClr>
                </a:solidFill>
                <a:miter lim="800000"/>
                <a:headEnd/>
                <a:tailEnd/>
              </a:ln>
            </p:spPr>
          </p:pic>
          <p:pic>
            <p:nvPicPr>
              <p:cNvPr id="61" name="Picture 4" descr="ACE_tracki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3286" b="14460"/>
              <a:stretch/>
            </p:blipFill>
            <p:spPr bwMode="auto">
              <a:xfrm>
                <a:off x="7995655" y="4422753"/>
                <a:ext cx="588902" cy="628866"/>
              </a:xfrm>
              <a:prstGeom prst="rect">
                <a:avLst/>
              </a:prstGeom>
              <a:noFill/>
              <a:ln w="635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64" name="Picture 5"/>
              <p:cNvPicPr>
                <a:picLocks noChangeAspect="1" noChangeArrowheads="1"/>
              </p:cNvPicPr>
              <p:nvPr/>
            </p:nvPicPr>
            <p:blipFill rotWithShape="1">
              <a:blip r:embed="rId7" cstate="print"/>
              <a:srcRect l="37388" r="31588" b="15501"/>
              <a:stretch/>
            </p:blipFill>
            <p:spPr bwMode="auto">
              <a:xfrm>
                <a:off x="8004284" y="6090629"/>
                <a:ext cx="622250" cy="543112"/>
              </a:xfrm>
              <a:prstGeom prst="rect">
                <a:avLst/>
              </a:prstGeom>
              <a:noFill/>
              <a:ln w="6350">
                <a:solidFill>
                  <a:schemeClr val="bg1">
                    <a:lumMod val="85000"/>
                  </a:schemeClr>
                </a:solidFill>
                <a:miter lim="800000"/>
                <a:headEnd/>
                <a:tailEnd/>
              </a:ln>
            </p:spPr>
          </p:pic>
          <p:pic>
            <p:nvPicPr>
              <p:cNvPr id="65" name="図 64"/>
              <p:cNvPicPr>
                <a:picLocks noChangeAspect="1"/>
              </p:cNvPicPr>
              <p:nvPr/>
            </p:nvPicPr>
            <p:blipFill rotWithShape="1">
              <a:blip r:embed="rId8" cstate="print">
                <a:extLst>
                  <a:ext uri="{28A0092B-C50C-407E-A947-70E740481C1C}">
                    <a14:useLocalDpi xmlns:a14="http://schemas.microsoft.com/office/drawing/2010/main" val="0"/>
                  </a:ext>
                </a:extLst>
              </a:blip>
              <a:srcRect l="16915" t="25134" r="18108" b="17414"/>
              <a:stretch/>
            </p:blipFill>
            <p:spPr>
              <a:xfrm>
                <a:off x="107504" y="4638506"/>
                <a:ext cx="2203355" cy="1948163"/>
              </a:xfrm>
              <a:prstGeom prst="rect">
                <a:avLst/>
              </a:prstGeom>
              <a:ln w="19050">
                <a:solidFill>
                  <a:srgbClr val="E0B720"/>
                </a:solidFill>
              </a:ln>
            </p:spPr>
          </p:pic>
          <p:sp>
            <p:nvSpPr>
              <p:cNvPr id="66" name="円/楕円 65"/>
              <p:cNvSpPr>
                <a:spLocks noChangeAspect="1"/>
              </p:cNvSpPr>
              <p:nvPr/>
            </p:nvSpPr>
            <p:spPr>
              <a:xfrm>
                <a:off x="1516295" y="4956823"/>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68" name="円/楕円 67"/>
              <p:cNvSpPr>
                <a:spLocks noChangeAspect="1"/>
              </p:cNvSpPr>
              <p:nvPr/>
            </p:nvSpPr>
            <p:spPr>
              <a:xfrm>
                <a:off x="2151578" y="158467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69" name="円/楕円 68"/>
              <p:cNvSpPr>
                <a:spLocks noChangeAspect="1"/>
              </p:cNvSpPr>
              <p:nvPr/>
            </p:nvSpPr>
            <p:spPr>
              <a:xfrm>
                <a:off x="2305764" y="1942428"/>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0" name="円/楕円 69"/>
              <p:cNvSpPr>
                <a:spLocks noChangeAspect="1"/>
              </p:cNvSpPr>
              <p:nvPr/>
            </p:nvSpPr>
            <p:spPr>
              <a:xfrm>
                <a:off x="4350475" y="1731383"/>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1" name="円/楕円 70"/>
              <p:cNvSpPr>
                <a:spLocks noChangeAspect="1"/>
              </p:cNvSpPr>
              <p:nvPr/>
            </p:nvSpPr>
            <p:spPr>
              <a:xfrm>
                <a:off x="5400915" y="2593715"/>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2" name="円/楕円 71"/>
              <p:cNvSpPr>
                <a:spLocks noChangeAspect="1"/>
              </p:cNvSpPr>
              <p:nvPr/>
            </p:nvSpPr>
            <p:spPr>
              <a:xfrm>
                <a:off x="5750785" y="3061244"/>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3" name="円/楕円 72"/>
              <p:cNvSpPr>
                <a:spLocks noChangeAspect="1"/>
              </p:cNvSpPr>
              <p:nvPr/>
            </p:nvSpPr>
            <p:spPr>
              <a:xfrm>
                <a:off x="6346904" y="1942428"/>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4" name="円/楕円 73"/>
              <p:cNvSpPr>
                <a:spLocks noChangeAspect="1"/>
              </p:cNvSpPr>
              <p:nvPr/>
            </p:nvSpPr>
            <p:spPr>
              <a:xfrm>
                <a:off x="7642688" y="2692324"/>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5" name="円/楕円 74"/>
              <p:cNvSpPr>
                <a:spLocks noChangeAspect="1"/>
              </p:cNvSpPr>
              <p:nvPr/>
            </p:nvSpPr>
            <p:spPr>
              <a:xfrm>
                <a:off x="3221361" y="132919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6" name="円/楕円 75"/>
              <p:cNvSpPr>
                <a:spLocks noChangeAspect="1"/>
              </p:cNvSpPr>
              <p:nvPr/>
            </p:nvSpPr>
            <p:spPr>
              <a:xfrm>
                <a:off x="7719987" y="2692324"/>
                <a:ext cx="154186" cy="1541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8" name="円/楕円 77"/>
              <p:cNvSpPr>
                <a:spLocks noChangeAspect="1"/>
              </p:cNvSpPr>
              <p:nvPr/>
            </p:nvSpPr>
            <p:spPr>
              <a:xfrm>
                <a:off x="1324888" y="1950700"/>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9" name="円/楕円 78"/>
              <p:cNvSpPr>
                <a:spLocks noChangeAspect="1"/>
              </p:cNvSpPr>
              <p:nvPr/>
            </p:nvSpPr>
            <p:spPr>
              <a:xfrm>
                <a:off x="4943516" y="3497145"/>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0" name="円/楕円 79"/>
              <p:cNvSpPr>
                <a:spLocks noChangeAspect="1"/>
              </p:cNvSpPr>
              <p:nvPr/>
            </p:nvSpPr>
            <p:spPr>
              <a:xfrm>
                <a:off x="4934773" y="4054726"/>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1" name="円/楕円 80"/>
              <p:cNvSpPr>
                <a:spLocks noChangeAspect="1"/>
              </p:cNvSpPr>
              <p:nvPr/>
            </p:nvSpPr>
            <p:spPr>
              <a:xfrm>
                <a:off x="4882229" y="4054726"/>
                <a:ext cx="154186" cy="1541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2" name="円/楕円 81"/>
              <p:cNvSpPr>
                <a:spLocks noChangeAspect="1"/>
              </p:cNvSpPr>
              <p:nvPr/>
            </p:nvSpPr>
            <p:spPr>
              <a:xfrm>
                <a:off x="4497458" y="4314756"/>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3" name="円/楕円 82"/>
              <p:cNvSpPr>
                <a:spLocks noChangeAspect="1"/>
              </p:cNvSpPr>
              <p:nvPr/>
            </p:nvSpPr>
            <p:spPr>
              <a:xfrm>
                <a:off x="4442866" y="4318904"/>
                <a:ext cx="154186" cy="1541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5" name="円/楕円 84"/>
              <p:cNvSpPr>
                <a:spLocks noChangeAspect="1"/>
              </p:cNvSpPr>
              <p:nvPr/>
            </p:nvSpPr>
            <p:spPr>
              <a:xfrm>
                <a:off x="4248787" y="4576267"/>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6" name="円/楕円 85"/>
              <p:cNvSpPr>
                <a:spLocks noChangeAspect="1"/>
              </p:cNvSpPr>
              <p:nvPr/>
            </p:nvSpPr>
            <p:spPr>
              <a:xfrm>
                <a:off x="4304150" y="4581914"/>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7" name="円/楕円 86"/>
              <p:cNvSpPr>
                <a:spLocks noChangeAspect="1"/>
              </p:cNvSpPr>
              <p:nvPr/>
            </p:nvSpPr>
            <p:spPr>
              <a:xfrm>
                <a:off x="4826826" y="5342369"/>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8" name="円/楕円 87"/>
              <p:cNvSpPr>
                <a:spLocks noChangeAspect="1"/>
              </p:cNvSpPr>
              <p:nvPr/>
            </p:nvSpPr>
            <p:spPr>
              <a:xfrm>
                <a:off x="2902580" y="5413882"/>
                <a:ext cx="154186" cy="15418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9" name="円/楕円 88"/>
              <p:cNvSpPr>
                <a:spLocks noChangeAspect="1"/>
              </p:cNvSpPr>
              <p:nvPr/>
            </p:nvSpPr>
            <p:spPr>
              <a:xfrm>
                <a:off x="4078635" y="5286487"/>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90" name="円/楕円 89"/>
              <p:cNvSpPr>
                <a:spLocks noChangeAspect="1"/>
              </p:cNvSpPr>
              <p:nvPr/>
            </p:nvSpPr>
            <p:spPr>
              <a:xfrm>
                <a:off x="2952643" y="5840937"/>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91" name="円/楕円 90"/>
              <p:cNvSpPr>
                <a:spLocks noChangeAspect="1"/>
              </p:cNvSpPr>
              <p:nvPr/>
            </p:nvSpPr>
            <p:spPr>
              <a:xfrm>
                <a:off x="2905414" y="4885223"/>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92" name="円/楕円 91"/>
              <p:cNvSpPr>
                <a:spLocks noChangeAspect="1"/>
              </p:cNvSpPr>
              <p:nvPr/>
            </p:nvSpPr>
            <p:spPr>
              <a:xfrm>
                <a:off x="3231065" y="4808130"/>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93" name="円/楕円 92"/>
              <p:cNvSpPr>
                <a:spLocks noChangeAspect="1"/>
              </p:cNvSpPr>
              <p:nvPr/>
            </p:nvSpPr>
            <p:spPr>
              <a:xfrm>
                <a:off x="3229203" y="5385201"/>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94" name="円/楕円 93"/>
              <p:cNvSpPr>
                <a:spLocks noChangeAspect="1"/>
              </p:cNvSpPr>
              <p:nvPr/>
            </p:nvSpPr>
            <p:spPr>
              <a:xfrm>
                <a:off x="3022562" y="5259234"/>
                <a:ext cx="154186" cy="154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grpSp>
        <p:pic>
          <p:nvPicPr>
            <p:cNvPr id="30" name="図 29"/>
            <p:cNvPicPr>
              <a:picLocks noChangeAspect="1"/>
            </p:cNvPicPr>
            <p:nvPr/>
          </p:nvPicPr>
          <p:blipFill rotWithShape="1">
            <a:blip r:embed="rId9" cstate="print">
              <a:extLst>
                <a:ext uri="{28A0092B-C50C-407E-A947-70E740481C1C}">
                  <a14:useLocalDpi xmlns:a14="http://schemas.microsoft.com/office/drawing/2010/main" val="0"/>
                </a:ext>
              </a:extLst>
            </a:blip>
            <a:srcRect l="1" t="31874" r="40617" b="-50"/>
            <a:stretch/>
          </p:blipFill>
          <p:spPr>
            <a:xfrm>
              <a:off x="1524532" y="3328530"/>
              <a:ext cx="1348828" cy="1161408"/>
            </a:xfrm>
            <a:prstGeom prst="rect">
              <a:avLst/>
            </a:prstGeom>
          </p:spPr>
        </p:pic>
        <p:pic>
          <p:nvPicPr>
            <p:cNvPr id="35" name="Picture 3" descr="C:\Users\Mamoru ISHII\Pictures\2014-04-09\929.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38081" y="5142023"/>
              <a:ext cx="1035279" cy="8144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Mamoru ISHII\Pictures\2014-04-09\930.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6505" y="4455136"/>
              <a:ext cx="1208244" cy="950526"/>
            </a:xfrm>
            <a:prstGeom prst="rect">
              <a:avLst/>
            </a:prstGeom>
            <a:noFill/>
            <a:extLst>
              <a:ext uri="{909E8E84-426E-40DD-AFC4-6F175D3DCCD1}">
                <a14:hiddenFill xmlns:a14="http://schemas.microsoft.com/office/drawing/2010/main">
                  <a:solidFill>
                    <a:srgbClr val="FFFFFF"/>
                  </a:solidFill>
                </a14:hiddenFill>
              </a:ext>
            </a:extLst>
          </p:spPr>
        </p:pic>
      </p:grpSp>
      <p:sp>
        <p:nvSpPr>
          <p:cNvPr id="37" name="AutoShape 20" descr="data:image/jpeg;base64,/9j/4AAQSkZJRgABAQAAAQABAAD/2wCEAAkGBxQSEBQUEBQUEBUQFhAQFBYVFBcVGBUQFBQWFhUUFBQaHCggGRomHBQXITEhJSkrLi4uFx8zODMsNygtLiwBCgoKDA0OFhAPGyseHCUrOCssLDc3LCsrKyw3Ky4rKysrNzYrNzc3KyssLTgrKywuNzcsKywrNysrODcuKysrK//AABEIAIgAhwMBIgACEQEDEQH/xAAcAAACAgMBAQAAAAAAAAAAAAAABgUHAQMEAgj/xABBEAABAwEDBwgIBQMEAwAAAAABAAIDEQQSIQUGByIxcrETIyRBYXGywTI0UXOBkaGzM2J0gtGSwsNTotLwQkNS/8QAFgEBAQEAAAAAAAAAAAAAAAAAAAIB/8QAFxEBAQEBAAAAAAAAAAAAAAAAAAIBEf/aAAwDAQACEQMRAD8AvFCEIBCEIBCxVcdvyrDD+K9rT7K6x7m7UHZVYkkDQS4hoGJJNAB2lKNvz1GyCMn8z8B8GjE/GipvO/LM9otEgnkc9rXG6ypuNoBsZs80F0W/SBYoniMScs8mlIheApU4v9Hq9q67DnlZJP8A2XCep4I+uxfP2R7PfeQTS6wuHfUDzXnKFsfE+607O3rQfTUWUYnejLGe57f5XSCvl5uc01KEh3eAVssueM0br0b3xH8jiAe8bD8kH07VZVPZq6XDUMtjeUGFJGUDhvM2HvFD2FWZkPOGz2sE2eQPu0LhQhza7LwOzYglUIQgEIQgFglQecGc0dkIa5rnvcLwa3DCpFS47MQk+356WiXBl2Afl1nf1HyAQWLa7ayJt6V7Yx7XGnyS5lDPeJuELTKfadRvz2n5JBc5znXnkucdpcST8zivbWoJm3Zy2iXC/wAmD1M1frt+qiafXb296FglBglIGWz0iXePAJ6c5IWWz0iTe8gg6M33c4/3bvE1Stlye2XlXOgdaLjmt1HMBGrWgDnCqhcgnnHbjvE1T+Ro3u5bk5WxEPZg6LlAdTbg5pH1QQGWbLZ4/Tins+NKvYbv9QqPqoZ9ia7GCQSdlcfknm2vtjRqSQO3ZXxVHso6oKiLZypBM9lu1qBMGNdcNMHiWLZTtQcuSs2Hlhkcbt29UDbq7VbmhTJwbBPMTVz5BEOxsbQ7jIfkEm5FHRHa1+nLC9/9bcVYGh31CT9RJ9uJA9oQhAIQhBXekgdIi91/e5K7GJt0iN6RF7s+MpYa1ANavaFhxQDitL3Ie5aHvQEj0i5aPPyb3kE5vckrLB5+Tv8AIINuQzzjtx3Fqas2ZCOW1b2vH8NRKWRTzjtx3Fqa816kz0dd1o/jqnFBIW2ZlNeAuHXQV/hRZhsslWxyOs7ngtc01DXAil0tJoR8Qp2Rk/8A4OYT+YHyXJaTIfWLKJW4VdGQSO26cfqg9ZPsojhexpBDTIBT2bfOnwTrod9Rk/UP+1ElKyMHJy3QWi9NQHAj2/Wp+KbtEA6FL+of9qJA9IQhAIQhAiaQRz8Xu3eJK6atIH40W47xBKhKAcVpe5D3LQ9yAe9aHvQ960OcgHOSdlc8/J3+QTaSlHK/48neOCDZkU84dx3Fqac2y2s14E4xdX5SlbIg5w7juITfmperPdAOtFWu6UHbaTZ6a4c3tFQfoVizcmSOQtjmHDVeQ5vdrUP1UjJJOBqxtf2Xqea5J5AfWLC6mGswB1O3ADig7oGG5LeIcb0uIFB6Ip9EzaJPU5f1DvtRJesDG8lNcBa29NQHbsFa/Gp+KYtE3qkvv3faiQO6EIQCEIQIukI87FuP8QSe9ybdI552Hck8TUlvegHvXO9yy9y0OcgHuWtxQ5y1koMkpUyv+O/v8k10Stlcc+/vHAIPeRBzh3H+Scc1WAvnq+5jF8dVyUchDnDuP8k5ZqFofPeaXVMVKdQo5BNyWYn0bVc+R/uXuGw2vbFaYpadTmjiKrxa5rKBzrHEV/71rgLsmOOJfG7qIvVr8KoJ+zsfdn5Sl69JWmz0G0p8KfFS+in1SX37vtRKJsLWcnNyZLm35aE4k6orj34KW0Veqy++P2o0DqhCEAhCEFf6TTSWDcl8TP5SO96ddKR5yz7s3iYkNzkA5y1uKHFayUASsgIAXsBAAJWyx+O/vHAJtDUq5ab0h/eOAQe8gDnTuP8AJWVopHTptxvAquc3hzp3JOCsDR7bBDapnuBcLsYoKVxB9qC4aKFztszDYrSS1pIhmIN0VBDHUIPtXDac9omCpilPdc/5KEy5n/DLZ5ohFM0yxyRgkMoC5pAJ1q0xQcWSHczLvzqc0VHos3vj9uNL+SqiGXb6c3AKc0Tno03vv8bEDyhCEAhCEFc6Vjzlm3Z+MaQnFPmlo69m3Z+Mf8qvyUAVkBAC9gIANWxjUMat7GoBrUpZdb0h/e3gE6MYlDL46TJ3jwhB6zdHPfsk4JihsYc/eAHHFQGbv437JOCfchNslzpDpg+8acmNW7hTq27UHI7IYArq/NcFussLYrtHcs15JcCSx0RGGHUQcO5PLxYabbQ7uH8BQ9sisBceYtsh/KwngtzOs3SvkzLD4mvY0ktcCKeyuGCsTRIejT++/wAUaTrRZrPjyditYNDrSVAHbi7yTbofPRp/fD7TFVRs86yazT+EICFCghCEFb6Wxr2XdtHGJIICvXK2RYLTd5eMSXL10kkEXqVpQ9g+SgrRo9sjvR5WPdfXxVQVU0LY1ifp9G3+naD2B8YP+5pHBcUuYNpb6LopO5xbxCBVY1b2MUtJmvambYXGnW0h3Arllsb2emx7N5pbxCDUxqTM4x0mT9vhCeG9iSs5fWX/ALfCEHnIH437JPCrSzPtUrYCI7VZ4G8o/VlALiaNqQajDEKqMizXZ2V2PPJHuk1a/Cv0TOyWhBqK4ILNlt8tPXrMO5gPmoS35TON7KjG9jYWni5Qjp6t9P6Jfym4XtpNdvUqyuJ2epm35TiIINutE5ocGsDG92DfNNGhw9HtA9kzflyTB5FVJJMA7E07SrE0OSk2icCt0xtOGy8H4Y7K4lbV7XOkzkrZQsBZUKCEIQCEIQCEIQCwhCDmnydE/wBONju9o40UDlPMCwzuLnw0cdpY9zOqnUUIQQk2iOy3g6KWeItc1w1mvGqQaG82vV7V2RaNoB6U0zjtwuAeFCEHczMWzAUJlP76cF6GYdirUxudvSPPmsoQSNgzcssJrFZ4mH2hgJ/qOKlAhCDKEIQCEIQf/9k="/>
          <p:cNvSpPr>
            <a:spLocks noChangeAspect="1" noChangeArrowheads="1"/>
          </p:cNvSpPr>
          <p:nvPr/>
        </p:nvSpPr>
        <p:spPr bwMode="auto">
          <a:xfrm>
            <a:off x="0" y="-144463"/>
            <a:ext cx="281354"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AutoShape 22" descr="data:image/jpeg;base64,/9j/4AAQSkZJRgABAQAAAQABAAD/2wCEAAkGBxQSEBQUEBQUEBUQFhAQFBYVFBcVGBUQFBQWFhUUFBQaHCggGRomHBQXITEhJSkrLi4uFx8zODMsNygtLiwBCgoKDA0OFhAPGyseHCUrOCssLDc3LCsrKyw3Ky4rKysrNzYrNzc3KyssLTgrKywuNzcsKywrNysrODcuKysrK//AABEIAIgAhwMBIgACEQEDEQH/xAAcAAACAgMBAQAAAAAAAAAAAAAABgUHAQMEAgj/xABBEAABAwEDBwgIBQMEAwAAAAABAAIDEQQSIQUGByIxcrETIyRBYXGywTI0UXOBkaGzM2J0gtGSwsNTotLwQkNS/8QAFgEBAQEAAAAAAAAAAAAAAAAAAAIB/8QAFxEBAQEBAAAAAAAAAAAAAAAAAAIBEf/aAAwDAQACEQMRAD8AvFCEIBCEIBCxVcdvyrDD+K9rT7K6x7m7UHZVYkkDQS4hoGJJNAB2lKNvz1GyCMn8z8B8GjE/GipvO/LM9otEgnkc9rXG6ypuNoBsZs80F0W/SBYoniMScs8mlIheApU4v9Hq9q67DnlZJP8A2XCep4I+uxfP2R7PfeQTS6wuHfUDzXnKFsfE+607O3rQfTUWUYnejLGe57f5XSCvl5uc01KEh3eAVssueM0br0b3xH8jiAe8bD8kH07VZVPZq6XDUMtjeUGFJGUDhvM2HvFD2FWZkPOGz2sE2eQPu0LhQhza7LwOzYglUIQgEIQgFglQecGc0dkIa5rnvcLwa3DCpFS47MQk+356WiXBl2Afl1nf1HyAQWLa7ayJt6V7Yx7XGnyS5lDPeJuELTKfadRvz2n5JBc5znXnkucdpcST8zivbWoJm3Zy2iXC/wAmD1M1frt+qiafXb296FglBglIGWz0iXePAJ6c5IWWz0iTe8gg6M33c4/3bvE1Stlye2XlXOgdaLjmt1HMBGrWgDnCqhcgnnHbjvE1T+Ro3u5bk5WxEPZg6LlAdTbg5pH1QQGWbLZ4/Tins+NKvYbv9QqPqoZ9ia7GCQSdlcfknm2vtjRqSQO3ZXxVHso6oKiLZypBM9lu1qBMGNdcNMHiWLZTtQcuSs2Hlhkcbt29UDbq7VbmhTJwbBPMTVz5BEOxsbQ7jIfkEm5FHRHa1+nLC9/9bcVYGh31CT9RJ9uJA9oQhAIQhBXekgdIi91/e5K7GJt0iN6RF7s+MpYa1ANavaFhxQDitL3Ie5aHvQEj0i5aPPyb3kE5vckrLB5+Tv8AIINuQzzjtx3Fqas2ZCOW1b2vH8NRKWRTzjtx3Fqa816kz0dd1o/jqnFBIW2ZlNeAuHXQV/hRZhsslWxyOs7ngtc01DXAil0tJoR8Qp2Rk/8A4OYT+YHyXJaTIfWLKJW4VdGQSO26cfqg9ZPsojhexpBDTIBT2bfOnwTrod9Rk/UP+1ElKyMHJy3QWi9NQHAj2/Wp+KbtEA6FL+of9qJA9IQhAIQhAiaQRz8Xu3eJK6atIH40W47xBKhKAcVpe5D3LQ9yAe9aHvQ960OcgHOSdlc8/J3+QTaSlHK/48neOCDZkU84dx3Fqac2y2s14E4xdX5SlbIg5w7juITfmperPdAOtFWu6UHbaTZ6a4c3tFQfoVizcmSOQtjmHDVeQ5vdrUP1UjJJOBqxtf2Xqea5J5AfWLC6mGswB1O3ADig7oGG5LeIcb0uIFB6Ip9EzaJPU5f1DvtRJesDG8lNcBa29NQHbsFa/Gp+KYtE3qkvv3faiQO6EIQCEIQIukI87FuP8QSe9ybdI552Hck8TUlvegHvXO9yy9y0OcgHuWtxQ5y1koMkpUyv+O/v8k10Stlcc+/vHAIPeRBzh3H+Scc1WAvnq+5jF8dVyUchDnDuP8k5ZqFofPeaXVMVKdQo5BNyWYn0bVc+R/uXuGw2vbFaYpadTmjiKrxa5rKBzrHEV/71rgLsmOOJfG7qIvVr8KoJ+zsfdn5Sl69JWmz0G0p8KfFS+in1SX37vtRKJsLWcnNyZLm35aE4k6orj34KW0Veqy++P2o0DqhCEAhCEFf6TTSWDcl8TP5SO96ddKR5yz7s3iYkNzkA5y1uKHFayUASsgIAXsBAAJWyx+O/vHAJtDUq5ab0h/eOAQe8gDnTuP8AJWVopHTptxvAquc3hzp3JOCsDR7bBDapnuBcLsYoKVxB9qC4aKFztszDYrSS1pIhmIN0VBDHUIPtXDac9omCpilPdc/5KEy5n/DLZ5ohFM0yxyRgkMoC5pAJ1q0xQcWSHczLvzqc0VHos3vj9uNL+SqiGXb6c3AKc0Tno03vv8bEDyhCEAhCEFc6Vjzlm3Z+MaQnFPmlo69m3Z+Mf8qvyUAVkBAC9gIANWxjUMat7GoBrUpZdb0h/e3gE6MYlDL46TJ3jwhB6zdHPfsk4JihsYc/eAHHFQGbv437JOCfchNslzpDpg+8acmNW7hTq27UHI7IYArq/NcFussLYrtHcs15JcCSx0RGGHUQcO5PLxYabbQ7uH8BQ9sisBceYtsh/KwngtzOs3SvkzLD4mvY0ktcCKeyuGCsTRIejT++/wAUaTrRZrPjyditYNDrSVAHbi7yTbofPRp/fD7TFVRs86yazT+EICFCghCEFb6Wxr2XdtHGJIICvXK2RYLTd5eMSXL10kkEXqVpQ9g+SgrRo9sjvR5WPdfXxVQVU0LY1ifp9G3+naD2B8YP+5pHBcUuYNpb6LopO5xbxCBVY1b2MUtJmvambYXGnW0h3Arllsb2emx7N5pbxCDUxqTM4x0mT9vhCeG9iSs5fWX/ALfCEHnIH437JPCrSzPtUrYCI7VZ4G8o/VlALiaNqQajDEKqMizXZ2V2PPJHuk1a/Cv0TOyWhBqK4ILNlt8tPXrMO5gPmoS35TON7KjG9jYWni5Qjp6t9P6Jfym4XtpNdvUqyuJ2epm35TiIINutE5ocGsDG92DfNNGhw9HtA9kzflyTB5FVJJMA7E07SrE0OSk2icCt0xtOGy8H4Y7K4lbV7XOkzkrZQsBZUKCEIQCEIQCEIQCwhCDmnydE/wBONju9o40UDlPMCwzuLnw0cdpY9zOqnUUIQQk2iOy3g6KWeItc1w1mvGqQaG82vV7V2RaNoB6U0zjtwuAeFCEHczMWzAUJlP76cF6GYdirUxudvSPPmsoQSNgzcssJrFZ4mH2hgJ/qOKlAhCDKEIQCEIQf/9k="/>
          <p:cNvSpPr>
            <a:spLocks noChangeAspect="1" noChangeArrowheads="1"/>
          </p:cNvSpPr>
          <p:nvPr/>
        </p:nvSpPr>
        <p:spPr bwMode="auto">
          <a:xfrm>
            <a:off x="140677" y="7938"/>
            <a:ext cx="281354"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AutoShape 26" descr="サーバーの Linux ボックス クリップアート ベクター クリップ アート - 無料ベクター"/>
          <p:cNvSpPr>
            <a:spLocks noChangeAspect="1" noChangeArrowheads="1"/>
          </p:cNvSpPr>
          <p:nvPr/>
        </p:nvSpPr>
        <p:spPr bwMode="auto">
          <a:xfrm>
            <a:off x="58615" y="-136525"/>
            <a:ext cx="281354"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96" name="グループ化 95"/>
          <p:cNvGrpSpPr/>
          <p:nvPr/>
        </p:nvGrpSpPr>
        <p:grpSpPr>
          <a:xfrm>
            <a:off x="3161795" y="3159418"/>
            <a:ext cx="2579340" cy="3456384"/>
            <a:chOff x="3272143" y="3212976"/>
            <a:chExt cx="2794285" cy="3456384"/>
          </a:xfrm>
        </p:grpSpPr>
        <p:sp>
          <p:nvSpPr>
            <p:cNvPr id="46" name="角丸四角形 45"/>
            <p:cNvSpPr/>
            <p:nvPr/>
          </p:nvSpPr>
          <p:spPr bwMode="auto">
            <a:xfrm>
              <a:off x="3272143" y="3212976"/>
              <a:ext cx="2794285" cy="3456384"/>
            </a:xfrm>
            <a:prstGeom prst="roundRect">
              <a:avLst/>
            </a:prstGeom>
            <a:solidFill>
              <a:schemeClr val="bg1"/>
            </a:solidFill>
            <a:ln w="19050">
              <a:solidFill>
                <a:srgbClr val="0066FF"/>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graphicFrame>
          <p:nvGraphicFramePr>
            <p:cNvPr id="16" name="オブジェクト 15"/>
            <p:cNvGraphicFramePr>
              <a:graphicFrameLocks noChangeAspect="1"/>
            </p:cNvGraphicFramePr>
            <p:nvPr>
              <p:extLst>
                <p:ext uri="{D42A27DB-BD31-4B8C-83A1-F6EECF244321}">
                  <p14:modId xmlns:p14="http://schemas.microsoft.com/office/powerpoint/2010/main" val="1076747240"/>
                </p:ext>
              </p:extLst>
            </p:nvPr>
          </p:nvGraphicFramePr>
          <p:xfrm>
            <a:off x="3440832" y="3446089"/>
            <a:ext cx="850076" cy="1202987"/>
          </p:xfrm>
          <a:graphic>
            <a:graphicData uri="http://schemas.openxmlformats.org/presentationml/2006/ole">
              <mc:AlternateContent xmlns:mc="http://schemas.openxmlformats.org/markup-compatibility/2006">
                <mc:Choice xmlns:v="urn:schemas-microsoft-com:vml" Requires="v">
                  <p:oleObj spid="_x0000_s2074" name="Acrobat Document" r:id="rId12" imgW="5667172" imgH="8019915" progId="AcroExch.Document.7">
                    <p:embed/>
                  </p:oleObj>
                </mc:Choice>
                <mc:Fallback>
                  <p:oleObj name="Acrobat Document" r:id="rId12" imgW="5667172" imgH="8019915" progId="AcroExch.Document.7">
                    <p:embed/>
                    <p:pic>
                      <p:nvPicPr>
                        <p:cNvPr id="0" name=""/>
                        <p:cNvPicPr/>
                        <p:nvPr/>
                      </p:nvPicPr>
                      <p:blipFill>
                        <a:blip r:embed="rId13"/>
                        <a:stretch>
                          <a:fillRect/>
                        </a:stretch>
                      </p:blipFill>
                      <p:spPr>
                        <a:xfrm>
                          <a:off x="3440832" y="3446089"/>
                          <a:ext cx="850076" cy="1202987"/>
                        </a:xfrm>
                        <a:prstGeom prst="rect">
                          <a:avLst/>
                        </a:prstGeom>
                        <a:ln w="12700">
                          <a:solidFill>
                            <a:schemeClr val="tx1"/>
                          </a:solidFill>
                        </a:ln>
                      </p:spPr>
                    </p:pic>
                  </p:oleObj>
                </mc:Fallback>
              </mc:AlternateContent>
            </a:graphicData>
          </a:graphic>
        </p:graphicFrame>
        <p:graphicFrame>
          <p:nvGraphicFramePr>
            <p:cNvPr id="17" name="オブジェクト 16"/>
            <p:cNvGraphicFramePr>
              <a:graphicFrameLocks noChangeAspect="1"/>
            </p:cNvGraphicFramePr>
            <p:nvPr>
              <p:extLst>
                <p:ext uri="{D42A27DB-BD31-4B8C-83A1-F6EECF244321}">
                  <p14:modId xmlns:p14="http://schemas.microsoft.com/office/powerpoint/2010/main" val="128083724"/>
                </p:ext>
              </p:extLst>
            </p:nvPr>
          </p:nvGraphicFramePr>
          <p:xfrm>
            <a:off x="3462395" y="5069046"/>
            <a:ext cx="850076" cy="1202987"/>
          </p:xfrm>
          <a:graphic>
            <a:graphicData uri="http://schemas.openxmlformats.org/presentationml/2006/ole">
              <mc:AlternateContent xmlns:mc="http://schemas.openxmlformats.org/markup-compatibility/2006">
                <mc:Choice xmlns:v="urn:schemas-microsoft-com:vml" Requires="v">
                  <p:oleObj spid="_x0000_s2075" name="Acrobat Document" r:id="rId14" imgW="5667172" imgH="8019915" progId="AcroExch.Document.7">
                    <p:embed/>
                  </p:oleObj>
                </mc:Choice>
                <mc:Fallback>
                  <p:oleObj name="Acrobat Document" r:id="rId14" imgW="5667172" imgH="8019915" progId="AcroExch.Document.7">
                    <p:embed/>
                    <p:pic>
                      <p:nvPicPr>
                        <p:cNvPr id="0" name=""/>
                        <p:cNvPicPr/>
                        <p:nvPr/>
                      </p:nvPicPr>
                      <p:blipFill>
                        <a:blip r:embed="rId15"/>
                        <a:stretch>
                          <a:fillRect/>
                        </a:stretch>
                      </p:blipFill>
                      <p:spPr>
                        <a:xfrm>
                          <a:off x="3462395" y="5069046"/>
                          <a:ext cx="850076" cy="1202987"/>
                        </a:xfrm>
                        <a:prstGeom prst="rect">
                          <a:avLst/>
                        </a:prstGeom>
                        <a:ln w="12700">
                          <a:solidFill>
                            <a:schemeClr val="tx1"/>
                          </a:solidFill>
                        </a:ln>
                      </p:spPr>
                    </p:pic>
                  </p:oleObj>
                </mc:Fallback>
              </mc:AlternateContent>
            </a:graphicData>
          </a:graphic>
        </p:graphicFrame>
        <p:graphicFrame>
          <p:nvGraphicFramePr>
            <p:cNvPr id="18" name="オブジェクト 17"/>
            <p:cNvGraphicFramePr>
              <a:graphicFrameLocks noChangeAspect="1"/>
            </p:cNvGraphicFramePr>
            <p:nvPr>
              <p:extLst>
                <p:ext uri="{D42A27DB-BD31-4B8C-83A1-F6EECF244321}">
                  <p14:modId xmlns:p14="http://schemas.microsoft.com/office/powerpoint/2010/main" val="3109885081"/>
                </p:ext>
              </p:extLst>
            </p:nvPr>
          </p:nvGraphicFramePr>
          <p:xfrm>
            <a:off x="4876813" y="3460837"/>
            <a:ext cx="850076" cy="1202987"/>
          </p:xfrm>
          <a:graphic>
            <a:graphicData uri="http://schemas.openxmlformats.org/presentationml/2006/ole">
              <mc:AlternateContent xmlns:mc="http://schemas.openxmlformats.org/markup-compatibility/2006">
                <mc:Choice xmlns:v="urn:schemas-microsoft-com:vml" Requires="v">
                  <p:oleObj spid="_x0000_s2076" name="Acrobat Document" r:id="rId16" imgW="5667172" imgH="8019915" progId="AcroExch.Document.7">
                    <p:embed/>
                  </p:oleObj>
                </mc:Choice>
                <mc:Fallback>
                  <p:oleObj name="Acrobat Document" r:id="rId16" imgW="5667172" imgH="8019915" progId="AcroExch.Document.7">
                    <p:embed/>
                    <p:pic>
                      <p:nvPicPr>
                        <p:cNvPr id="0" name=""/>
                        <p:cNvPicPr/>
                        <p:nvPr/>
                      </p:nvPicPr>
                      <p:blipFill>
                        <a:blip r:embed="rId17"/>
                        <a:stretch>
                          <a:fillRect/>
                        </a:stretch>
                      </p:blipFill>
                      <p:spPr>
                        <a:xfrm>
                          <a:off x="4876813" y="3460837"/>
                          <a:ext cx="850076" cy="1202987"/>
                        </a:xfrm>
                        <a:prstGeom prst="rect">
                          <a:avLst/>
                        </a:prstGeom>
                        <a:ln w="12700">
                          <a:solidFill>
                            <a:schemeClr val="tx1"/>
                          </a:solidFill>
                        </a:ln>
                      </p:spPr>
                    </p:pic>
                  </p:oleObj>
                </mc:Fallback>
              </mc:AlternateContent>
            </a:graphicData>
          </a:graphic>
        </p:graphicFrame>
        <p:graphicFrame>
          <p:nvGraphicFramePr>
            <p:cNvPr id="19" name="オブジェクト 18"/>
            <p:cNvGraphicFramePr>
              <a:graphicFrameLocks noChangeAspect="1"/>
            </p:cNvGraphicFramePr>
            <p:nvPr>
              <p:extLst>
                <p:ext uri="{D42A27DB-BD31-4B8C-83A1-F6EECF244321}">
                  <p14:modId xmlns:p14="http://schemas.microsoft.com/office/powerpoint/2010/main" val="2785487965"/>
                </p:ext>
              </p:extLst>
            </p:nvPr>
          </p:nvGraphicFramePr>
          <p:xfrm>
            <a:off x="4874994" y="5078837"/>
            <a:ext cx="850076" cy="1202987"/>
          </p:xfrm>
          <a:graphic>
            <a:graphicData uri="http://schemas.openxmlformats.org/presentationml/2006/ole">
              <mc:AlternateContent xmlns:mc="http://schemas.openxmlformats.org/markup-compatibility/2006">
                <mc:Choice xmlns:v="urn:schemas-microsoft-com:vml" Requires="v">
                  <p:oleObj spid="_x0000_s2077" name="Acrobat Document" r:id="rId18" imgW="5667172" imgH="8019915" progId="AcroExch.Document.7">
                    <p:embed/>
                  </p:oleObj>
                </mc:Choice>
                <mc:Fallback>
                  <p:oleObj name="Acrobat Document" r:id="rId18" imgW="5667172" imgH="8019915" progId="AcroExch.Document.7">
                    <p:embed/>
                    <p:pic>
                      <p:nvPicPr>
                        <p:cNvPr id="0" name=""/>
                        <p:cNvPicPr/>
                        <p:nvPr/>
                      </p:nvPicPr>
                      <p:blipFill>
                        <a:blip r:embed="rId19"/>
                        <a:stretch>
                          <a:fillRect/>
                        </a:stretch>
                      </p:blipFill>
                      <p:spPr>
                        <a:xfrm>
                          <a:off x="4874994" y="5078837"/>
                          <a:ext cx="850076" cy="1202987"/>
                        </a:xfrm>
                        <a:prstGeom prst="rect">
                          <a:avLst/>
                        </a:prstGeom>
                        <a:ln w="12700">
                          <a:solidFill>
                            <a:schemeClr val="tx1"/>
                          </a:solidFill>
                        </a:ln>
                      </p:spPr>
                    </p:pic>
                  </p:oleObj>
                </mc:Fallback>
              </mc:AlternateContent>
            </a:graphicData>
          </a:graphic>
        </p:graphicFrame>
        <p:pic>
          <p:nvPicPr>
            <p:cNvPr id="1051" name="Picture 2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887433" y="4074872"/>
              <a:ext cx="599132" cy="919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899272" y="5606098"/>
              <a:ext cx="599132" cy="919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324573" y="5587040"/>
              <a:ext cx="599132" cy="919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300032" y="3989618"/>
              <a:ext cx="599132" cy="919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56" name="Picture 3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34317" y="4090335"/>
            <a:ext cx="1213338"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0" name="テキスト ボックス 99"/>
          <p:cNvSpPr txBox="1"/>
          <p:nvPr/>
        </p:nvSpPr>
        <p:spPr>
          <a:xfrm>
            <a:off x="418719" y="5959797"/>
            <a:ext cx="2516795" cy="523220"/>
          </a:xfrm>
          <a:prstGeom prst="rect">
            <a:avLst/>
          </a:prstGeom>
          <a:noFill/>
        </p:spPr>
        <p:txBody>
          <a:bodyPr wrap="square" rtlCol="0">
            <a:spAutoFit/>
          </a:bodyPr>
          <a:lstStyle/>
          <a:p>
            <a:r>
              <a:rPr kumimoji="1" lang="en-US" altLang="ja-JP" sz="1400" dirty="0" smtClean="0"/>
              <a:t>Observation/simulation  in domestic/international</a:t>
            </a:r>
            <a:endParaRPr kumimoji="1" lang="ja-JP" altLang="en-US" sz="1400" dirty="0"/>
          </a:p>
        </p:txBody>
      </p:sp>
      <p:sp>
        <p:nvSpPr>
          <p:cNvPr id="101" name="テキスト ボックス 100"/>
          <p:cNvSpPr txBox="1"/>
          <p:nvPr/>
        </p:nvSpPr>
        <p:spPr>
          <a:xfrm>
            <a:off x="3082554" y="6465252"/>
            <a:ext cx="2479974" cy="276999"/>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en-US" altLang="ja-JP" sz="1200" dirty="0" smtClean="0"/>
              <a:t>present</a:t>
            </a:r>
            <a:r>
              <a:rPr kumimoji="1" lang="ja-JP" altLang="en-US" sz="1200" dirty="0" smtClean="0"/>
              <a:t>：</a:t>
            </a:r>
            <a:r>
              <a:rPr kumimoji="1" lang="en-US" altLang="ja-JP" sz="1200" dirty="0" smtClean="0"/>
              <a:t>several independent system</a:t>
            </a:r>
            <a:endParaRPr kumimoji="1" lang="ja-JP" altLang="en-US" sz="1200" dirty="0"/>
          </a:p>
        </p:txBody>
      </p:sp>
      <p:sp>
        <p:nvSpPr>
          <p:cNvPr id="102" name="四角形吹き出し 101"/>
          <p:cNvSpPr/>
          <p:nvPr/>
        </p:nvSpPr>
        <p:spPr bwMode="auto">
          <a:xfrm>
            <a:off x="79392" y="3284984"/>
            <a:ext cx="2941048" cy="3335203"/>
          </a:xfrm>
          <a:prstGeom prst="wedgeRectCallout">
            <a:avLst>
              <a:gd name="adj1" fmla="val 61068"/>
              <a:gd name="adj2" fmla="val -4069"/>
            </a:avLst>
          </a:prstGeom>
          <a:noFill/>
          <a:ln w="19050" cap="flat" cmpd="sng" algn="ctr">
            <a:solidFill>
              <a:srgbClr val="FF0000"/>
            </a:solidFill>
            <a:prstDash val="solid"/>
            <a:round/>
            <a:headEnd type="none" w="med" len="med"/>
            <a:tailEnd type="none" w="med" len="med"/>
          </a:ln>
          <a:effectLst/>
        </p:spPr>
        <p:txBody>
          <a:bodyPr vert="horz" wrap="square" lIns="93105" tIns="46556" rIns="93105" bIns="46556" numCol="1" rtlCol="0" anchor="t" anchorCtr="0" compatLnSpc="1">
            <a:prstTxWarp prst="textNoShape">
              <a:avLst/>
            </a:prstTxWarp>
          </a:bodyPr>
          <a:lstStyle/>
          <a:p>
            <a:pPr marL="0" marR="0" indent="0" algn="l" defTabSz="933450" rtl="0" eaLnBrk="1" fontAlgn="base" latinLnBrk="0" hangingPunct="1">
              <a:lnSpc>
                <a:spcPct val="100000"/>
              </a:lnSpc>
              <a:spcBef>
                <a:spcPct val="20000"/>
              </a:spcBef>
              <a:spcAft>
                <a:spcPct val="0"/>
              </a:spcAft>
              <a:buClrTx/>
              <a:buSzTx/>
              <a:buFont typeface="ＭＳ ゴシック" pitchFamily="49" charset="-128"/>
              <a:buChar char="○"/>
              <a:tabLst/>
            </a:pPr>
            <a:endPara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endParaRPr>
          </a:p>
        </p:txBody>
      </p:sp>
      <p:sp>
        <p:nvSpPr>
          <p:cNvPr id="20" name="右矢印 19"/>
          <p:cNvSpPr/>
          <p:nvPr/>
        </p:nvSpPr>
        <p:spPr>
          <a:xfrm>
            <a:off x="5768441" y="4534823"/>
            <a:ext cx="381309" cy="81940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44223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29564</TotalTime>
  <Words>1040</Words>
  <Application>Microsoft Office PowerPoint</Application>
  <PresentationFormat>画面に合わせる (4:3)</PresentationFormat>
  <Paragraphs>178</Paragraphs>
  <Slides>13</Slides>
  <Notes>3</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13</vt:i4>
      </vt:variant>
    </vt:vector>
  </HeadingPairs>
  <TitlesOfParts>
    <vt:vector size="15" baseType="lpstr">
      <vt:lpstr>Office テーマ</vt:lpstr>
      <vt:lpstr>Acrobat Document</vt:lpstr>
      <vt:lpstr>National efforts to address space weather risks and customer needs</vt:lpstr>
      <vt:lpstr>NICT Space Weather Forecast Center</vt:lpstr>
      <vt:lpstr>Communications with customers</vt:lpstr>
      <vt:lpstr>Mapping of potential customers</vt:lpstr>
      <vt:lpstr>Relation of Needs-Seeds in SWx</vt:lpstr>
      <vt:lpstr>PowerPoint プレゼンテーション</vt:lpstr>
      <vt:lpstr>Available Data</vt:lpstr>
      <vt:lpstr>Model/simulation</vt:lpstr>
      <vt:lpstr>Highest priority needs –  Ionospheric information above ocean</vt:lpstr>
      <vt:lpstr>Trans-Equatorial Propagation (TEP)</vt:lpstr>
      <vt:lpstr>Oblique sounding with ionosondes</vt:lpstr>
      <vt:lpstr>agenda</vt:lpstr>
      <vt:lpstr>Unify/simplify of Web structure</vt:lpstr>
    </vt:vector>
  </TitlesOfParts>
  <Company>NICT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Ken T. Murata</dc:creator>
  <cp:lastModifiedBy>Mamoru ISHII</cp:lastModifiedBy>
  <cp:revision>675</cp:revision>
  <dcterms:created xsi:type="dcterms:W3CDTF">2009-09-06T13:33:33Z</dcterms:created>
  <dcterms:modified xsi:type="dcterms:W3CDTF">2015-02-03T10:41:45Z</dcterms:modified>
</cp:coreProperties>
</file>