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0" r:id="rId2"/>
    <p:sldId id="266" r:id="rId3"/>
    <p:sldId id="261" r:id="rId4"/>
    <p:sldId id="271" r:id="rId5"/>
    <p:sldId id="267" r:id="rId6"/>
    <p:sldId id="272" r:id="rId7"/>
    <p:sldId id="270" r:id="rId8"/>
    <p:sldId id="263" r:id="rId9"/>
    <p:sldId id="268" r:id="rId10"/>
    <p:sldId id="273" r:id="rId11"/>
    <p:sldId id="275" r:id="rId12"/>
    <p:sldId id="274" r:id="rId13"/>
    <p:sldId id="27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2" autoAdjust="0"/>
    <p:restoredTop sz="94660"/>
  </p:normalViewPr>
  <p:slideViewPr>
    <p:cSldViewPr snapToGrid="0">
      <p:cViewPr>
        <p:scale>
          <a:sx n="78" d="100"/>
          <a:sy n="78" d="100"/>
        </p:scale>
        <p:origin x="552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D37A7E-D808-4073-8D48-E225E0139B53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EAB27-D4D6-4D7E-BA5F-2AB7C904F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49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4A0101-BEC0-4223-A8C1-99C700FB0F29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95243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A756C1D-880B-476A-9AD5-B6DE0612D8CE}" type="slidenum">
              <a:rPr lang="en-US" altLang="en-US">
                <a:latin typeface="Calibri" panose="020F0502020204030204" pitchFamily="34" charset="0"/>
              </a:rPr>
              <a:pPr eaLnBrk="1" hangingPunct="1"/>
              <a:t>5</a:t>
            </a:fld>
            <a:endParaRPr lang="en-US" altLang="en-US" dirty="0">
              <a:latin typeface="Calibri" panose="020F0502020204030204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36869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6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715" y="26505"/>
            <a:ext cx="2156571" cy="127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8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744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4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761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98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651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261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8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683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349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23D8F-4CF2-4B38-94C9-A67F6A941EA9}" type="datetimeFigureOut">
              <a:rPr lang="en-US" smtClean="0"/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0F86F-6E2E-41C3-A9E7-28720897AF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314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905" y="1885071"/>
            <a:ext cx="11040035" cy="840196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rgbClr val="2616F6"/>
                </a:solidFill>
              </a:rPr>
              <a:t>The International Space Weather Initiative</a:t>
            </a:r>
            <a:endParaRPr lang="en-US" sz="5400" dirty="0">
              <a:solidFill>
                <a:srgbClr val="2616F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906" y="2918460"/>
            <a:ext cx="4961965" cy="2619688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Secretariat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l"/>
            <a:r>
              <a:rPr lang="en-US" dirty="0" smtClean="0">
                <a:solidFill>
                  <a:srgbClr val="2616F6"/>
                </a:solidFill>
                <a:latin typeface="Arial Narrow" panose="020B0606020202030204" pitchFamily="34" charset="0"/>
              </a:rPr>
              <a:t>Nat Gopalswamy Executive Director</a:t>
            </a:r>
          </a:p>
          <a:p>
            <a:pPr algn="l"/>
            <a:r>
              <a:rPr lang="en-US" dirty="0" smtClean="0">
                <a:solidFill>
                  <a:srgbClr val="2616F6"/>
                </a:solidFill>
                <a:latin typeface="Arial Narrow" panose="020B0606020202030204" pitchFamily="34" charset="0"/>
              </a:rPr>
              <a:t>George Maeda Newsletter Editor</a:t>
            </a:r>
          </a:p>
          <a:p>
            <a:pPr algn="l"/>
            <a:r>
              <a:rPr lang="en-US" dirty="0" smtClean="0">
                <a:solidFill>
                  <a:srgbClr val="2616F6"/>
                </a:solidFill>
                <a:latin typeface="Arial Narrow" panose="020B0606020202030204" pitchFamily="34" charset="0"/>
              </a:rPr>
              <a:t>Mitko Danov </a:t>
            </a:r>
            <a:r>
              <a:rPr lang="en-US" sz="2251" dirty="0">
                <a:solidFill>
                  <a:srgbClr val="2616F6"/>
                </a:solidFill>
                <a:latin typeface="Arial Narrow" panose="020B0606020202030204" pitchFamily="34" charset="0"/>
              </a:rPr>
              <a:t>Webmaster</a:t>
            </a:r>
          </a:p>
          <a:p>
            <a:pPr algn="l"/>
            <a:r>
              <a:rPr lang="en-US" dirty="0" smtClean="0">
                <a:solidFill>
                  <a:srgbClr val="2616F6"/>
                </a:solidFill>
                <a:latin typeface="Arial Narrow" panose="020B0606020202030204" pitchFamily="34" charset="0"/>
              </a:rPr>
              <a:t>Sharafat Gadimova UN Liaison</a:t>
            </a:r>
          </a:p>
          <a:p>
            <a:pPr algn="l"/>
            <a:r>
              <a:rPr lang="en-US" dirty="0" smtClean="0">
                <a:solidFill>
                  <a:srgbClr val="2616F6"/>
                </a:solidFill>
                <a:latin typeface="Arial Narrow" panose="020B0606020202030204" pitchFamily="34" charset="0"/>
              </a:rPr>
              <a:t>Pat Doherty: Meeting Coordination</a:t>
            </a:r>
            <a:endParaRPr lang="en-US" dirty="0">
              <a:solidFill>
                <a:srgbClr val="2616F6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208" y="232979"/>
            <a:ext cx="2638235" cy="1554480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5447280" y="2896049"/>
            <a:ext cx="6481484" cy="3045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 spc="8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Steering Committee</a:t>
            </a:r>
          </a:p>
          <a:p>
            <a:pPr algn="l"/>
            <a:r>
              <a:rPr lang="en-US" sz="2400" dirty="0" smtClean="0">
                <a:solidFill>
                  <a:srgbClr val="2616F6"/>
                </a:solidFill>
                <a:latin typeface="Arial Narrow" panose="020B0606020202030204" pitchFamily="34" charset="0"/>
              </a:rPr>
              <a:t>Christine Amory-Mazaudier Masaki Fujimoto Sharafat Gadimova Katya Georgieva </a:t>
            </a:r>
          </a:p>
          <a:p>
            <a:pPr algn="l"/>
            <a:r>
              <a:rPr lang="en-US" sz="2400" dirty="0" smtClean="0">
                <a:solidFill>
                  <a:srgbClr val="2616F6"/>
                </a:solidFill>
                <a:latin typeface="Arial Narrow" panose="020B0606020202030204" pitchFamily="34" charset="0"/>
              </a:rPr>
              <a:t>Nat Gopalswamy (chair) Keith Groves </a:t>
            </a:r>
          </a:p>
          <a:p>
            <a:pPr algn="l"/>
            <a:r>
              <a:rPr lang="en-US" sz="2400" dirty="0" smtClean="0">
                <a:solidFill>
                  <a:srgbClr val="2616F6"/>
                </a:solidFill>
                <a:latin typeface="Arial Narrow" panose="020B0606020202030204" pitchFamily="34" charset="0"/>
              </a:rPr>
              <a:t>Lika Guhathakurta Norbert Jakowski Ian </a:t>
            </a:r>
            <a:r>
              <a:rPr lang="en-US" sz="2400" dirty="0">
                <a:solidFill>
                  <a:srgbClr val="2616F6"/>
                </a:solidFill>
                <a:latin typeface="Arial Narrow" panose="020B0606020202030204" pitchFamily="34" charset="0"/>
              </a:rPr>
              <a:t>Mann </a:t>
            </a:r>
            <a:r>
              <a:rPr lang="en-US" sz="2400" dirty="0" smtClean="0">
                <a:solidFill>
                  <a:srgbClr val="2616F6"/>
                </a:solidFill>
                <a:latin typeface="Arial Narrow" panose="020B0606020202030204" pitchFamily="34" charset="0"/>
              </a:rPr>
              <a:t> Christian Monstein Terry Onsager Babatunde Rabiu Jean-Pierre Raulin Deborah Scherrer Kazunari Shibata Chi Wang and Akimasa </a:t>
            </a:r>
            <a:r>
              <a:rPr lang="en-US" sz="2400" dirty="0">
                <a:solidFill>
                  <a:srgbClr val="2616F6"/>
                </a:solidFill>
                <a:latin typeface="Arial Narrow" panose="020B0606020202030204" pitchFamily="34" charset="0"/>
              </a:rPr>
              <a:t>Yoshikawa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8154" y="5766742"/>
            <a:ext cx="2765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ISWI-sectretariat.org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7127" y="6276109"/>
            <a:ext cx="3037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~80 Member countries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73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Since 2005, IHY/ISWI has created a large community of space weather scientists in developing countries</a:t>
            </a:r>
          </a:p>
          <a:p>
            <a:r>
              <a:rPr lang="en-US" dirty="0" smtClean="0"/>
              <a:t>Many have matured to be scientists of international recognition</a:t>
            </a:r>
          </a:p>
          <a:p>
            <a:r>
              <a:rPr lang="en-US" dirty="0" smtClean="0"/>
              <a:t>ISWI community readily understands the need for forecasting service</a:t>
            </a:r>
          </a:p>
          <a:p>
            <a:r>
              <a:rPr lang="en-US" dirty="0" smtClean="0"/>
              <a:t>ISWI scientists have established space weather </a:t>
            </a:r>
            <a:r>
              <a:rPr lang="en-US" dirty="0" smtClean="0"/>
              <a:t>centers: </a:t>
            </a:r>
            <a:r>
              <a:rPr lang="en-US" dirty="0" smtClean="0"/>
              <a:t>e.g. Mexico, South </a:t>
            </a:r>
            <a:r>
              <a:rPr lang="en-US" dirty="0" smtClean="0"/>
              <a:t>Korea</a:t>
            </a:r>
          </a:p>
          <a:p>
            <a:r>
              <a:rPr lang="en-US" dirty="0"/>
              <a:t>Synergy with regional networks such </a:t>
            </a:r>
            <a:r>
              <a:rPr lang="en-US" dirty="0" smtClean="0"/>
              <a:t>as the  </a:t>
            </a:r>
            <a:r>
              <a:rPr lang="en-US" dirty="0" smtClean="0">
                <a:solidFill>
                  <a:srgbClr val="0000FF"/>
                </a:solidFill>
              </a:rPr>
              <a:t>Balkan</a:t>
            </a:r>
            <a:r>
              <a:rPr lang="en-US" dirty="0">
                <a:solidFill>
                  <a:srgbClr val="0000FF"/>
                </a:solidFill>
              </a:rPr>
              <a:t>, Black Sea and Caspian Sea Regional Network on Space Weather </a:t>
            </a:r>
            <a:r>
              <a:rPr lang="en-US" dirty="0" smtClean="0">
                <a:solidFill>
                  <a:srgbClr val="0000FF"/>
                </a:solidFill>
              </a:rPr>
              <a:t>Studies </a:t>
            </a:r>
            <a:r>
              <a:rPr lang="en-US" dirty="0" smtClean="0"/>
              <a:t>(bbc-network.org) – </a:t>
            </a:r>
            <a:r>
              <a:rPr lang="en-US" dirty="0" smtClean="0">
                <a:solidFill>
                  <a:srgbClr val="0000FF"/>
                </a:solidFill>
              </a:rPr>
              <a:t>Sun and Geosphere Journal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/>
              <a:t> Provided forum for the development of </a:t>
            </a:r>
            <a:r>
              <a:rPr lang="en-US" dirty="0" smtClean="0">
                <a:solidFill>
                  <a:srgbClr val="0000FF"/>
                </a:solidFill>
              </a:rPr>
              <a:t>African Geosciences Society </a:t>
            </a:r>
            <a:r>
              <a:rPr lang="en-US" dirty="0" smtClean="0"/>
              <a:t>during ISWI workshops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59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92162"/>
          </a:xfrm>
        </p:spPr>
        <p:txBody>
          <a:bodyPr/>
          <a:lstStyle/>
          <a:p>
            <a:r>
              <a:rPr lang="en-US" altLang="en-US" dirty="0" smtClean="0"/>
              <a:t>ISWI, ILWS, &amp; SCOSTEP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514600"/>
            <a:ext cx="8229600" cy="36576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dirty="0" smtClean="0"/>
              <a:t>ISWI: International Space Weather Initiative (</a:t>
            </a:r>
            <a:r>
              <a:rPr lang="en-US" dirty="0" smtClean="0">
                <a:solidFill>
                  <a:srgbClr val="0033CC"/>
                </a:solidFill>
              </a:rPr>
              <a:t>ground</a:t>
            </a:r>
            <a:r>
              <a:rPr lang="en-US" dirty="0" smtClean="0"/>
              <a:t>)</a:t>
            </a:r>
          </a:p>
          <a:p>
            <a:pPr>
              <a:defRPr/>
            </a:pPr>
            <a:r>
              <a:rPr lang="en-US" dirty="0" smtClean="0"/>
              <a:t>ILWS: International Living with a Star (</a:t>
            </a:r>
            <a:r>
              <a:rPr lang="en-US" dirty="0" smtClean="0">
                <a:solidFill>
                  <a:srgbClr val="0033CC"/>
                </a:solidFill>
              </a:rPr>
              <a:t>space)</a:t>
            </a:r>
          </a:p>
          <a:p>
            <a:pPr>
              <a:defRPr/>
            </a:pPr>
            <a:r>
              <a:rPr lang="en-US" dirty="0" smtClean="0"/>
              <a:t>SCOSTEP: Scientific </a:t>
            </a:r>
            <a:r>
              <a:rPr lang="en-US" dirty="0"/>
              <a:t>Committee on Solar Terrestrial Physics 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0033CC"/>
                </a:solidFill>
              </a:rPr>
              <a:t>long-term science projects</a:t>
            </a:r>
            <a:r>
              <a:rPr lang="en-US" dirty="0" smtClean="0"/>
              <a:t>)</a:t>
            </a:r>
            <a:endParaRPr lang="en-US" dirty="0"/>
          </a:p>
          <a:p>
            <a:pPr>
              <a:defRPr/>
            </a:pPr>
            <a:endParaRPr lang="en-US" dirty="0" smtClean="0">
              <a:solidFill>
                <a:srgbClr val="0033CC"/>
              </a:solidFill>
            </a:endParaRP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2719550" y="1455004"/>
            <a:ext cx="64244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400" dirty="0">
                <a:solidFill>
                  <a:srgbClr val="0000FF"/>
                </a:solidFill>
              </a:rPr>
              <a:t>International Organizations </a:t>
            </a:r>
            <a:r>
              <a:rPr lang="en-US" sz="2400" dirty="0">
                <a:solidFill>
                  <a:srgbClr val="0000FF"/>
                </a:solidFill>
              </a:rPr>
              <a:t>interested </a:t>
            </a:r>
            <a:r>
              <a:rPr lang="en-US" altLang="en-US" sz="2400" dirty="0">
                <a:solidFill>
                  <a:srgbClr val="0000FF"/>
                </a:solidFill>
              </a:rPr>
              <a:t>in </a:t>
            </a:r>
          </a:p>
          <a:p>
            <a:r>
              <a:rPr lang="en-US" altLang="en-US" sz="2400" dirty="0">
                <a:solidFill>
                  <a:srgbClr val="0000FF"/>
                </a:solidFill>
              </a:rPr>
              <a:t>complementary aspects of the Sun – Earth System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629" y="1385455"/>
            <a:ext cx="5391679" cy="543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3964" y="4890655"/>
            <a:ext cx="63561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ISWI is a program of international cooperation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to </a:t>
            </a:r>
            <a:r>
              <a:rPr lang="en-US" sz="2400" dirty="0">
                <a:solidFill>
                  <a:srgbClr val="0000FF"/>
                </a:solidFill>
              </a:rPr>
              <a:t>advance </a:t>
            </a:r>
            <a:r>
              <a:rPr lang="en-US" sz="2400" dirty="0" smtClean="0">
                <a:solidFill>
                  <a:srgbClr val="0000FF"/>
                </a:solidFill>
              </a:rPr>
              <a:t>the </a:t>
            </a:r>
            <a:r>
              <a:rPr lang="en-US" sz="2400" dirty="0">
                <a:solidFill>
                  <a:srgbClr val="0000FF"/>
                </a:solidFill>
              </a:rPr>
              <a:t>space weather science by a </a:t>
            </a:r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combination </a:t>
            </a:r>
            <a:r>
              <a:rPr lang="en-US" sz="2400" dirty="0">
                <a:solidFill>
                  <a:srgbClr val="0000FF"/>
                </a:solidFill>
              </a:rPr>
              <a:t>of instrument deployment, </a:t>
            </a:r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analysis </a:t>
            </a:r>
            <a:r>
              <a:rPr lang="en-US" sz="2400" dirty="0">
                <a:solidFill>
                  <a:srgbClr val="0000FF"/>
                </a:solidFill>
              </a:rPr>
              <a:t>and interpretation of space weather data</a:t>
            </a:r>
          </a:p>
        </p:txBody>
      </p:sp>
    </p:spTree>
    <p:extLst>
      <p:ext uri="{BB962C8B-B14F-4D97-AF65-F5344CB8AC3E}">
        <p14:creationId xmlns:p14="http://schemas.microsoft.com/office/powerpoint/2010/main" val="302791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05AA4A6-0EB9-4656-8420-1CB8E9427B77}" type="slidenum">
              <a:rPr lang="en-US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 eaLnBrk="1" hangingPunct="1"/>
              <a:t>4</a:t>
            </a:fld>
            <a:endParaRPr lang="en-US" altLang="en-US" sz="1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ISWI </a:t>
            </a:r>
            <a:r>
              <a:rPr lang="en-US" altLang="en-US" dirty="0" smtClean="0"/>
              <a:t>Instrument Program 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0655" y="1523999"/>
            <a:ext cx="9795163" cy="4849091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Placing small inexpensive instruments in new geographical locations can provide new science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Distributed observatories </a:t>
            </a:r>
            <a:r>
              <a:rPr lang="en-US" altLang="en-US" b="1" dirty="0" smtClean="0"/>
              <a:t>began during IHY 2007 and continue </a:t>
            </a:r>
            <a:r>
              <a:rPr lang="en-US" altLang="en-US" b="1" dirty="0" smtClean="0"/>
              <a:t>to provide useful data </a:t>
            </a:r>
            <a:r>
              <a:rPr lang="en-US" altLang="en-US" b="1" dirty="0" smtClean="0"/>
              <a:t>as ISWI instruments</a:t>
            </a:r>
            <a:endParaRPr lang="en-US" alt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The lead scientist or principle investigator </a:t>
            </a:r>
            <a:r>
              <a:rPr lang="en-US" altLang="en-US" b="1" dirty="0" smtClean="0"/>
              <a:t>provides </a:t>
            </a:r>
            <a:r>
              <a:rPr lang="en-US" altLang="en-US" b="1" dirty="0" smtClean="0"/>
              <a:t>instrumentation (or fabrication plans) for the instruments in the array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Host country provides operation </a:t>
            </a:r>
            <a:r>
              <a:rPr lang="en-US" altLang="en-US" b="1" dirty="0" smtClean="0"/>
              <a:t>support after training during UN/ISWI workshops</a:t>
            </a:r>
            <a:endParaRPr lang="en-US" alt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All science shared within team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New partnerships </a:t>
            </a:r>
            <a:r>
              <a:rPr lang="en-US" altLang="en-US" b="1" dirty="0" smtClean="0"/>
              <a:t>established at </a:t>
            </a:r>
            <a:r>
              <a:rPr lang="en-US" altLang="en-US" b="1" dirty="0" smtClean="0"/>
              <a:t>ISWI-UN Workshops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Long-term goal is to establish infrastructure for efficient distribution of ISWI data</a:t>
            </a:r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26715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48145" y="274638"/>
            <a:ext cx="9462655" cy="792162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ISWI Instruments in Sun-Earth Connection</a:t>
            </a:r>
            <a:endParaRPr lang="en-US" altLang="en-US" dirty="0" smtClean="0"/>
          </a:p>
        </p:txBody>
      </p:sp>
      <p:sp>
        <p:nvSpPr>
          <p:cNvPr id="19459" name="AutoShape 4"/>
          <p:cNvSpPr>
            <a:spLocks noChangeArrowheads="1"/>
          </p:cNvSpPr>
          <p:nvPr/>
        </p:nvSpPr>
        <p:spPr bwMode="auto">
          <a:xfrm>
            <a:off x="4572000" y="1905000"/>
            <a:ext cx="1600200" cy="1371600"/>
          </a:xfrm>
          <a:prstGeom prst="downArrowCallout">
            <a:avLst>
              <a:gd name="adj1" fmla="val 29167"/>
              <a:gd name="adj2" fmla="val 29167"/>
              <a:gd name="adj3" fmla="val 16667"/>
              <a:gd name="adj4" fmla="val 666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CMEs</a:t>
            </a:r>
          </a:p>
        </p:txBody>
      </p:sp>
      <p:sp>
        <p:nvSpPr>
          <p:cNvPr id="19460" name="AutoShape 6"/>
          <p:cNvSpPr>
            <a:spLocks noChangeArrowheads="1"/>
          </p:cNvSpPr>
          <p:nvPr/>
        </p:nvSpPr>
        <p:spPr bwMode="auto">
          <a:xfrm>
            <a:off x="3124200" y="3581400"/>
            <a:ext cx="1752600" cy="1676400"/>
          </a:xfrm>
          <a:prstGeom prst="downArrowCallout">
            <a:avLst>
              <a:gd name="adj1" fmla="val 26136"/>
              <a:gd name="adj2" fmla="val 26136"/>
              <a:gd name="adj3" fmla="val 16667"/>
              <a:gd name="adj4" fmla="val 66667"/>
            </a:avLst>
          </a:prstGeom>
          <a:solidFill>
            <a:srgbClr val="FCA2A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Calibri" panose="020F0502020204030204" pitchFamily="34" charset="0"/>
              </a:rPr>
              <a:t>SEPs</a:t>
            </a:r>
          </a:p>
        </p:txBody>
      </p:sp>
      <p:sp>
        <p:nvSpPr>
          <p:cNvPr id="19461" name="AutoShape 7"/>
          <p:cNvSpPr>
            <a:spLocks noChangeArrowheads="1"/>
          </p:cNvSpPr>
          <p:nvPr/>
        </p:nvSpPr>
        <p:spPr bwMode="auto">
          <a:xfrm>
            <a:off x="6019800" y="3505200"/>
            <a:ext cx="1981200" cy="1752600"/>
          </a:xfrm>
          <a:prstGeom prst="downArrowCallout">
            <a:avLst>
              <a:gd name="adj1" fmla="val 28261"/>
              <a:gd name="adj2" fmla="val 28261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Calibri" panose="020F0502020204030204" pitchFamily="34" charset="0"/>
              </a:rPr>
              <a:t>Magnetic storms</a:t>
            </a:r>
          </a:p>
        </p:txBody>
      </p:sp>
      <p:sp>
        <p:nvSpPr>
          <p:cNvPr id="19462" name="Text Box 8"/>
          <p:cNvSpPr txBox="1">
            <a:spLocks noChangeArrowheads="1"/>
          </p:cNvSpPr>
          <p:nvPr/>
        </p:nvSpPr>
        <p:spPr bwMode="auto">
          <a:xfrm>
            <a:off x="8229600" y="3925888"/>
            <a:ext cx="21884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Combine with in-situ </a:t>
            </a:r>
          </a:p>
          <a:p>
            <a:pPr eaLnBrk="1" hangingPunct="1"/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space measurements</a:t>
            </a:r>
            <a:endParaRPr lang="en-US" alt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9464" name="Rectangle 10"/>
          <p:cNvSpPr>
            <a:spLocks noChangeArrowheads="1"/>
          </p:cNvSpPr>
          <p:nvPr/>
        </p:nvSpPr>
        <p:spPr bwMode="auto">
          <a:xfrm>
            <a:off x="3048000" y="5257800"/>
            <a:ext cx="1828800" cy="1371600"/>
          </a:xfrm>
          <a:prstGeom prst="rect">
            <a:avLst/>
          </a:prstGeom>
          <a:solidFill>
            <a:srgbClr val="FCA2A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Calibri" panose="020F0502020204030204" pitchFamily="34" charset="0"/>
              </a:rPr>
              <a:t>Space systems</a:t>
            </a:r>
          </a:p>
          <a:p>
            <a:pPr algn="ctr" eaLnBrk="1" hangingPunct="1"/>
            <a:r>
              <a:rPr lang="en-US" altLang="en-US" dirty="0">
                <a:latin typeface="Calibri" panose="020F0502020204030204" pitchFamily="34" charset="0"/>
              </a:rPr>
              <a:t>Airplanes</a:t>
            </a:r>
          </a:p>
          <a:p>
            <a:pPr algn="ctr" eaLnBrk="1" hangingPunct="1"/>
            <a:r>
              <a:rPr lang="en-US" altLang="en-US" dirty="0">
                <a:latin typeface="Calibri" panose="020F0502020204030204" pitchFamily="34" charset="0"/>
              </a:rPr>
              <a:t>atmosphere</a:t>
            </a:r>
          </a:p>
        </p:txBody>
      </p:sp>
      <p:sp>
        <p:nvSpPr>
          <p:cNvPr id="19465" name="Rectangle 12"/>
          <p:cNvSpPr>
            <a:spLocks noChangeArrowheads="1"/>
          </p:cNvSpPr>
          <p:nvPr/>
        </p:nvSpPr>
        <p:spPr bwMode="auto">
          <a:xfrm>
            <a:off x="6096000" y="5257800"/>
            <a:ext cx="1828800" cy="137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Calibri" panose="020F0502020204030204" pitchFamily="34" charset="0"/>
              </a:rPr>
              <a:t>Space systems</a:t>
            </a:r>
          </a:p>
          <a:p>
            <a:pPr algn="ctr" eaLnBrk="1" hangingPunct="1"/>
            <a:r>
              <a:rPr lang="en-US" altLang="en-US" dirty="0">
                <a:solidFill>
                  <a:schemeClr val="bg1"/>
                </a:solidFill>
                <a:latin typeface="Calibri" panose="020F0502020204030204" pitchFamily="34" charset="0"/>
              </a:rPr>
              <a:t>Magnetosphere</a:t>
            </a:r>
          </a:p>
          <a:p>
            <a:pPr algn="ctr" eaLnBrk="1" hangingPunct="1"/>
            <a:r>
              <a:rPr lang="en-US" altLang="en-US" dirty="0">
                <a:latin typeface="Calibri" panose="020F0502020204030204" pitchFamily="34" charset="0"/>
              </a:rPr>
              <a:t>Ionosphere</a:t>
            </a:r>
          </a:p>
          <a:p>
            <a:pPr algn="ctr" eaLnBrk="1" hangingPunct="1"/>
            <a:r>
              <a:rPr lang="en-US" altLang="en-US" dirty="0">
                <a:latin typeface="Calibri" panose="020F0502020204030204" pitchFamily="34" charset="0"/>
              </a:rPr>
              <a:t>Atmosphere</a:t>
            </a:r>
          </a:p>
          <a:p>
            <a:pPr algn="ctr" eaLnBrk="1" hangingPunct="1"/>
            <a:r>
              <a:rPr lang="en-US" altLang="en-US" dirty="0">
                <a:latin typeface="Calibri" panose="020F0502020204030204" pitchFamily="34" charset="0"/>
              </a:rPr>
              <a:t>Ground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676400" y="1027114"/>
            <a:ext cx="2667000" cy="2344737"/>
            <a:chOff x="96" y="647"/>
            <a:chExt cx="1680" cy="1477"/>
          </a:xfrm>
        </p:grpSpPr>
        <p:pic>
          <p:nvPicPr>
            <p:cNvPr id="19485" name="Picture 13" descr="20010926_prot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64"/>
              <a:ext cx="1680" cy="1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86" name="Text Box 14"/>
            <p:cNvSpPr txBox="1">
              <a:spLocks noChangeArrowheads="1"/>
            </p:cNvSpPr>
            <p:nvPr/>
          </p:nvSpPr>
          <p:spPr bwMode="auto">
            <a:xfrm>
              <a:off x="758" y="1607"/>
              <a:ext cx="3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Calibri" panose="020F0502020204030204" pitchFamily="34" charset="0"/>
                </a:rPr>
                <a:t>0.1</a:t>
              </a:r>
            </a:p>
          </p:txBody>
        </p:sp>
        <p:sp>
          <p:nvSpPr>
            <p:cNvPr id="19487" name="Text Box 15"/>
            <p:cNvSpPr txBox="1">
              <a:spLocks noChangeArrowheads="1"/>
            </p:cNvSpPr>
            <p:nvPr/>
          </p:nvSpPr>
          <p:spPr bwMode="auto">
            <a:xfrm>
              <a:off x="806" y="647"/>
              <a:ext cx="5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Calibri" panose="020F0502020204030204" pitchFamily="34" charset="0"/>
                </a:rPr>
                <a:t>10,000</a:t>
              </a:r>
            </a:p>
          </p:txBody>
        </p:sp>
      </p:grpSp>
      <p:pic>
        <p:nvPicPr>
          <p:cNvPr id="80914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26" y="1374775"/>
            <a:ext cx="2047875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848601" y="1066800"/>
            <a:ext cx="919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Dst (nT)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9525001" y="160020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9525001" y="1839914"/>
            <a:ext cx="658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- 100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9525001" y="2144714"/>
            <a:ext cx="658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- 200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9525001" y="2362200"/>
            <a:ext cx="6588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- 300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525001" y="2678114"/>
            <a:ext cx="658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- 400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9525001" y="2982914"/>
            <a:ext cx="658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- 500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534401" y="3124200"/>
            <a:ext cx="76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latin typeface="Calibri" panose="020F0502020204030204" pitchFamily="34" charset="0"/>
              </a:rPr>
              <a:t>UT (h)</a:t>
            </a:r>
          </a:p>
        </p:txBody>
      </p:sp>
      <p:sp>
        <p:nvSpPr>
          <p:cNvPr id="19476" name="TextBox 23"/>
          <p:cNvSpPr txBox="1">
            <a:spLocks noChangeArrowheads="1"/>
          </p:cNvSpPr>
          <p:nvPr/>
        </p:nvSpPr>
        <p:spPr bwMode="auto">
          <a:xfrm>
            <a:off x="8202707" y="5289177"/>
            <a:ext cx="255461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0000FF"/>
                </a:solidFill>
                <a:latin typeface="Calibri" panose="020F0502020204030204" pitchFamily="34" charset="0"/>
              </a:rPr>
              <a:t>magnetometer networks</a:t>
            </a:r>
          </a:p>
          <a:p>
            <a:pPr eaLnBrk="1" hangingPunct="1"/>
            <a:r>
              <a:rPr lang="en-US" altLang="en-US" dirty="0" smtClean="0">
                <a:solidFill>
                  <a:srgbClr val="0000FF"/>
                </a:solidFill>
                <a:latin typeface="Calibri" panose="020F0502020204030204" pitchFamily="34" charset="0"/>
              </a:rPr>
              <a:t>GPS receiver networks</a:t>
            </a:r>
          </a:p>
          <a:p>
            <a:pPr eaLnBrk="1" hangingPunct="1"/>
            <a:r>
              <a:rPr lang="en-US" altLang="en-US" dirty="0" smtClean="0">
                <a:solidFill>
                  <a:srgbClr val="0000FF"/>
                </a:solidFill>
                <a:latin typeface="Calibri" panose="020F0502020204030204" pitchFamily="34" charset="0"/>
              </a:rPr>
              <a:t>VLF receiver network</a:t>
            </a:r>
          </a:p>
          <a:p>
            <a:pPr eaLnBrk="1" hangingPunct="1"/>
            <a:r>
              <a:rPr lang="en-US" altLang="en-US" dirty="0" smtClean="0">
                <a:solidFill>
                  <a:srgbClr val="0000FF"/>
                </a:solidFill>
                <a:latin typeface="Calibri" panose="020F0502020204030204" pitchFamily="34" charset="0"/>
              </a:rPr>
              <a:t>Atmospheric instruments</a:t>
            </a:r>
            <a:endParaRPr lang="en-US" altLang="en-US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994647" y="2218765"/>
            <a:ext cx="20574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467600" y="2057400"/>
            <a:ext cx="20574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6477000" y="2514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CIR</a:t>
            </a:r>
          </a:p>
        </p:txBody>
      </p:sp>
      <p:sp>
        <p:nvSpPr>
          <p:cNvPr id="29" name="Down Arrow 28"/>
          <p:cNvSpPr/>
          <p:nvPr/>
        </p:nvSpPr>
        <p:spPr>
          <a:xfrm>
            <a:off x="6797676" y="3429000"/>
            <a:ext cx="365125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 rot="10800000" flipV="1">
            <a:off x="4953000" y="3200400"/>
            <a:ext cx="1447800" cy="76200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334000" y="3810001"/>
            <a:ext cx="37542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?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206177" y="3607642"/>
            <a:ext cx="27252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0000FF"/>
                </a:solidFill>
                <a:latin typeface="Calibri" panose="020F0502020204030204" pitchFamily="34" charset="0"/>
              </a:rPr>
              <a:t>Radio telescope network</a:t>
            </a:r>
          </a:p>
          <a:p>
            <a:pPr eaLnBrk="1" hangingPunct="1"/>
            <a:r>
              <a:rPr lang="en-US" altLang="en-US" dirty="0" smtClean="0">
                <a:solidFill>
                  <a:srgbClr val="0000FF"/>
                </a:solidFill>
                <a:latin typeface="Calibri" panose="020F0502020204030204" pitchFamily="34" charset="0"/>
              </a:rPr>
              <a:t>H-alpha Telescope network</a:t>
            </a:r>
          </a:p>
          <a:p>
            <a:pPr eaLnBrk="1" hangingPunct="1"/>
            <a:r>
              <a:rPr lang="en-US" altLang="en-US" dirty="0">
                <a:solidFill>
                  <a:srgbClr val="0000FF"/>
                </a:solidFill>
                <a:latin typeface="Calibri" panose="020F0502020204030204" pitchFamily="34" charset="0"/>
              </a:rPr>
              <a:t>Particle detector </a:t>
            </a:r>
            <a:r>
              <a:rPr lang="en-US" altLang="en-US" dirty="0" smtClean="0">
                <a:solidFill>
                  <a:srgbClr val="0000FF"/>
                </a:solidFill>
                <a:latin typeface="Calibri" panose="020F0502020204030204" pitchFamily="34" charset="0"/>
              </a:rPr>
              <a:t>networks</a:t>
            </a:r>
            <a:endParaRPr lang="en-US" altLang="en-US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44816" y="5328859"/>
            <a:ext cx="306135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Combine with remote-sensing </a:t>
            </a:r>
          </a:p>
          <a:p>
            <a:pPr eaLnBrk="1" hangingPunct="1"/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space- and ground-based</a:t>
            </a:r>
          </a:p>
          <a:p>
            <a:pPr eaLnBrk="1" hangingPunct="1"/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measurements</a:t>
            </a:r>
            <a:endParaRPr lang="en-US" alt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8060078">
            <a:off x="-196578" y="1943854"/>
            <a:ext cx="18987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Also solar 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flare effects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11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4638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 CALLISTO Coverage of the Sun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3048001" y="1447800"/>
            <a:ext cx="6005355" cy="5169932"/>
            <a:chOff x="1524000" y="1447800"/>
            <a:chExt cx="6005355" cy="5169932"/>
          </a:xfrm>
        </p:grpSpPr>
        <p:pic>
          <p:nvPicPr>
            <p:cNvPr id="34818" name="Picture 2" descr="C:\Users\GOPALS~1\AppData\Local\Temp\Callisto_coverage_now-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1752600"/>
              <a:ext cx="6005355" cy="4480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3962400" y="6019800"/>
              <a:ext cx="1752600" cy="2133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752600" y="2895600"/>
              <a:ext cx="228600" cy="1828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41888" y="6170023"/>
              <a:ext cx="19936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UNIVERSAL TIME</a:t>
              </a:r>
              <a:endParaRPr lang="en-US" sz="2000" b="1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545838" y="3593838"/>
              <a:ext cx="24706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MONTH OF THE YEAR</a:t>
              </a:r>
              <a:endParaRPr lang="en-US" sz="20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248400" y="1447800"/>
              <a:ext cx="619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Hole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H="1">
              <a:off x="6019800" y="1752600"/>
              <a:ext cx="381000" cy="45720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6400800" y="6248400"/>
              <a:ext cx="619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Hole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 flipV="1">
              <a:off x="6096000" y="5486400"/>
              <a:ext cx="304800" cy="80747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096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955" y="365125"/>
            <a:ext cx="10515600" cy="1325563"/>
          </a:xfrm>
        </p:spPr>
        <p:txBody>
          <a:bodyPr/>
          <a:lstStyle/>
          <a:p>
            <a:r>
              <a:rPr lang="en-US" dirty="0" smtClean="0"/>
              <a:t>17 Instrument Concepts from 8 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17 Approved  Instrument Concepts: AMMA, AMBER, AWESOME/SID, CALLISTO, CHAIN, CIDR, GIFDS, GMDN, LISN, MAGDAS, OMTI, RENOIR, SOFIE, SAVNET, SCINDA, SEVAN, UEV</a:t>
            </a:r>
          </a:p>
          <a:p>
            <a:endParaRPr lang="en-US" dirty="0" smtClean="0"/>
          </a:p>
          <a:p>
            <a:r>
              <a:rPr lang="en-US" dirty="0" smtClean="0"/>
              <a:t>from Armenia (1), Brazil (1), France (1), Germany (2), Israel (1), Japan (4),  Switzerland (1), and USA (6)</a:t>
            </a:r>
          </a:p>
          <a:p>
            <a:endParaRPr lang="en-US" dirty="0" smtClean="0"/>
          </a:p>
          <a:p>
            <a:r>
              <a:rPr lang="en-US" dirty="0" smtClean="0"/>
              <a:t>Details about the projects and Lead Scientists in: iswi-secretariat.org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60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64008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ISWI </a:t>
            </a:r>
            <a:r>
              <a:rPr lang="en-US" dirty="0" smtClean="0"/>
              <a:t>Instrument Sites</a:t>
            </a:r>
            <a:endParaRPr lang="en-US" dirty="0"/>
          </a:p>
        </p:txBody>
      </p:sp>
      <p:pic>
        <p:nvPicPr>
          <p:cNvPr id="4098" name="Picture 2" descr="http://www.stil.bas.bg/ISWI/dimg/Picture20120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753" y="1129554"/>
            <a:ext cx="8915400" cy="432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52600" y="5486401"/>
            <a:ext cx="86814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Scientists from developing and developed  nations work together</a:t>
            </a:r>
          </a:p>
          <a:p>
            <a:r>
              <a:rPr lang="en-US" sz="2000" dirty="0">
                <a:solidFill>
                  <a:srgbClr val="0000FF"/>
                </a:solidFill>
              </a:rPr>
              <a:t>Students and faculty participate at all levels of the instrument project and science</a:t>
            </a:r>
          </a:p>
          <a:p>
            <a:r>
              <a:rPr lang="en-US" sz="2000" dirty="0">
                <a:solidFill>
                  <a:srgbClr val="0000FF"/>
                </a:solidFill>
              </a:rPr>
              <a:t>Data gaps closed due to deployment in crucial locations</a:t>
            </a:r>
          </a:p>
          <a:p>
            <a:r>
              <a:rPr lang="en-US" sz="2000" dirty="0">
                <a:solidFill>
                  <a:srgbClr val="0000FF"/>
                </a:solidFill>
              </a:rPr>
              <a:t>Heavy focus on Africa, with added schools and workshops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5601" y="76201"/>
            <a:ext cx="2260600" cy="1695153"/>
          </a:xfrm>
          <a:noFill/>
        </p:spPr>
      </p:pic>
    </p:spTree>
    <p:extLst>
      <p:ext uri="{BB962C8B-B14F-4D97-AF65-F5344CB8AC3E}">
        <p14:creationId xmlns:p14="http://schemas.microsoft.com/office/powerpoint/2010/main" val="155228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UN Connection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272" y="1910556"/>
            <a:ext cx="9163050" cy="4181475"/>
          </a:xfrm>
        </p:spPr>
      </p:pic>
      <p:sp>
        <p:nvSpPr>
          <p:cNvPr id="8" name="Rectangle 7"/>
          <p:cNvSpPr/>
          <p:nvPr/>
        </p:nvSpPr>
        <p:spPr>
          <a:xfrm>
            <a:off x="67235" y="1506074"/>
            <a:ext cx="1815353" cy="201705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GNSS </a:t>
            </a:r>
          </a:p>
          <a:p>
            <a:pPr algn="ctr"/>
            <a:r>
              <a:rPr lang="en-US" sz="2400" dirty="0" smtClean="0"/>
              <a:t>for Space Weather Applications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26473" y="6345382"/>
            <a:ext cx="6654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More from C. Amory-Mazaudier and Werner Balogh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2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Building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089" y="1745249"/>
            <a:ext cx="6684264" cy="50157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07927" y="2202873"/>
            <a:ext cx="39307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srgbClr val="0000FF"/>
                </a:solidFill>
              </a:rPr>
              <a:t>Recent schools in </a:t>
            </a:r>
          </a:p>
          <a:p>
            <a:pPr lvl="0"/>
            <a:r>
              <a:rPr lang="en-US" sz="2400" dirty="0">
                <a:solidFill>
                  <a:srgbClr val="0000FF"/>
                </a:solidFill>
              </a:rPr>
              <a:t>Indonesia, Kenya, &amp; Peru </a:t>
            </a:r>
          </a:p>
          <a:p>
            <a:pPr lvl="0"/>
            <a:r>
              <a:rPr lang="en-US" sz="2400" dirty="0">
                <a:solidFill>
                  <a:srgbClr val="0000FF"/>
                </a:solidFill>
              </a:rPr>
              <a:t>in cooperation</a:t>
            </a:r>
          </a:p>
          <a:p>
            <a:pPr lvl="0"/>
            <a:r>
              <a:rPr lang="en-US" sz="2400" dirty="0">
                <a:solidFill>
                  <a:srgbClr val="0000FF"/>
                </a:solidFill>
              </a:rPr>
              <a:t>with </a:t>
            </a:r>
            <a:r>
              <a:rPr lang="en-US" sz="2400" dirty="0" smtClean="0">
                <a:solidFill>
                  <a:srgbClr val="0000FF"/>
                </a:solidFill>
              </a:rPr>
              <a:t>SCOSTEP</a:t>
            </a:r>
          </a:p>
          <a:p>
            <a:pPr lvl="0"/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Lectures are available online</a:t>
            </a:r>
          </a:p>
          <a:p>
            <a:r>
              <a:rPr lang="en-US" sz="2400" dirty="0">
                <a:solidFill>
                  <a:srgbClr val="0000FF"/>
                </a:solidFill>
              </a:rPr>
              <a:t>in SCOSTEP and ISWI </a:t>
            </a:r>
            <a:r>
              <a:rPr lang="en-US" sz="2400" dirty="0" smtClean="0">
                <a:solidFill>
                  <a:srgbClr val="0000FF"/>
                </a:solidFill>
              </a:rPr>
              <a:t>websites</a:t>
            </a:r>
            <a:endParaRPr lang="en-US" sz="2400" dirty="0">
              <a:solidFill>
                <a:srgbClr val="0000FF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57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OPALS~1\AppData\Local\Temp\TeacherWorkshop2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9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789" y="76200"/>
            <a:ext cx="49173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Debbie Scherrer explains</a:t>
            </a:r>
          </a:p>
          <a:p>
            <a:r>
              <a:rPr lang="en-US" sz="2400" dirty="0">
                <a:solidFill>
                  <a:schemeClr val="bg1"/>
                </a:solidFill>
              </a:rPr>
              <a:t>how to make a spectrograph</a:t>
            </a:r>
          </a:p>
          <a:p>
            <a:r>
              <a:rPr lang="en-US" sz="2400" dirty="0">
                <a:solidFill>
                  <a:schemeClr val="bg1"/>
                </a:solidFill>
              </a:rPr>
              <a:t>during the teacher </a:t>
            </a:r>
            <a:r>
              <a:rPr lang="en-US" sz="2400" dirty="0" smtClean="0">
                <a:solidFill>
                  <a:schemeClr val="bg1"/>
                </a:solidFill>
              </a:rPr>
              <a:t>workshop in Kenya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48800" y="2701636"/>
            <a:ext cx="24661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O</a:t>
            </a:r>
            <a:r>
              <a:rPr lang="en-US" sz="2400" dirty="0" smtClean="0">
                <a:solidFill>
                  <a:srgbClr val="0000FF"/>
                </a:solidFill>
              </a:rPr>
              <a:t>utreach: 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Teacher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workshops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Lectures in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local high schools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54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in a Nairobi High School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943" y="1524000"/>
            <a:ext cx="6964218" cy="5223164"/>
          </a:xfrm>
        </p:spPr>
      </p:pic>
      <p:sp>
        <p:nvSpPr>
          <p:cNvPr id="5" name="TextBox 4"/>
          <p:cNvSpPr txBox="1"/>
          <p:nvPr/>
        </p:nvSpPr>
        <p:spPr>
          <a:xfrm>
            <a:off x="271849" y="3089189"/>
            <a:ext cx="21355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Dalmiro</a:t>
            </a:r>
            <a:r>
              <a:rPr lang="en-US" dirty="0" smtClean="0"/>
              <a:t> Maia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Brooksfield</a:t>
            </a:r>
            <a:r>
              <a:rPr lang="en-US" dirty="0" smtClean="0"/>
              <a:t> School</a:t>
            </a:r>
          </a:p>
          <a:p>
            <a:r>
              <a:rPr lang="en-US" dirty="0" smtClean="0"/>
              <a:t>in Nairobi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64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ISWI is a program of international cooperation in space weather activities: science, capacity building, and outreach</a:t>
            </a:r>
          </a:p>
          <a:p>
            <a:r>
              <a:rPr lang="en-US" dirty="0" smtClean="0"/>
              <a:t>Active in about 80 countries</a:t>
            </a:r>
          </a:p>
          <a:p>
            <a:r>
              <a:rPr lang="en-US" dirty="0" smtClean="0"/>
              <a:t>Has synergistic relationship with many international organizations</a:t>
            </a:r>
          </a:p>
          <a:p>
            <a:r>
              <a:rPr lang="en-US" dirty="0" smtClean="0"/>
              <a:t>ISWI welcomes interaction with the space weather service community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663</Words>
  <Application>Microsoft Office PowerPoint</Application>
  <PresentationFormat>Widescreen</PresentationFormat>
  <Paragraphs>125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 Narrow</vt:lpstr>
      <vt:lpstr>Calibri</vt:lpstr>
      <vt:lpstr>Calibri Light</vt:lpstr>
      <vt:lpstr>Garamond</vt:lpstr>
      <vt:lpstr>Times New Roman</vt:lpstr>
      <vt:lpstr>Office Theme</vt:lpstr>
      <vt:lpstr>The International Space Weather Initiative</vt:lpstr>
      <vt:lpstr>Overview</vt:lpstr>
      <vt:lpstr>ISWI, ILWS, &amp; SCOSTEP</vt:lpstr>
      <vt:lpstr>ISWI Instrument Program </vt:lpstr>
      <vt:lpstr>ISWI Instruments in Sun-Earth Connection</vt:lpstr>
      <vt:lpstr>Current CALLISTO Coverage of the Sun</vt:lpstr>
      <vt:lpstr>17 Instrument Concepts from 8 Countries</vt:lpstr>
      <vt:lpstr>ISWI Instrument Sites</vt:lpstr>
      <vt:lpstr>The UN Connection</vt:lpstr>
      <vt:lpstr>Capacity Building</vt:lpstr>
      <vt:lpstr>PowerPoint Presentation</vt:lpstr>
      <vt:lpstr>Lecture in a Nairobi High School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 Gopalswamy</dc:creator>
  <cp:lastModifiedBy>Nat Gopalswamy</cp:lastModifiedBy>
  <cp:revision>61</cp:revision>
  <dcterms:created xsi:type="dcterms:W3CDTF">2015-02-02T10:23:32Z</dcterms:created>
  <dcterms:modified xsi:type="dcterms:W3CDTF">2015-02-03T08:03:32Z</dcterms:modified>
</cp:coreProperties>
</file>