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9" r:id="rId2"/>
    <p:sldId id="649" r:id="rId3"/>
    <p:sldId id="616" r:id="rId4"/>
    <p:sldId id="578" r:id="rId5"/>
    <p:sldId id="626" r:id="rId6"/>
    <p:sldId id="651" r:id="rId7"/>
    <p:sldId id="630" r:id="rId8"/>
    <p:sldId id="587" r:id="rId9"/>
    <p:sldId id="650" r:id="rId10"/>
    <p:sldId id="472" r:id="rId11"/>
    <p:sldId id="413" r:id="rId1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FFFF"/>
    <a:srgbClr val="FFCC00"/>
    <a:srgbClr val="FF9933"/>
    <a:srgbClr val="00CCFF"/>
    <a:srgbClr val="0AA2B6"/>
    <a:srgbClr val="0080C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864" y="-96"/>
      </p:cViewPr>
      <p:guideLst>
        <p:guide orient="horz" pos="2296"/>
        <p:guide pos="2880"/>
      </p:guideLst>
    </p:cSldViewPr>
  </p:slideViewPr>
  <p:outlineViewPr>
    <p:cViewPr>
      <p:scale>
        <a:sx n="75" d="100"/>
        <a:sy n="75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712"/>
    </p:cViewPr>
  </p:sorterViewPr>
  <p:notesViewPr>
    <p:cSldViewPr>
      <p:cViewPr varScale="1">
        <p:scale>
          <a:sx n="50" d="100"/>
          <a:sy n="50" d="100"/>
        </p:scale>
        <p:origin x="-1266" y="-102"/>
      </p:cViewPr>
      <p:guideLst>
        <p:guide orient="horz" pos="3222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6DA6D-6EA3-B743-9061-D4CFE0C3D313}" type="doc">
      <dgm:prSet loTypeId="urn:microsoft.com/office/officeart/2005/8/layout/default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4F0516FE-9675-C846-A792-E86CD9D80C97}">
      <dgm:prSet custT="1"/>
      <dgm:spPr/>
      <dgm:t>
        <a:bodyPr/>
        <a:lstStyle/>
        <a:p>
          <a:pPr rtl="0"/>
          <a:r>
            <a:rPr lang="en-US" sz="2000" b="1" dirty="0" smtClean="0">
              <a:latin typeface="Arial" charset="0"/>
            </a:rPr>
            <a:t>Basic Space Science Initiative (BSSI)</a:t>
          </a:r>
          <a:r>
            <a:rPr lang="en-US" sz="1600" dirty="0" smtClean="0">
              <a:latin typeface="Arial" charset="0"/>
            </a:rPr>
            <a:t/>
          </a:r>
          <a:br>
            <a:rPr lang="en-US" sz="1600" dirty="0" smtClean="0">
              <a:latin typeface="Arial" charset="0"/>
            </a:rPr>
          </a:br>
          <a:r>
            <a:rPr lang="en-US" sz="1600" dirty="0" smtClean="0">
              <a:latin typeface="Arial" charset="0"/>
            </a:rPr>
            <a:t/>
          </a:r>
          <a:br>
            <a:rPr lang="en-US" sz="1600" dirty="0" smtClean="0">
              <a:latin typeface="Arial" charset="0"/>
            </a:rPr>
          </a:br>
          <a:r>
            <a:rPr lang="en-US" sz="2000" dirty="0" smtClean="0">
              <a:latin typeface="Arial" charset="0"/>
            </a:rPr>
            <a:t>Basic Space Technology Initiative (BSTI)</a:t>
          </a:r>
          <a:r>
            <a:rPr lang="en-US" sz="1600" dirty="0" smtClean="0">
              <a:latin typeface="Arial" charset="0"/>
            </a:rPr>
            <a:t/>
          </a:r>
          <a:br>
            <a:rPr lang="en-US" sz="1600" dirty="0" smtClean="0">
              <a:latin typeface="Arial" charset="0"/>
            </a:rPr>
          </a:br>
          <a:r>
            <a:rPr lang="en-US" sz="1600" dirty="0" smtClean="0">
              <a:latin typeface="Arial" charset="0"/>
            </a:rPr>
            <a:t/>
          </a:r>
          <a:br>
            <a:rPr lang="en-US" sz="1600" dirty="0" smtClean="0">
              <a:latin typeface="Arial" charset="0"/>
            </a:rPr>
          </a:br>
          <a:r>
            <a:rPr lang="en-US" sz="2000" dirty="0" smtClean="0">
              <a:latin typeface="Arial" charset="0"/>
            </a:rPr>
            <a:t>Human Space Technology Initiative (HSTI)</a:t>
          </a:r>
          <a:endParaRPr lang="en-GB" sz="2000" dirty="0"/>
        </a:p>
      </dgm:t>
    </dgm:pt>
    <dgm:pt modelId="{2B395D86-5827-ED46-BC8D-EEF22E20E425}" type="parTrans" cxnId="{E9BAF294-035F-B942-AC9C-A5AA06B23649}">
      <dgm:prSet/>
      <dgm:spPr/>
      <dgm:t>
        <a:bodyPr/>
        <a:lstStyle/>
        <a:p>
          <a:endParaRPr lang="en-GB"/>
        </a:p>
      </dgm:t>
    </dgm:pt>
    <dgm:pt modelId="{C1F645E4-3B18-F84D-BD44-AD08C7D8EE4F}" type="sibTrans" cxnId="{E9BAF294-035F-B942-AC9C-A5AA06B23649}">
      <dgm:prSet/>
      <dgm:spPr/>
      <dgm:t>
        <a:bodyPr/>
        <a:lstStyle/>
        <a:p>
          <a:endParaRPr lang="en-GB"/>
        </a:p>
      </dgm:t>
    </dgm:pt>
    <dgm:pt modelId="{2CED7744-E5C8-436E-A0DE-6CD700EA5DC6}">
      <dgm:prSet custT="1"/>
      <dgm:spPr/>
      <dgm:t>
        <a:bodyPr/>
        <a:lstStyle/>
        <a:p>
          <a:pPr rtl="0"/>
          <a:r>
            <a:rPr lang="en-US" sz="2000" dirty="0" smtClean="0">
              <a:latin typeface="Arial" charset="0"/>
            </a:rPr>
            <a:t>Regional </a:t>
          </a:r>
          <a:r>
            <a:rPr lang="en-US" sz="2000" dirty="0" err="1" smtClean="0">
              <a:latin typeface="Arial" charset="0"/>
            </a:rPr>
            <a:t>Centres</a:t>
          </a:r>
          <a:r>
            <a:rPr lang="en-US" sz="2000" dirty="0" smtClean="0">
              <a:latin typeface="Arial" charset="0"/>
            </a:rPr>
            <a:t> for Space Science and Technology Education, affiliated to the United Nations</a:t>
          </a:r>
          <a:endParaRPr lang="en-GB" sz="2000" dirty="0"/>
        </a:p>
      </dgm:t>
    </dgm:pt>
    <dgm:pt modelId="{1A4EE5C9-10A7-4078-82A3-66AB0B5E3DF3}" type="parTrans" cxnId="{03DE1566-00C5-4C46-94AC-351291D1EBA6}">
      <dgm:prSet/>
      <dgm:spPr/>
      <dgm:t>
        <a:bodyPr/>
        <a:lstStyle/>
        <a:p>
          <a:endParaRPr lang="en-GB"/>
        </a:p>
      </dgm:t>
    </dgm:pt>
    <dgm:pt modelId="{CF51D219-9258-4C82-94D3-9814C08BDE46}" type="sibTrans" cxnId="{03DE1566-00C5-4C46-94AC-351291D1EBA6}">
      <dgm:prSet/>
      <dgm:spPr/>
      <dgm:t>
        <a:bodyPr/>
        <a:lstStyle/>
        <a:p>
          <a:endParaRPr lang="en-GB"/>
        </a:p>
      </dgm:t>
    </dgm:pt>
    <dgm:pt modelId="{E70401B8-3E3A-44E1-8608-85BD80BD1580}">
      <dgm:prSet custT="1"/>
      <dgm:spPr/>
      <dgm:t>
        <a:bodyPr/>
        <a:lstStyle/>
        <a:p>
          <a:pPr rtl="0"/>
          <a:r>
            <a:rPr lang="en-GB" sz="2000" dirty="0" smtClean="0"/>
            <a:t>Fellowship Programmes</a:t>
          </a:r>
          <a:endParaRPr lang="en-GB" sz="2000" dirty="0"/>
        </a:p>
      </dgm:t>
    </dgm:pt>
    <dgm:pt modelId="{28F71AD2-33ED-40DD-99A4-906808CD1C36}" type="parTrans" cxnId="{CE07B7E1-11D6-44A6-84CD-C5D34A13E52B}">
      <dgm:prSet/>
      <dgm:spPr/>
      <dgm:t>
        <a:bodyPr/>
        <a:lstStyle/>
        <a:p>
          <a:endParaRPr lang="en-GB"/>
        </a:p>
      </dgm:t>
    </dgm:pt>
    <dgm:pt modelId="{9626548B-02FE-4455-B67C-60EE4956191C}" type="sibTrans" cxnId="{CE07B7E1-11D6-44A6-84CD-C5D34A13E52B}">
      <dgm:prSet/>
      <dgm:spPr/>
      <dgm:t>
        <a:bodyPr/>
        <a:lstStyle/>
        <a:p>
          <a:endParaRPr lang="en-GB"/>
        </a:p>
      </dgm:t>
    </dgm:pt>
    <dgm:pt modelId="{76E739E7-6DEE-834F-8AF5-43C4566E60AE}">
      <dgm:prSet custT="1"/>
      <dgm:spPr/>
      <dgm:t>
        <a:bodyPr/>
        <a:lstStyle/>
        <a:p>
          <a:pPr rtl="0"/>
          <a:r>
            <a:rPr lang="en-US" sz="2000" dirty="0" smtClean="0">
              <a:latin typeface="Arial" charset="0"/>
            </a:rPr>
            <a:t>Conferences and Workshops</a:t>
          </a:r>
          <a:br>
            <a:rPr lang="en-US" sz="2000" dirty="0" smtClean="0">
              <a:latin typeface="Arial" charset="0"/>
            </a:rPr>
          </a:br>
          <a:r>
            <a:rPr lang="en-US" sz="2000" dirty="0" smtClean="0">
              <a:latin typeface="Arial" charset="0"/>
            </a:rPr>
            <a:t>on specific space applications</a:t>
          </a:r>
          <a:endParaRPr lang="en-GB" sz="2000" dirty="0"/>
        </a:p>
      </dgm:t>
    </dgm:pt>
    <dgm:pt modelId="{FB0A9507-514E-9B4B-94E0-929328FE830F}" type="parTrans" cxnId="{40E19B5D-52AC-B94E-9390-A831E01F9847}">
      <dgm:prSet/>
      <dgm:spPr/>
      <dgm:t>
        <a:bodyPr/>
        <a:lstStyle/>
        <a:p>
          <a:endParaRPr lang="en-GB"/>
        </a:p>
      </dgm:t>
    </dgm:pt>
    <dgm:pt modelId="{C922FE2E-60AD-4740-9A6B-ACD28D05CAE7}" type="sibTrans" cxnId="{40E19B5D-52AC-B94E-9390-A831E01F9847}">
      <dgm:prSet/>
      <dgm:spPr/>
      <dgm:t>
        <a:bodyPr/>
        <a:lstStyle/>
        <a:p>
          <a:endParaRPr lang="en-GB"/>
        </a:p>
      </dgm:t>
    </dgm:pt>
    <dgm:pt modelId="{384541D0-A0D8-CA4A-984E-044B8C4BAD6A}" type="pres">
      <dgm:prSet presAssocID="{2596DA6D-6EA3-B743-9061-D4CFE0C3D3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462E8F2-3F43-994A-90B3-BA5FA5FEC519}" type="pres">
      <dgm:prSet presAssocID="{4F0516FE-9675-C846-A792-E86CD9D80C97}" presName="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04CB781F-9981-D04E-924A-27D7FDEBA335}" type="pres">
      <dgm:prSet presAssocID="{C1F645E4-3B18-F84D-BD44-AD08C7D8EE4F}" presName="sibTrans" presStyleCnt="0"/>
      <dgm:spPr/>
      <dgm:t>
        <a:bodyPr/>
        <a:lstStyle/>
        <a:p>
          <a:endParaRPr lang="en-GB"/>
        </a:p>
      </dgm:t>
    </dgm:pt>
    <dgm:pt modelId="{19559024-B553-3A41-BB7C-8047F3975160}" type="pres">
      <dgm:prSet presAssocID="{76E739E7-6DEE-834F-8AF5-43C4566E60AE}" presName="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64AB8299-0F20-E74D-BF99-B8F48BC56487}" type="pres">
      <dgm:prSet presAssocID="{C922FE2E-60AD-4740-9A6B-ACD28D05CAE7}" presName="sibTrans" presStyleCnt="0"/>
      <dgm:spPr/>
    </dgm:pt>
    <dgm:pt modelId="{7CCB89E3-8F7A-4BFC-831D-BC78C5A0F9CE}" type="pres">
      <dgm:prSet presAssocID="{2CED7744-E5C8-436E-A0DE-6CD700EA5DC6}" presName="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67F8E188-C8D7-44F3-B4AD-E7928FDBA3A2}" type="pres">
      <dgm:prSet presAssocID="{CF51D219-9258-4C82-94D3-9814C08BDE46}" presName="sibTrans" presStyleCnt="0"/>
      <dgm:spPr/>
      <dgm:t>
        <a:bodyPr/>
        <a:lstStyle/>
        <a:p>
          <a:endParaRPr lang="en-GB"/>
        </a:p>
      </dgm:t>
    </dgm:pt>
    <dgm:pt modelId="{1105078D-8181-4B20-8BAB-98F73E6F3B52}" type="pres">
      <dgm:prSet presAssocID="{E70401B8-3E3A-44E1-8608-85BD80BD1580}" presName="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</dgm:ptLst>
  <dgm:cxnLst>
    <dgm:cxn modelId="{FDB804C1-49E4-40A1-8520-CA03B3D2F5AC}" type="presOf" srcId="{2CED7744-E5C8-436E-A0DE-6CD700EA5DC6}" destId="{7CCB89E3-8F7A-4BFC-831D-BC78C5A0F9CE}" srcOrd="0" destOrd="0" presId="urn:microsoft.com/office/officeart/2005/8/layout/default"/>
    <dgm:cxn modelId="{2CB93256-0209-4547-A3E7-88CDDCCED186}" type="presOf" srcId="{E70401B8-3E3A-44E1-8608-85BD80BD1580}" destId="{1105078D-8181-4B20-8BAB-98F73E6F3B52}" srcOrd="0" destOrd="0" presId="urn:microsoft.com/office/officeart/2005/8/layout/default"/>
    <dgm:cxn modelId="{CE07B7E1-11D6-44A6-84CD-C5D34A13E52B}" srcId="{2596DA6D-6EA3-B743-9061-D4CFE0C3D313}" destId="{E70401B8-3E3A-44E1-8608-85BD80BD1580}" srcOrd="3" destOrd="0" parTransId="{28F71AD2-33ED-40DD-99A4-906808CD1C36}" sibTransId="{9626548B-02FE-4455-B67C-60EE4956191C}"/>
    <dgm:cxn modelId="{03DE1566-00C5-4C46-94AC-351291D1EBA6}" srcId="{2596DA6D-6EA3-B743-9061-D4CFE0C3D313}" destId="{2CED7744-E5C8-436E-A0DE-6CD700EA5DC6}" srcOrd="2" destOrd="0" parTransId="{1A4EE5C9-10A7-4078-82A3-66AB0B5E3DF3}" sibTransId="{CF51D219-9258-4C82-94D3-9814C08BDE46}"/>
    <dgm:cxn modelId="{E9BAF294-035F-B942-AC9C-A5AA06B23649}" srcId="{2596DA6D-6EA3-B743-9061-D4CFE0C3D313}" destId="{4F0516FE-9675-C846-A792-E86CD9D80C97}" srcOrd="0" destOrd="0" parTransId="{2B395D86-5827-ED46-BC8D-EEF22E20E425}" sibTransId="{C1F645E4-3B18-F84D-BD44-AD08C7D8EE4F}"/>
    <dgm:cxn modelId="{4DE4A26F-6BFE-40D0-81D5-884D062B40A4}" type="presOf" srcId="{76E739E7-6DEE-834F-8AF5-43C4566E60AE}" destId="{19559024-B553-3A41-BB7C-8047F3975160}" srcOrd="0" destOrd="0" presId="urn:microsoft.com/office/officeart/2005/8/layout/default"/>
    <dgm:cxn modelId="{40E19B5D-52AC-B94E-9390-A831E01F9847}" srcId="{2596DA6D-6EA3-B743-9061-D4CFE0C3D313}" destId="{76E739E7-6DEE-834F-8AF5-43C4566E60AE}" srcOrd="1" destOrd="0" parTransId="{FB0A9507-514E-9B4B-94E0-929328FE830F}" sibTransId="{C922FE2E-60AD-4740-9A6B-ACD28D05CAE7}"/>
    <dgm:cxn modelId="{6FD0B5E6-3D8E-43B7-8AAD-22E258937E46}" type="presOf" srcId="{4F0516FE-9675-C846-A792-E86CD9D80C97}" destId="{4462E8F2-3F43-994A-90B3-BA5FA5FEC519}" srcOrd="0" destOrd="0" presId="urn:microsoft.com/office/officeart/2005/8/layout/default"/>
    <dgm:cxn modelId="{8FCB2F63-A7CF-4AD5-82C5-8D4F122290EF}" type="presOf" srcId="{2596DA6D-6EA3-B743-9061-D4CFE0C3D313}" destId="{384541D0-A0D8-CA4A-984E-044B8C4BAD6A}" srcOrd="0" destOrd="0" presId="urn:microsoft.com/office/officeart/2005/8/layout/default"/>
    <dgm:cxn modelId="{25285D1C-D8AC-4A8D-8A64-EFEBC2A0F7B5}" type="presParOf" srcId="{384541D0-A0D8-CA4A-984E-044B8C4BAD6A}" destId="{4462E8F2-3F43-994A-90B3-BA5FA5FEC519}" srcOrd="0" destOrd="0" presId="urn:microsoft.com/office/officeart/2005/8/layout/default"/>
    <dgm:cxn modelId="{847ACFBC-DA74-41D2-88FC-8A87DB200B1D}" type="presParOf" srcId="{384541D0-A0D8-CA4A-984E-044B8C4BAD6A}" destId="{04CB781F-9981-D04E-924A-27D7FDEBA335}" srcOrd="1" destOrd="0" presId="urn:microsoft.com/office/officeart/2005/8/layout/default"/>
    <dgm:cxn modelId="{9883ECCF-02BD-4D6E-8286-1DACCC02DAC8}" type="presParOf" srcId="{384541D0-A0D8-CA4A-984E-044B8C4BAD6A}" destId="{19559024-B553-3A41-BB7C-8047F3975160}" srcOrd="2" destOrd="0" presId="urn:microsoft.com/office/officeart/2005/8/layout/default"/>
    <dgm:cxn modelId="{240351F2-7FFB-4DFF-8575-7C1CA83478B2}" type="presParOf" srcId="{384541D0-A0D8-CA4A-984E-044B8C4BAD6A}" destId="{64AB8299-0F20-E74D-BF99-B8F48BC56487}" srcOrd="3" destOrd="0" presId="urn:microsoft.com/office/officeart/2005/8/layout/default"/>
    <dgm:cxn modelId="{1549B367-4E84-4883-BD3A-5D1C38038489}" type="presParOf" srcId="{384541D0-A0D8-CA4A-984E-044B8C4BAD6A}" destId="{7CCB89E3-8F7A-4BFC-831D-BC78C5A0F9CE}" srcOrd="4" destOrd="0" presId="urn:microsoft.com/office/officeart/2005/8/layout/default"/>
    <dgm:cxn modelId="{B23A9181-29C4-41E3-BF8A-CD45EA3C21D7}" type="presParOf" srcId="{384541D0-A0D8-CA4A-984E-044B8C4BAD6A}" destId="{67F8E188-C8D7-44F3-B4AD-E7928FDBA3A2}" srcOrd="5" destOrd="0" presId="urn:microsoft.com/office/officeart/2005/8/layout/default"/>
    <dgm:cxn modelId="{85299F19-E284-4765-92A5-9427DE8E2D74}" type="presParOf" srcId="{384541D0-A0D8-CA4A-984E-044B8C4BAD6A}" destId="{1105078D-8181-4B20-8BAB-98F73E6F3B5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45531E-8164-F24A-9D1A-3B79CE187A78}" type="doc">
      <dgm:prSet loTypeId="urn:microsoft.com/office/officeart/2005/8/layout/hierarchy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2239D4C6-15AE-CB47-9485-2BADB7E37367}">
      <dgm:prSet custT="1"/>
      <dgm:spPr/>
      <dgm:t>
        <a:bodyPr/>
        <a:lstStyle/>
        <a:p>
          <a:pPr rtl="0"/>
          <a:r>
            <a:rPr lang="en-GB" sz="2000" b="1" dirty="0" smtClean="0"/>
            <a:t>Mission</a:t>
          </a:r>
        </a:p>
        <a:p>
          <a:pPr rtl="0"/>
          <a:r>
            <a:rPr lang="en-US" sz="2000" dirty="0" smtClean="0"/>
            <a:t>Support </a:t>
          </a:r>
          <a:r>
            <a:rPr lang="en-GB" sz="2000" dirty="0" smtClean="0"/>
            <a:t> the growth of small research groups in universities and</a:t>
          </a:r>
          <a:br>
            <a:rPr lang="en-GB" sz="2000" dirty="0" smtClean="0"/>
          </a:br>
          <a:r>
            <a:rPr lang="en-GB" sz="2000" dirty="0" smtClean="0"/>
            <a:t>research institutions in the developing countries in the fields of astronomy and space science.</a:t>
          </a:r>
          <a:endParaRPr lang="en-GB" sz="2000" dirty="0"/>
        </a:p>
      </dgm:t>
    </dgm:pt>
    <dgm:pt modelId="{A36F2A95-DA8A-BF49-B342-E09C171B3BB5}" type="parTrans" cxnId="{51CDAB2F-EC32-6A4E-8ACF-15EB4B764BF3}">
      <dgm:prSet/>
      <dgm:spPr/>
      <dgm:t>
        <a:bodyPr/>
        <a:lstStyle/>
        <a:p>
          <a:endParaRPr lang="en-GB"/>
        </a:p>
      </dgm:t>
    </dgm:pt>
    <dgm:pt modelId="{4775089B-1FCA-A24A-AEED-9A6A2E08579A}" type="sibTrans" cxnId="{51CDAB2F-EC32-6A4E-8ACF-15EB4B764BF3}">
      <dgm:prSet/>
      <dgm:spPr/>
      <dgm:t>
        <a:bodyPr/>
        <a:lstStyle/>
        <a:p>
          <a:endParaRPr lang="en-GB"/>
        </a:p>
      </dgm:t>
    </dgm:pt>
    <dgm:pt modelId="{852150B7-BAC4-1845-95BC-FF51360EFE8D}">
      <dgm:prSet custT="1"/>
      <dgm:spPr/>
      <dgm:t>
        <a:bodyPr anchor="ctr" anchorCtr="0"/>
        <a:lstStyle/>
        <a:p>
          <a:pPr rtl="0"/>
          <a:r>
            <a:rPr lang="en-GB" sz="2400" dirty="0" smtClean="0"/>
            <a:t>Basic Space Science Workshops</a:t>
          </a:r>
        </a:p>
        <a:p>
          <a:pPr rtl="0"/>
          <a:r>
            <a:rPr lang="en-GB" sz="2000" dirty="0" smtClean="0"/>
            <a:t>(1991-2004)</a:t>
          </a:r>
          <a:endParaRPr lang="en-US" sz="2000" dirty="0"/>
        </a:p>
      </dgm:t>
    </dgm:pt>
    <dgm:pt modelId="{8DD2422F-D114-EF47-BA50-221EC51F9234}" type="parTrans" cxnId="{2F459611-BC34-664A-A3DE-234285963DBD}">
      <dgm:prSet/>
      <dgm:spPr/>
      <dgm:t>
        <a:bodyPr/>
        <a:lstStyle/>
        <a:p>
          <a:endParaRPr lang="en-GB"/>
        </a:p>
      </dgm:t>
    </dgm:pt>
    <dgm:pt modelId="{77D9A0A4-E62E-9D4D-A7F4-2B4EFA303821}" type="sibTrans" cxnId="{2F459611-BC34-664A-A3DE-234285963DBD}">
      <dgm:prSet/>
      <dgm:spPr/>
      <dgm:t>
        <a:bodyPr/>
        <a:lstStyle/>
        <a:p>
          <a:endParaRPr lang="en-GB"/>
        </a:p>
      </dgm:t>
    </dgm:pt>
    <dgm:pt modelId="{35C42EBF-FC70-4068-8EC6-91D0E4DAFDFA}">
      <dgm:prSet custT="1"/>
      <dgm:spPr/>
      <dgm:t>
        <a:bodyPr anchor="ctr" anchorCtr="0"/>
        <a:lstStyle/>
        <a:p>
          <a:r>
            <a:rPr lang="en-GB" sz="2400" dirty="0" smtClean="0"/>
            <a:t>International </a:t>
          </a:r>
          <a:r>
            <a:rPr lang="en-GB" sz="2400" dirty="0" err="1" smtClean="0"/>
            <a:t>Heliophysical</a:t>
          </a:r>
          <a:r>
            <a:rPr lang="en-GB" sz="2400" dirty="0" smtClean="0"/>
            <a:t> Year 2007</a:t>
          </a:r>
        </a:p>
        <a:p>
          <a:r>
            <a:rPr lang="en-GB" sz="2000" dirty="0" smtClean="0"/>
            <a:t>(2005-2008)</a:t>
          </a:r>
          <a:endParaRPr lang="en-US" sz="2000" dirty="0"/>
        </a:p>
      </dgm:t>
    </dgm:pt>
    <dgm:pt modelId="{1896574D-9202-41B2-8832-B970251B02CC}" type="parTrans" cxnId="{7BB68AC0-1AFF-40BE-B939-315D5FF3024A}">
      <dgm:prSet/>
      <dgm:spPr/>
      <dgm:t>
        <a:bodyPr/>
        <a:lstStyle/>
        <a:p>
          <a:endParaRPr lang="en-GB"/>
        </a:p>
      </dgm:t>
    </dgm:pt>
    <dgm:pt modelId="{08107B41-33F8-4ABD-9414-1E5870A9A18F}" type="sibTrans" cxnId="{7BB68AC0-1AFF-40BE-B939-315D5FF3024A}">
      <dgm:prSet/>
      <dgm:spPr/>
      <dgm:t>
        <a:bodyPr/>
        <a:lstStyle/>
        <a:p>
          <a:endParaRPr lang="en-GB"/>
        </a:p>
      </dgm:t>
    </dgm:pt>
    <dgm:pt modelId="{4192D9FA-E74B-4CB2-B7A1-44593F97BEF0}">
      <dgm:prSet custT="1"/>
      <dgm:spPr/>
      <dgm:t>
        <a:bodyPr anchor="ctr" anchorCtr="0"/>
        <a:lstStyle/>
        <a:p>
          <a:r>
            <a:rPr lang="en-GB" sz="2400" b="1" dirty="0" smtClean="0"/>
            <a:t>International Space</a:t>
          </a:r>
          <a:br>
            <a:rPr lang="en-GB" sz="2400" b="1" dirty="0" smtClean="0"/>
          </a:br>
          <a:r>
            <a:rPr lang="en-GB" sz="2400" b="1" dirty="0" smtClean="0"/>
            <a:t>Weather Initiative</a:t>
          </a:r>
        </a:p>
        <a:p>
          <a:r>
            <a:rPr lang="en-GB" sz="2000" b="1" dirty="0" smtClean="0"/>
            <a:t>(2009-2013)</a:t>
          </a:r>
        </a:p>
      </dgm:t>
    </dgm:pt>
    <dgm:pt modelId="{43FF35A5-3F24-4612-871C-3FFE5501265D}" type="parTrans" cxnId="{54212ABD-38C7-42D3-8DC5-4CDE06CBC0FF}">
      <dgm:prSet/>
      <dgm:spPr/>
      <dgm:t>
        <a:bodyPr/>
        <a:lstStyle/>
        <a:p>
          <a:endParaRPr lang="en-GB"/>
        </a:p>
      </dgm:t>
    </dgm:pt>
    <dgm:pt modelId="{CFC23FCB-BC70-4DBF-B55A-BE3323882886}" type="sibTrans" cxnId="{54212ABD-38C7-42D3-8DC5-4CDE06CBC0FF}">
      <dgm:prSet/>
      <dgm:spPr/>
      <dgm:t>
        <a:bodyPr/>
        <a:lstStyle/>
        <a:p>
          <a:endParaRPr lang="en-GB"/>
        </a:p>
      </dgm:t>
    </dgm:pt>
    <dgm:pt modelId="{FE46F5C6-C179-40B5-9640-929EA88FF520}" type="pres">
      <dgm:prSet presAssocID="{EF45531E-8164-F24A-9D1A-3B79CE187A7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13CD13C0-C9DD-49B3-8F85-97DFBDBEBB58}" type="pres">
      <dgm:prSet presAssocID="{2239D4C6-15AE-CB47-9485-2BADB7E37367}" presName="vertOne" presStyleCnt="0"/>
      <dgm:spPr/>
      <dgm:t>
        <a:bodyPr/>
        <a:lstStyle/>
        <a:p>
          <a:endParaRPr lang="en-GB"/>
        </a:p>
      </dgm:t>
    </dgm:pt>
    <dgm:pt modelId="{5938BB0D-44C5-4538-AAEE-6B8946B1526A}" type="pres">
      <dgm:prSet presAssocID="{2239D4C6-15AE-CB47-9485-2BADB7E37367}" presName="txOne" presStyleLbl="node0" presStyleIdx="0" presStyleCnt="1" custScaleY="4149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79EE9CC-DA9A-49D6-AC8C-449768C21975}" type="pres">
      <dgm:prSet presAssocID="{2239D4C6-15AE-CB47-9485-2BADB7E37367}" presName="parTransOne" presStyleCnt="0"/>
      <dgm:spPr/>
      <dgm:t>
        <a:bodyPr/>
        <a:lstStyle/>
        <a:p>
          <a:endParaRPr lang="en-GB"/>
        </a:p>
      </dgm:t>
    </dgm:pt>
    <dgm:pt modelId="{E62B8198-6F03-453E-A29B-E84BCDAF01BE}" type="pres">
      <dgm:prSet presAssocID="{2239D4C6-15AE-CB47-9485-2BADB7E37367}" presName="horzOne" presStyleCnt="0"/>
      <dgm:spPr/>
      <dgm:t>
        <a:bodyPr/>
        <a:lstStyle/>
        <a:p>
          <a:endParaRPr lang="en-GB"/>
        </a:p>
      </dgm:t>
    </dgm:pt>
    <dgm:pt modelId="{EABD3F51-1C27-47B5-A0A0-1E2668F31E15}" type="pres">
      <dgm:prSet presAssocID="{852150B7-BAC4-1845-95BC-FF51360EFE8D}" presName="vertTwo" presStyleCnt="0"/>
      <dgm:spPr/>
      <dgm:t>
        <a:bodyPr/>
        <a:lstStyle/>
        <a:p>
          <a:endParaRPr lang="en-GB"/>
        </a:p>
      </dgm:t>
    </dgm:pt>
    <dgm:pt modelId="{8091F3E6-F0F0-4042-976F-61231C0702F6}" type="pres">
      <dgm:prSet presAssocID="{852150B7-BAC4-1845-95BC-FF51360EFE8D}" presName="txTwo" presStyleLbl="node2" presStyleIdx="0" presStyleCnt="3" custLinFactNeighborX="-126" custLinFactNeighborY="-5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A92EFC-B7C6-4E3B-9363-FD6124A5E426}" type="pres">
      <dgm:prSet presAssocID="{852150B7-BAC4-1845-95BC-FF51360EFE8D}" presName="horzTwo" presStyleCnt="0"/>
      <dgm:spPr/>
      <dgm:t>
        <a:bodyPr/>
        <a:lstStyle/>
        <a:p>
          <a:endParaRPr lang="en-GB"/>
        </a:p>
      </dgm:t>
    </dgm:pt>
    <dgm:pt modelId="{46E7DE19-6C02-427D-BC84-048EE3E61F99}" type="pres">
      <dgm:prSet presAssocID="{77D9A0A4-E62E-9D4D-A7F4-2B4EFA303821}" presName="sibSpaceTwo" presStyleCnt="0"/>
      <dgm:spPr/>
      <dgm:t>
        <a:bodyPr/>
        <a:lstStyle/>
        <a:p>
          <a:endParaRPr lang="en-GB"/>
        </a:p>
      </dgm:t>
    </dgm:pt>
    <dgm:pt modelId="{F3028444-887A-441B-BD7A-2F2DAFA0E291}" type="pres">
      <dgm:prSet presAssocID="{35C42EBF-FC70-4068-8EC6-91D0E4DAFDFA}" presName="vertTwo" presStyleCnt="0"/>
      <dgm:spPr/>
    </dgm:pt>
    <dgm:pt modelId="{A6C138B1-249C-46AB-8A64-2C1AD774457A}" type="pres">
      <dgm:prSet presAssocID="{35C42EBF-FC70-4068-8EC6-91D0E4DAFDFA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C3BBB27-5063-4363-98D7-918997783CE2}" type="pres">
      <dgm:prSet presAssocID="{35C42EBF-FC70-4068-8EC6-91D0E4DAFDFA}" presName="horzTwo" presStyleCnt="0"/>
      <dgm:spPr/>
    </dgm:pt>
    <dgm:pt modelId="{7C06F10E-FB1C-448D-9A06-397A9474B446}" type="pres">
      <dgm:prSet presAssocID="{08107B41-33F8-4ABD-9414-1E5870A9A18F}" presName="sibSpaceTwo" presStyleCnt="0"/>
      <dgm:spPr/>
    </dgm:pt>
    <dgm:pt modelId="{0D5EF094-33E6-45E0-9563-8E3CD7E0E380}" type="pres">
      <dgm:prSet presAssocID="{4192D9FA-E74B-4CB2-B7A1-44593F97BEF0}" presName="vertTwo" presStyleCnt="0"/>
      <dgm:spPr/>
    </dgm:pt>
    <dgm:pt modelId="{6CCEB14A-E334-4079-A7BD-600E0693EE7F}" type="pres">
      <dgm:prSet presAssocID="{4192D9FA-E74B-4CB2-B7A1-44593F97BEF0}" presName="txTwo" presStyleLbl="node2" presStyleIdx="2" presStyleCnt="3" custLinFactNeighborX="711" custLinFactNeighborY="14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377ED5A-6D65-4CEF-A093-2CE4ADB9DDE9}" type="pres">
      <dgm:prSet presAssocID="{4192D9FA-E74B-4CB2-B7A1-44593F97BEF0}" presName="horzTwo" presStyleCnt="0"/>
      <dgm:spPr/>
    </dgm:pt>
  </dgm:ptLst>
  <dgm:cxnLst>
    <dgm:cxn modelId="{7BB68AC0-1AFF-40BE-B939-315D5FF3024A}" srcId="{2239D4C6-15AE-CB47-9485-2BADB7E37367}" destId="{35C42EBF-FC70-4068-8EC6-91D0E4DAFDFA}" srcOrd="1" destOrd="0" parTransId="{1896574D-9202-41B2-8832-B970251B02CC}" sibTransId="{08107B41-33F8-4ABD-9414-1E5870A9A18F}"/>
    <dgm:cxn modelId="{2F459611-BC34-664A-A3DE-234285963DBD}" srcId="{2239D4C6-15AE-CB47-9485-2BADB7E37367}" destId="{852150B7-BAC4-1845-95BC-FF51360EFE8D}" srcOrd="0" destOrd="0" parTransId="{8DD2422F-D114-EF47-BA50-221EC51F9234}" sibTransId="{77D9A0A4-E62E-9D4D-A7F4-2B4EFA303821}"/>
    <dgm:cxn modelId="{4823BEB0-AB12-0C48-8494-1F109D29271F}" type="presOf" srcId="{852150B7-BAC4-1845-95BC-FF51360EFE8D}" destId="{8091F3E6-F0F0-4042-976F-61231C0702F6}" srcOrd="0" destOrd="0" presId="urn:microsoft.com/office/officeart/2005/8/layout/hierarchy4"/>
    <dgm:cxn modelId="{51CDAB2F-EC32-6A4E-8ACF-15EB4B764BF3}" srcId="{EF45531E-8164-F24A-9D1A-3B79CE187A78}" destId="{2239D4C6-15AE-CB47-9485-2BADB7E37367}" srcOrd="0" destOrd="0" parTransId="{A36F2A95-DA8A-BF49-B342-E09C171B3BB5}" sibTransId="{4775089B-1FCA-A24A-AEED-9A6A2E08579A}"/>
    <dgm:cxn modelId="{39F525F7-0E89-354E-AD09-EC06920981BD}" type="presOf" srcId="{4192D9FA-E74B-4CB2-B7A1-44593F97BEF0}" destId="{6CCEB14A-E334-4079-A7BD-600E0693EE7F}" srcOrd="0" destOrd="0" presId="urn:microsoft.com/office/officeart/2005/8/layout/hierarchy4"/>
    <dgm:cxn modelId="{FA78AA72-9596-4847-A39C-EA8B5500B16B}" type="presOf" srcId="{EF45531E-8164-F24A-9D1A-3B79CE187A78}" destId="{FE46F5C6-C179-40B5-9640-929EA88FF520}" srcOrd="0" destOrd="0" presId="urn:microsoft.com/office/officeart/2005/8/layout/hierarchy4"/>
    <dgm:cxn modelId="{EC9FEDEF-845B-254E-89E8-0874753A054F}" type="presOf" srcId="{2239D4C6-15AE-CB47-9485-2BADB7E37367}" destId="{5938BB0D-44C5-4538-AAEE-6B8946B1526A}" srcOrd="0" destOrd="0" presId="urn:microsoft.com/office/officeart/2005/8/layout/hierarchy4"/>
    <dgm:cxn modelId="{D0972149-DF73-804F-B145-D8AF27818298}" type="presOf" srcId="{35C42EBF-FC70-4068-8EC6-91D0E4DAFDFA}" destId="{A6C138B1-249C-46AB-8A64-2C1AD774457A}" srcOrd="0" destOrd="0" presId="urn:microsoft.com/office/officeart/2005/8/layout/hierarchy4"/>
    <dgm:cxn modelId="{54212ABD-38C7-42D3-8DC5-4CDE06CBC0FF}" srcId="{2239D4C6-15AE-CB47-9485-2BADB7E37367}" destId="{4192D9FA-E74B-4CB2-B7A1-44593F97BEF0}" srcOrd="2" destOrd="0" parTransId="{43FF35A5-3F24-4612-871C-3FFE5501265D}" sibTransId="{CFC23FCB-BC70-4DBF-B55A-BE3323882886}"/>
    <dgm:cxn modelId="{1CD56C9E-13DA-2443-AE3E-C9096A7E7EE3}" type="presParOf" srcId="{FE46F5C6-C179-40B5-9640-929EA88FF520}" destId="{13CD13C0-C9DD-49B3-8F85-97DFBDBEBB58}" srcOrd="0" destOrd="0" presId="urn:microsoft.com/office/officeart/2005/8/layout/hierarchy4"/>
    <dgm:cxn modelId="{B5DAF9F7-9CAA-474A-82E2-0A89D493B209}" type="presParOf" srcId="{13CD13C0-C9DD-49B3-8F85-97DFBDBEBB58}" destId="{5938BB0D-44C5-4538-AAEE-6B8946B1526A}" srcOrd="0" destOrd="0" presId="urn:microsoft.com/office/officeart/2005/8/layout/hierarchy4"/>
    <dgm:cxn modelId="{61148524-0DCC-6348-A893-507340C9BDCD}" type="presParOf" srcId="{13CD13C0-C9DD-49B3-8F85-97DFBDBEBB58}" destId="{F79EE9CC-DA9A-49D6-AC8C-449768C21975}" srcOrd="1" destOrd="0" presId="urn:microsoft.com/office/officeart/2005/8/layout/hierarchy4"/>
    <dgm:cxn modelId="{204DDAD5-BAEA-BB4F-9354-D0E7E79AE681}" type="presParOf" srcId="{13CD13C0-C9DD-49B3-8F85-97DFBDBEBB58}" destId="{E62B8198-6F03-453E-A29B-E84BCDAF01BE}" srcOrd="2" destOrd="0" presId="urn:microsoft.com/office/officeart/2005/8/layout/hierarchy4"/>
    <dgm:cxn modelId="{6EB745E8-3FE3-714C-8CEF-7DF130BA0C0E}" type="presParOf" srcId="{E62B8198-6F03-453E-A29B-E84BCDAF01BE}" destId="{EABD3F51-1C27-47B5-A0A0-1E2668F31E15}" srcOrd="0" destOrd="0" presId="urn:microsoft.com/office/officeart/2005/8/layout/hierarchy4"/>
    <dgm:cxn modelId="{6F77E034-4DCF-BE45-A827-EB3AAF704960}" type="presParOf" srcId="{EABD3F51-1C27-47B5-A0A0-1E2668F31E15}" destId="{8091F3E6-F0F0-4042-976F-61231C0702F6}" srcOrd="0" destOrd="0" presId="urn:microsoft.com/office/officeart/2005/8/layout/hierarchy4"/>
    <dgm:cxn modelId="{5CFAFFE2-4189-F144-8FF3-54C0BDB6B4EB}" type="presParOf" srcId="{EABD3F51-1C27-47B5-A0A0-1E2668F31E15}" destId="{C2A92EFC-B7C6-4E3B-9363-FD6124A5E426}" srcOrd="1" destOrd="0" presId="urn:microsoft.com/office/officeart/2005/8/layout/hierarchy4"/>
    <dgm:cxn modelId="{3FDDB972-19D4-924E-A306-55C5C370D4AB}" type="presParOf" srcId="{E62B8198-6F03-453E-A29B-E84BCDAF01BE}" destId="{46E7DE19-6C02-427D-BC84-048EE3E61F99}" srcOrd="1" destOrd="0" presId="urn:microsoft.com/office/officeart/2005/8/layout/hierarchy4"/>
    <dgm:cxn modelId="{7A8DD514-3144-6F42-9AA9-2B604ADF8DEF}" type="presParOf" srcId="{E62B8198-6F03-453E-A29B-E84BCDAF01BE}" destId="{F3028444-887A-441B-BD7A-2F2DAFA0E291}" srcOrd="2" destOrd="0" presId="urn:microsoft.com/office/officeart/2005/8/layout/hierarchy4"/>
    <dgm:cxn modelId="{AB618405-705A-E34E-8955-F6D6AE006802}" type="presParOf" srcId="{F3028444-887A-441B-BD7A-2F2DAFA0E291}" destId="{A6C138B1-249C-46AB-8A64-2C1AD774457A}" srcOrd="0" destOrd="0" presId="urn:microsoft.com/office/officeart/2005/8/layout/hierarchy4"/>
    <dgm:cxn modelId="{1CA551B6-FF1F-AF47-9E73-C2E524EFA7FA}" type="presParOf" srcId="{F3028444-887A-441B-BD7A-2F2DAFA0E291}" destId="{7C3BBB27-5063-4363-98D7-918997783CE2}" srcOrd="1" destOrd="0" presId="urn:microsoft.com/office/officeart/2005/8/layout/hierarchy4"/>
    <dgm:cxn modelId="{3F9F5374-B658-3641-AABF-3C758F87E5F6}" type="presParOf" srcId="{E62B8198-6F03-453E-A29B-E84BCDAF01BE}" destId="{7C06F10E-FB1C-448D-9A06-397A9474B446}" srcOrd="3" destOrd="0" presId="urn:microsoft.com/office/officeart/2005/8/layout/hierarchy4"/>
    <dgm:cxn modelId="{5B474D9C-BF96-4349-A518-ADA042373ED5}" type="presParOf" srcId="{E62B8198-6F03-453E-A29B-E84BCDAF01BE}" destId="{0D5EF094-33E6-45E0-9563-8E3CD7E0E380}" srcOrd="4" destOrd="0" presId="urn:microsoft.com/office/officeart/2005/8/layout/hierarchy4"/>
    <dgm:cxn modelId="{E1A91320-5C16-5B4F-96BF-9F0B7DFED3FB}" type="presParOf" srcId="{0D5EF094-33E6-45E0-9563-8E3CD7E0E380}" destId="{6CCEB14A-E334-4079-A7BD-600E0693EE7F}" srcOrd="0" destOrd="0" presId="urn:microsoft.com/office/officeart/2005/8/layout/hierarchy4"/>
    <dgm:cxn modelId="{9EB5E21F-026E-F549-BD8B-192F405ACAB4}" type="presParOf" srcId="{0D5EF094-33E6-45E0-9563-8E3CD7E0E380}" destId="{B377ED5A-6D65-4CEF-A093-2CE4ADB9DDE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62E8F2-3F43-994A-90B3-BA5FA5FEC519}">
      <dsp:nvSpPr>
        <dsp:cNvPr id="0" name=""/>
        <dsp:cNvSpPr/>
      </dsp:nvSpPr>
      <dsp:spPr>
        <a:xfrm>
          <a:off x="1010" y="41770"/>
          <a:ext cx="3942025" cy="23652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charset="0"/>
            </a:rPr>
            <a:t>Basic Space Science Initiative (BSSI)</a:t>
          </a:r>
          <a:r>
            <a:rPr lang="en-US" sz="1600" kern="1200" dirty="0" smtClean="0">
              <a:latin typeface="Arial" charset="0"/>
            </a:rPr>
            <a:t/>
          </a:r>
          <a:br>
            <a:rPr lang="en-US" sz="1600" kern="1200" dirty="0" smtClean="0">
              <a:latin typeface="Arial" charset="0"/>
            </a:rPr>
          </a:br>
          <a:r>
            <a:rPr lang="en-US" sz="1600" kern="1200" dirty="0" smtClean="0">
              <a:latin typeface="Arial" charset="0"/>
            </a:rPr>
            <a:t/>
          </a:r>
          <a:br>
            <a:rPr lang="en-US" sz="1600" kern="1200" dirty="0" smtClean="0">
              <a:latin typeface="Arial" charset="0"/>
            </a:rPr>
          </a:br>
          <a:r>
            <a:rPr lang="en-US" sz="2000" kern="1200" dirty="0" smtClean="0">
              <a:latin typeface="Arial" charset="0"/>
            </a:rPr>
            <a:t>Basic Space Technology Initiative (BSTI)</a:t>
          </a:r>
          <a:r>
            <a:rPr lang="en-US" sz="1600" kern="1200" dirty="0" smtClean="0">
              <a:latin typeface="Arial" charset="0"/>
            </a:rPr>
            <a:t/>
          </a:r>
          <a:br>
            <a:rPr lang="en-US" sz="1600" kern="1200" dirty="0" smtClean="0">
              <a:latin typeface="Arial" charset="0"/>
            </a:rPr>
          </a:br>
          <a:r>
            <a:rPr lang="en-US" sz="1600" kern="1200" dirty="0" smtClean="0">
              <a:latin typeface="Arial" charset="0"/>
            </a:rPr>
            <a:t/>
          </a:r>
          <a:br>
            <a:rPr lang="en-US" sz="1600" kern="1200" dirty="0" smtClean="0">
              <a:latin typeface="Arial" charset="0"/>
            </a:rPr>
          </a:br>
          <a:r>
            <a:rPr lang="en-US" sz="2000" kern="1200" dirty="0" smtClean="0">
              <a:latin typeface="Arial" charset="0"/>
            </a:rPr>
            <a:t>Human Space Technology Initiative (HSTI)</a:t>
          </a:r>
          <a:endParaRPr lang="en-GB" sz="2000" kern="1200" dirty="0"/>
        </a:p>
      </dsp:txBody>
      <dsp:txXfrm>
        <a:off x="116470" y="157230"/>
        <a:ext cx="3711105" cy="2134295"/>
      </dsp:txXfrm>
    </dsp:sp>
    <dsp:sp modelId="{19559024-B553-3A41-BB7C-8047F3975160}">
      <dsp:nvSpPr>
        <dsp:cNvPr id="0" name=""/>
        <dsp:cNvSpPr/>
      </dsp:nvSpPr>
      <dsp:spPr>
        <a:xfrm>
          <a:off x="4337239" y="41770"/>
          <a:ext cx="3942025" cy="23652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charset="0"/>
            </a:rPr>
            <a:t>Conferences and Workshops</a:t>
          </a:r>
          <a:br>
            <a:rPr lang="en-US" sz="2000" kern="1200" dirty="0" smtClean="0">
              <a:latin typeface="Arial" charset="0"/>
            </a:rPr>
          </a:br>
          <a:r>
            <a:rPr lang="en-US" sz="2000" kern="1200" dirty="0" smtClean="0">
              <a:latin typeface="Arial" charset="0"/>
            </a:rPr>
            <a:t>on specific space applications</a:t>
          </a:r>
          <a:endParaRPr lang="en-GB" sz="2000" kern="1200" dirty="0"/>
        </a:p>
      </dsp:txBody>
      <dsp:txXfrm>
        <a:off x="4452699" y="157230"/>
        <a:ext cx="3711105" cy="2134295"/>
      </dsp:txXfrm>
    </dsp:sp>
    <dsp:sp modelId="{7CCB89E3-8F7A-4BFC-831D-BC78C5A0F9CE}">
      <dsp:nvSpPr>
        <dsp:cNvPr id="0" name=""/>
        <dsp:cNvSpPr/>
      </dsp:nvSpPr>
      <dsp:spPr>
        <a:xfrm>
          <a:off x="1010" y="2801188"/>
          <a:ext cx="3942025" cy="23652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charset="0"/>
            </a:rPr>
            <a:t>Regional </a:t>
          </a:r>
          <a:r>
            <a:rPr lang="en-US" sz="2000" kern="1200" dirty="0" err="1" smtClean="0">
              <a:latin typeface="Arial" charset="0"/>
            </a:rPr>
            <a:t>Centres</a:t>
          </a:r>
          <a:r>
            <a:rPr lang="en-US" sz="2000" kern="1200" dirty="0" smtClean="0">
              <a:latin typeface="Arial" charset="0"/>
            </a:rPr>
            <a:t> for Space Science and Technology Education, affiliated to the United Nations</a:t>
          </a:r>
          <a:endParaRPr lang="en-GB" sz="2000" kern="1200" dirty="0"/>
        </a:p>
      </dsp:txBody>
      <dsp:txXfrm>
        <a:off x="116470" y="2916648"/>
        <a:ext cx="3711105" cy="2134295"/>
      </dsp:txXfrm>
    </dsp:sp>
    <dsp:sp modelId="{1105078D-8181-4B20-8BAB-98F73E6F3B52}">
      <dsp:nvSpPr>
        <dsp:cNvPr id="0" name=""/>
        <dsp:cNvSpPr/>
      </dsp:nvSpPr>
      <dsp:spPr>
        <a:xfrm>
          <a:off x="4337239" y="2801188"/>
          <a:ext cx="3942025" cy="23652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Fellowship Programmes</a:t>
          </a:r>
          <a:endParaRPr lang="en-GB" sz="2000" kern="1200" dirty="0"/>
        </a:p>
      </dsp:txBody>
      <dsp:txXfrm>
        <a:off x="4452699" y="2916648"/>
        <a:ext cx="3711105" cy="2134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8BB0D-44C5-4538-AAEE-6B8946B1526A}">
      <dsp:nvSpPr>
        <dsp:cNvPr id="0" name=""/>
        <dsp:cNvSpPr/>
      </dsp:nvSpPr>
      <dsp:spPr>
        <a:xfrm>
          <a:off x="3053" y="1488"/>
          <a:ext cx="8490193" cy="14928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Mission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Support </a:t>
          </a:r>
          <a:r>
            <a:rPr lang="en-GB" sz="2000" kern="1200" dirty="0" smtClean="0"/>
            <a:t> the growth of small research groups in universities and</a:t>
          </a:r>
          <a:br>
            <a:rPr lang="en-GB" sz="2000" kern="1200" dirty="0" smtClean="0"/>
          </a:br>
          <a:r>
            <a:rPr lang="en-GB" sz="2000" kern="1200" dirty="0" smtClean="0"/>
            <a:t>research institutions in the developing countries in the fields of astronomy and space science.</a:t>
          </a:r>
          <a:endParaRPr lang="en-GB" sz="2000" kern="1200" dirty="0"/>
        </a:p>
      </dsp:txBody>
      <dsp:txXfrm>
        <a:off x="46776" y="45211"/>
        <a:ext cx="8402747" cy="1405361"/>
      </dsp:txXfrm>
    </dsp:sp>
    <dsp:sp modelId="{8091F3E6-F0F0-4042-976F-61231C0702F6}">
      <dsp:nvSpPr>
        <dsp:cNvPr id="0" name=""/>
        <dsp:cNvSpPr/>
      </dsp:nvSpPr>
      <dsp:spPr>
        <a:xfrm>
          <a:off x="0" y="1790316"/>
          <a:ext cx="2679985" cy="35979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Basic Space Science Workshops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(1991-2004)</a:t>
          </a:r>
          <a:endParaRPr lang="en-US" sz="2000" kern="1200" dirty="0"/>
        </a:p>
      </dsp:txBody>
      <dsp:txXfrm>
        <a:off x="78494" y="1868810"/>
        <a:ext cx="2522997" cy="3441006"/>
      </dsp:txXfrm>
    </dsp:sp>
    <dsp:sp modelId="{A6C138B1-249C-46AB-8A64-2C1AD774457A}">
      <dsp:nvSpPr>
        <dsp:cNvPr id="0" name=""/>
        <dsp:cNvSpPr/>
      </dsp:nvSpPr>
      <dsp:spPr>
        <a:xfrm>
          <a:off x="2908157" y="1810717"/>
          <a:ext cx="2679985" cy="35979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International </a:t>
          </a:r>
          <a:r>
            <a:rPr lang="en-GB" sz="2400" kern="1200" dirty="0" err="1" smtClean="0"/>
            <a:t>Heliophysical</a:t>
          </a:r>
          <a:r>
            <a:rPr lang="en-GB" sz="2400" kern="1200" dirty="0" smtClean="0"/>
            <a:t> Year 2007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(2005-2008)</a:t>
          </a:r>
          <a:endParaRPr lang="en-US" sz="2000" kern="1200" dirty="0"/>
        </a:p>
      </dsp:txBody>
      <dsp:txXfrm>
        <a:off x="2986651" y="1889211"/>
        <a:ext cx="2522997" cy="3441006"/>
      </dsp:txXfrm>
    </dsp:sp>
    <dsp:sp modelId="{6CCEB14A-E334-4079-A7BD-600E0693EE7F}">
      <dsp:nvSpPr>
        <dsp:cNvPr id="0" name=""/>
        <dsp:cNvSpPr/>
      </dsp:nvSpPr>
      <dsp:spPr>
        <a:xfrm>
          <a:off x="5816314" y="1812205"/>
          <a:ext cx="2679985" cy="35979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>International Space</a:t>
          </a:r>
          <a:br>
            <a:rPr lang="en-GB" sz="2400" b="1" kern="1200" dirty="0" smtClean="0"/>
          </a:br>
          <a:r>
            <a:rPr lang="en-GB" sz="2400" b="1" kern="1200" dirty="0" smtClean="0"/>
            <a:t>Weather Initiative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(2009-2013)</a:t>
          </a:r>
        </a:p>
      </dsp:txBody>
      <dsp:txXfrm>
        <a:off x="5894808" y="1890699"/>
        <a:ext cx="2522997" cy="3441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593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1st Nano-Satellite Symposium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5593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10-11 June 2010</a:t>
            </a:r>
            <a:endParaRPr lang="en-GB"/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55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Werner Balogh (UNOOSA)</a:t>
            </a:r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55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B80474F7-A502-D347-8166-386B8D096D0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3695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1st Nano-Satellite Symposium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10-11 June 2010</a:t>
            </a:r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65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59338"/>
            <a:ext cx="52070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Werner Balogh (UNOOSA)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028F64B-CEE1-F849-B3B6-A7B71C36F05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2282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1st Nano-Satellite Symposium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10-11 June 2010</a:t>
            </a:r>
          </a:p>
        </p:txBody>
      </p:sp>
      <p:sp>
        <p:nvSpPr>
          <p:cNvPr id="1843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Werner Balogh (UNOOSA)</a:t>
            </a: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378BE9FA-C7FB-0047-BFAF-C882A5C2D211}" type="slidenum">
              <a:rPr lang="en-US" sz="1200">
                <a:latin typeface="Arial" charset="0"/>
              </a:rPr>
              <a:pPr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829" indent="-285704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2814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599940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065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191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317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8443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5569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National Seminar, Bangkok, Thailand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829" indent="-285704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2814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599940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065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191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317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8443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5569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de-AT" sz="1200">
                <a:latin typeface="Arial" charset="0"/>
              </a:rPr>
              <a:t>17 September 2014</a:t>
            </a:r>
            <a:endParaRPr lang="en-US" sz="1200">
              <a:latin typeface="Arial" charset="0"/>
            </a:endParaRPr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829" indent="-285704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2814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599940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065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191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317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8443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5569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Werner Balogh (UNOOSA)</a:t>
            </a:r>
          </a:p>
        </p:txBody>
      </p:sp>
      <p:sp>
        <p:nvSpPr>
          <p:cNvPr id="2765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829" indent="-285704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2814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599940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065" indent="-228563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191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317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8443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5569" indent="-228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2EB5E4E5-6FB7-D445-8F7C-C81A8308A7C3}" type="slidenum">
              <a:rPr lang="en-US" sz="1200">
                <a:latin typeface="Arial" charset="0"/>
              </a:rPr>
              <a:pPr/>
              <a:t>3</a:t>
            </a:fld>
            <a:endParaRPr lang="en-US" sz="1200">
              <a:latin typeface="Arial" charset="0"/>
            </a:endParaRPr>
          </a:p>
        </p:txBody>
      </p:sp>
      <p:sp>
        <p:nvSpPr>
          <p:cNvPr id="276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9687" cy="3838575"/>
          </a:xfrm>
          <a:ln/>
        </p:spPr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40" y="4859340"/>
            <a:ext cx="5203825" cy="46069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1st Nano-Satellite Symposium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10-11 June 2010</a:t>
            </a:r>
          </a:p>
        </p:txBody>
      </p:sp>
      <p:sp>
        <p:nvSpPr>
          <p:cNvPr id="5529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200">
                <a:latin typeface="Arial" charset="0"/>
              </a:rPr>
              <a:t>Werner Balogh (UNOOSA)</a:t>
            </a:r>
          </a:p>
        </p:txBody>
      </p:sp>
      <p:sp>
        <p:nvSpPr>
          <p:cNvPr id="5530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fld id="{BEC82711-6C36-5249-BB69-F4281F9DDA5D}" type="slidenum">
              <a:rPr lang="en-US" sz="1200">
                <a:latin typeface="Arial" charset="0"/>
              </a:rPr>
              <a:pPr/>
              <a:t>11</a:t>
            </a:fld>
            <a:endParaRPr lang="en-US" sz="1200">
              <a:latin typeface="Arial" charset="0"/>
            </a:endParaRPr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4"/>
          <p:cNvGraphicFramePr>
            <a:graphicFrameLocks noChangeAspect="1"/>
          </p:cNvGraphicFramePr>
          <p:nvPr userDrawn="1"/>
        </p:nvGraphicFramePr>
        <p:xfrm>
          <a:off x="2286000" y="1828800"/>
          <a:ext cx="4343400" cy="367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1" name="Photo Editor Photo" r:id="rId3" imgW="1881905" imgH="1592718" progId="MSPhotoEd.3">
                  <p:embed/>
                </p:oleObj>
              </mc:Choice>
              <mc:Fallback>
                <p:oleObj name="Photo Editor Photo" r:id="rId3" imgW="1881905" imgH="159271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66000" contras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828800"/>
                        <a:ext cx="4343400" cy="367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3492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250825" y="1125538"/>
            <a:ext cx="8686800" cy="2592387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33493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038600"/>
            <a:ext cx="8001000" cy="219868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17316-F336-484B-8183-EA781776FEB1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7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2BFAB-C30E-7F4D-BBCF-C09DC3F77A64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70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4F802-8625-9C43-8AB6-4279E5B058F0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193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23850" y="990600"/>
            <a:ext cx="417195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17195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D99BA-388D-044B-B86C-B81A0004A54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70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D8A94-85AB-FF41-A2A7-A38664ADADAA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40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CDFF2-5DC6-AF43-ADD8-9B947836318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03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26A0C-9604-5B45-890D-2B09FDC64110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46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0FD9C-9C38-2748-9D05-496CAC1B25F0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0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D95F6-3DC3-C64E-B970-8AE6CE4E4B5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665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AB523-B9BF-5C4B-B339-5E42D44D80D0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58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96075" y="228600"/>
            <a:ext cx="2124075" cy="61722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23850" y="228600"/>
            <a:ext cx="6219825" cy="61722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1BBA6-4FB2-E846-8124-4AE2FA394E9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3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28600"/>
            <a:ext cx="84963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23850" y="990600"/>
            <a:ext cx="4171950" cy="5410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171950" cy="5410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3F31B-E03A-C04F-A475-3C31FDB4604E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50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28600"/>
            <a:ext cx="8496300" cy="609600"/>
          </a:xfrm>
        </p:spPr>
        <p:txBody>
          <a:bodyPr/>
          <a:lstStyle/>
          <a:p>
            <a:r>
              <a:rPr lang="de-AT" smtClean="0"/>
              <a:t>Mastertitelformat bearbeiten</a:t>
            </a:r>
            <a:endParaRPr lang="en-GB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23850" y="990600"/>
            <a:ext cx="8496300" cy="54102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F3D4F-378F-DB43-B0D6-B940B6CE1941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84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4"/>
          <p:cNvSpPr>
            <a:spLocks noChangeArrowheads="1"/>
          </p:cNvSpPr>
          <p:nvPr userDrawn="1"/>
        </p:nvSpPr>
        <p:spPr bwMode="auto">
          <a:xfrm>
            <a:off x="0" y="914400"/>
            <a:ext cx="9144000" cy="594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2467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28600"/>
            <a:ext cx="8496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90600"/>
            <a:ext cx="84963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2469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80C0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232470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77000"/>
            <a:ext cx="487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80C0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United Nations Office for Outer Space Affairs</a:t>
            </a:r>
            <a:endParaRPr lang="en-GB"/>
          </a:p>
        </p:txBody>
      </p:sp>
      <p:sp>
        <p:nvSpPr>
          <p:cNvPr id="232471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477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80C0"/>
                </a:solidFill>
                <a:latin typeface="Arial" charset="0"/>
              </a:defRPr>
            </a:lvl1pPr>
          </a:lstStyle>
          <a:p>
            <a:pPr>
              <a:defRPr/>
            </a:pPr>
            <a:fld id="{9C7F39EB-59FD-8A4B-AE16-0D11FEB857BD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0080C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C0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C0"/>
        </a:buClr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C0"/>
        </a:buClr>
        <a:buChar char="•"/>
        <a:defRPr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80C0"/>
        </a:buClr>
        <a:buChar char="–"/>
        <a:defRPr sz="16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80C0"/>
        </a:buClr>
        <a:buChar char="»"/>
        <a:defRPr sz="16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80C0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80C0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80C0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80C0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1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0080C0"/>
                </a:solidFill>
                <a:latin typeface="Arial" charset="0"/>
              </a:rPr>
              <a:t>United Nations Office for Outer Space Affairs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17410" name="Rectangle 32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08CDD1EE-ACD8-F648-B168-A66FBBB46F2F}" type="slidenum">
              <a:rPr lang="en-GB" sz="1000">
                <a:solidFill>
                  <a:srgbClr val="0080C0"/>
                </a:solidFill>
                <a:latin typeface="Arial" charset="0"/>
              </a:rPr>
              <a:pPr eaLnBrk="1" hangingPunct="1"/>
              <a:t>1</a:t>
            </a:fld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24599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1700808"/>
            <a:ext cx="9144000" cy="1887537"/>
          </a:xfrm>
        </p:spPr>
        <p:txBody>
          <a:bodyPr/>
          <a:lstStyle/>
          <a:p>
            <a:pPr eaLnBrk="1" hangingPunct="1">
              <a:spcAft>
                <a:spcPct val="65000"/>
              </a:spcAft>
              <a:defRPr/>
            </a:pPr>
            <a:r>
              <a:rPr lang="en-GB" sz="44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  <a:t>United Nations/Japan</a:t>
            </a:r>
            <a:br>
              <a:rPr lang="en-GB" sz="44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</a:br>
            <a:r>
              <a:rPr lang="en-GB" sz="44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  <a:t>Workshop on Space Weather</a:t>
            </a:r>
            <a:br>
              <a:rPr lang="en-GB" sz="44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</a:br>
            <a:r>
              <a:rPr lang="en-GB" sz="18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  <a:t/>
            </a:r>
            <a:br>
              <a:rPr lang="en-GB" sz="18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</a:b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  <a:t>“Science and Data Products from ISWI Instruments”</a:t>
            </a:r>
            <a:endParaRPr lang="en-US" sz="2400" dirty="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+mj-cs"/>
            </a:endParaRPr>
          </a:p>
        </p:txBody>
      </p:sp>
      <p:sp>
        <p:nvSpPr>
          <p:cNvPr id="24600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221088"/>
            <a:ext cx="8382000" cy="1838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b="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  <a:t>United </a:t>
            </a:r>
            <a:r>
              <a:rPr lang="en-US" sz="2000" b="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  <a:t>Nations Office for Outer Space Affairs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b="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  <a:t>Vienna, Austria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  <a:t/>
            </a:r>
            <a:b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</a:br>
            <a: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  <a:t/>
            </a:r>
            <a:b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</a:br>
            <a:r>
              <a:rPr lang="en-US" sz="18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  <a:t>Fukuoka, Japan, 2-6 March 2015</a:t>
            </a:r>
          </a:p>
        </p:txBody>
      </p:sp>
      <p:pic>
        <p:nvPicPr>
          <p:cNvPr id="17413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813" y="142875"/>
            <a:ext cx="38449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Datumsplatzhalt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rgbClr val="0080C0"/>
                </a:solidFill>
                <a:latin typeface="Arial" charset="0"/>
              </a:rPr>
              <a:t>3 February 2015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pic>
        <p:nvPicPr>
          <p:cNvPr id="72707" name="Picture 3" descr="ICSWSE_Log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50580"/>
            <a:ext cx="728216" cy="746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UN/</a:t>
            </a:r>
            <a:r>
              <a:rPr lang="en-GB" dirty="0" smtClean="0"/>
              <a:t>Japan Workshop on Space Weather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4149080"/>
            <a:ext cx="8496300" cy="2251720"/>
          </a:xfrm>
        </p:spPr>
        <p:txBody>
          <a:bodyPr/>
          <a:lstStyle/>
          <a:p>
            <a:r>
              <a:rPr lang="en-GB" dirty="0"/>
              <a:t>Hosted by </a:t>
            </a:r>
            <a:r>
              <a:rPr lang="en-GB" dirty="0" smtClean="0"/>
              <a:t>the International </a:t>
            </a:r>
            <a:r>
              <a:rPr lang="en-GB" dirty="0" err="1"/>
              <a:t>Center</a:t>
            </a:r>
            <a:r>
              <a:rPr lang="en-GB" dirty="0"/>
              <a:t> for Space Weather Science and Education </a:t>
            </a:r>
            <a:r>
              <a:rPr lang="en-GB" dirty="0" smtClean="0"/>
              <a:t>(ICSWSE) </a:t>
            </a:r>
            <a:r>
              <a:rPr lang="en-GB" dirty="0"/>
              <a:t>of Kyushu University, on behalf of the Government of </a:t>
            </a:r>
            <a:r>
              <a:rPr lang="en-GB" dirty="0" smtClean="0"/>
              <a:t>Japan</a:t>
            </a:r>
          </a:p>
          <a:p>
            <a:r>
              <a:rPr lang="en-GB" dirty="0"/>
              <a:t>Workshop Webpage: </a:t>
            </a:r>
            <a:r>
              <a:rPr lang="en-GB" sz="2000" dirty="0"/>
              <a:t>http://www.unoosa.org/oosa/en/SAP/act2015/japan/index.html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United Nations Office for Outer Space Affairs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BFAB-C30E-7F4D-BBCF-C09DC3F77A64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908720"/>
            <a:ext cx="8734125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67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rgbClr val="0080C0"/>
                </a:solidFill>
                <a:latin typeface="Arial" charset="0"/>
              </a:rPr>
              <a:t>3 February 2015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26626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0080C0"/>
                </a:solidFill>
                <a:latin typeface="Arial" charset="0"/>
              </a:rPr>
              <a:t>United Nations Office for Outer Space Affairs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26627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14248604-8BAA-C74D-B1E2-71E28EF5A9AF}" type="slidenum">
              <a:rPr lang="en-GB" sz="1000">
                <a:solidFill>
                  <a:srgbClr val="0080C0"/>
                </a:solidFill>
                <a:latin typeface="Arial" charset="0"/>
              </a:rPr>
              <a:pPr eaLnBrk="1" hangingPunct="1"/>
              <a:t>3</a:t>
            </a:fld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28600"/>
            <a:ext cx="8715375" cy="6096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  <a:t>United Nations </a:t>
            </a:r>
            <a:r>
              <a:rPr lang="en-GB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  <a:t>Programme on Space Applications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25" y="981075"/>
            <a:ext cx="4498975" cy="5327650"/>
          </a:xfrm>
        </p:spPr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Established in response to recommendations of the first UNISPACE conference in 1968</a:t>
            </a:r>
          </a:p>
          <a:p>
            <a:pPr eaLnBrk="1" hangingPunct="1"/>
            <a:r>
              <a:rPr lang="en-GB">
                <a:latin typeface="Arial" charset="0"/>
              </a:rPr>
              <a:t>Became operational in 1971</a:t>
            </a:r>
          </a:p>
          <a:p>
            <a:pPr eaLnBrk="1" hangingPunct="1"/>
            <a:r>
              <a:rPr lang="en-GB">
                <a:latin typeface="Arial" charset="0"/>
              </a:rPr>
              <a:t>Implemented by UNOOSA</a:t>
            </a:r>
          </a:p>
          <a:p>
            <a:pPr eaLnBrk="1" hangingPunct="1"/>
            <a:r>
              <a:rPr lang="en-GB">
                <a:latin typeface="Arial" charset="0"/>
              </a:rPr>
              <a:t>United Nations Expert on Space Applications </a:t>
            </a:r>
          </a:p>
          <a:p>
            <a:pPr eaLnBrk="1" hangingPunct="1"/>
            <a:r>
              <a:rPr lang="en-GB">
                <a:latin typeface="Arial" charset="0"/>
              </a:rPr>
              <a:t>UNISPACE’82 in 1982, and UNISPACE III in 1999, further expanded the mandate of the Programme</a:t>
            </a: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4743450" y="5945188"/>
            <a:ext cx="4103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GB" sz="1400">
                <a:latin typeface="Arial" charset="0"/>
              </a:rPr>
              <a:t>http://www.unoosa.org/oosa/en/SAP/history.html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57098"/>
            <a:ext cx="3816424" cy="538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1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Programme Implementation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United Nations Office for Outer Space Affairs</a:t>
            </a:r>
            <a:endParaRPr lang="en-GB"/>
          </a:p>
        </p:txBody>
      </p:sp>
      <p:sp>
        <p:nvSpPr>
          <p:cNvPr id="58373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CD179532-B94E-CF43-A009-D49DAB4E3742}" type="slidenum">
              <a:rPr lang="en-GB" sz="1000">
                <a:solidFill>
                  <a:srgbClr val="0080C0"/>
                </a:solidFill>
                <a:latin typeface="Arial" charset="0"/>
              </a:rPr>
              <a:pPr eaLnBrk="1" hangingPunct="1"/>
              <a:t>4</a:t>
            </a:fld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graphicFrame>
        <p:nvGraphicFramePr>
          <p:cNvPr id="7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093787"/>
              </p:ext>
            </p:extLst>
          </p:nvPr>
        </p:nvGraphicFramePr>
        <p:xfrm>
          <a:off x="467544" y="908720"/>
          <a:ext cx="8280276" cy="520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3345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1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rgbClr val="0080C0"/>
                </a:solidFill>
                <a:latin typeface="Arial" charset="0"/>
              </a:rPr>
              <a:t>3 February 2015</a:t>
            </a:r>
            <a:endParaRPr lang="en-US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21506" name="Rectangle 22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000" smtClean="0">
                <a:solidFill>
                  <a:srgbClr val="0080C0"/>
                </a:solidFill>
                <a:latin typeface="Arial" charset="0"/>
              </a:rPr>
              <a:t>United Nations Office for Outer Space Affairs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21507" name="Rectangle 2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E66978D6-88C6-1840-9006-FE8FBC1544CE}" type="slidenum">
              <a:rPr lang="en-GB" sz="1000">
                <a:solidFill>
                  <a:srgbClr val="0080C0"/>
                </a:solidFill>
                <a:latin typeface="Arial" charset="0"/>
              </a:rPr>
              <a:pPr eaLnBrk="1" hangingPunct="1"/>
              <a:t>5</a:t>
            </a:fld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96300" cy="609600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j-cs"/>
              </a:rPr>
              <a:t>Basic Space Science Initiative (BSSI)</a:t>
            </a:r>
            <a:endParaRPr lang="en-GB" dirty="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cs typeface="+mj-cs"/>
            </a:endParaRPr>
          </a:p>
        </p:txBody>
      </p:sp>
      <p:graphicFrame>
        <p:nvGraphicFramePr>
          <p:cNvPr id="3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9785"/>
              </p:ext>
            </p:extLst>
          </p:nvPr>
        </p:nvGraphicFramePr>
        <p:xfrm>
          <a:off x="323850" y="990600"/>
          <a:ext cx="84963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1022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UN/Japan Workshop </a:t>
            </a:r>
            <a:r>
              <a:rPr lang="en-GB" dirty="0" smtClean="0"/>
              <a:t>and COPUOS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Linking the Workshop to the Space Weather agenda item in COPUOS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Linking the Workshop to the activities taking place in: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Expert </a:t>
            </a:r>
            <a:r>
              <a:rPr lang="en-US" dirty="0"/>
              <a:t>Group </a:t>
            </a:r>
            <a:r>
              <a:rPr lang="en-US" dirty="0" smtClean="0"/>
              <a:t>C (Long-term sustainability of outer space activities)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Workshop </a:t>
            </a:r>
            <a:r>
              <a:rPr lang="en-US" dirty="0"/>
              <a:t>on Space Weather </a:t>
            </a:r>
            <a:r>
              <a:rPr lang="en-US" dirty="0" smtClean="0"/>
              <a:t>Services (3 February 2015)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United Nations </a:t>
            </a:r>
            <a:r>
              <a:rPr lang="en-US" dirty="0"/>
              <a:t>Space Weather Expert </a:t>
            </a:r>
            <a:r>
              <a:rPr lang="en-US" dirty="0" smtClean="0"/>
              <a:t>Group (4 February 2015)</a:t>
            </a: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United Nations Office for Outer Space Affairs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BFAB-C30E-7F4D-BBCF-C09DC3F77A64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10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Workshop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8720"/>
            <a:ext cx="8839200" cy="532859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dirty="0" smtClean="0"/>
              <a:t>Assess </a:t>
            </a:r>
            <a:r>
              <a:rPr lang="en-GB" dirty="0"/>
              <a:t>the status of space weather instruments (in-situ, space-borne</a:t>
            </a:r>
            <a:r>
              <a:rPr lang="en-GB" dirty="0" smtClean="0"/>
              <a:t>)</a:t>
            </a:r>
            <a:r>
              <a:rPr lang="en-GB" dirty="0" smtClean="0"/>
              <a:t>, space weather data </a:t>
            </a:r>
            <a:r>
              <a:rPr lang="en-GB" dirty="0" smtClean="0"/>
              <a:t>access</a:t>
            </a:r>
            <a:r>
              <a:rPr lang="en-GB" dirty="0"/>
              <a:t>, availability and collection and modeling </a:t>
            </a:r>
            <a:r>
              <a:rPr lang="en-GB" dirty="0" smtClean="0"/>
              <a:t>efforts</a:t>
            </a:r>
          </a:p>
          <a:p>
            <a:pPr>
              <a:spcAft>
                <a:spcPts val="1200"/>
              </a:spcAft>
            </a:pPr>
            <a:r>
              <a:rPr lang="en-GB" dirty="0" smtClean="0"/>
              <a:t>Support </a:t>
            </a:r>
            <a:r>
              <a:rPr lang="en-GB" dirty="0"/>
              <a:t>the continued the deployment of ground-based ISWI instrument arrays and data </a:t>
            </a:r>
            <a:r>
              <a:rPr lang="en-GB" dirty="0" smtClean="0"/>
              <a:t>exploitation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en-GB" dirty="0"/>
              <a:t>Continue efforts in space weather </a:t>
            </a:r>
            <a:r>
              <a:rPr lang="en-GB" dirty="0" smtClean="0"/>
              <a:t>capacity building and education.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en-GB" dirty="0"/>
              <a:t>Discuss </a:t>
            </a:r>
            <a:r>
              <a:rPr lang="en-GB" dirty="0" smtClean="0"/>
              <a:t>standardization</a:t>
            </a:r>
            <a:r>
              <a:rPr lang="en-GB" dirty="0"/>
              <a:t>, sharing and wider, timely use of space weather data, including for operational </a:t>
            </a:r>
            <a:r>
              <a:rPr lang="en-GB" dirty="0" smtClean="0"/>
              <a:t>purposes</a:t>
            </a:r>
            <a:endParaRPr lang="en-GB" dirty="0" smtClean="0"/>
          </a:p>
          <a:p>
            <a:pPr>
              <a:spcAft>
                <a:spcPts val="1200"/>
              </a:spcAft>
            </a:pPr>
            <a:r>
              <a:rPr lang="en-GB" dirty="0" smtClean="0"/>
              <a:t>Review </a:t>
            </a:r>
            <a:r>
              <a:rPr lang="en-GB" dirty="0"/>
              <a:t>international cooperation activities </a:t>
            </a:r>
            <a:r>
              <a:rPr lang="en-GB" dirty="0" smtClean="0"/>
              <a:t>towards global </a:t>
            </a:r>
            <a:r>
              <a:rPr lang="en-GB" dirty="0"/>
              <a:t>space-weather monitoring </a:t>
            </a:r>
            <a:r>
              <a:rPr lang="en-GB" dirty="0" smtClean="0"/>
              <a:t>capabilities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United Nations Office for Outer Space Affairs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BFAB-C30E-7F4D-BBCF-C09DC3F77A64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6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Workshop Programme – Thematic Sessions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 smtClean="0"/>
              <a:t>Space- and ground-based space </a:t>
            </a:r>
            <a:r>
              <a:rPr lang="en-GB" dirty="0"/>
              <a:t>weather </a:t>
            </a:r>
            <a:r>
              <a:rPr lang="en-GB" dirty="0" smtClean="0"/>
              <a:t>instrumentation</a:t>
            </a:r>
            <a:endParaRPr lang="en-GB" dirty="0"/>
          </a:p>
          <a:p>
            <a:pPr>
              <a:spcAft>
                <a:spcPts val="600"/>
              </a:spcAft>
            </a:pPr>
            <a:r>
              <a:rPr lang="en-GB" dirty="0"/>
              <a:t>Solar weather</a:t>
            </a:r>
          </a:p>
          <a:p>
            <a:pPr>
              <a:spcAft>
                <a:spcPts val="600"/>
              </a:spcAft>
            </a:pPr>
            <a:r>
              <a:rPr lang="en-GB" dirty="0"/>
              <a:t>Solar wind and inter-planetary medium</a:t>
            </a:r>
          </a:p>
          <a:p>
            <a:pPr>
              <a:spcAft>
                <a:spcPts val="600"/>
              </a:spcAft>
            </a:pPr>
            <a:r>
              <a:rPr lang="en-GB" dirty="0"/>
              <a:t>Magnetosphere</a:t>
            </a:r>
          </a:p>
          <a:p>
            <a:pPr>
              <a:spcAft>
                <a:spcPts val="600"/>
              </a:spcAft>
            </a:pPr>
            <a:r>
              <a:rPr lang="en-GB" dirty="0"/>
              <a:t>Ionosphere</a:t>
            </a:r>
          </a:p>
          <a:p>
            <a:pPr>
              <a:spcAft>
                <a:spcPts val="600"/>
              </a:spcAft>
            </a:pPr>
            <a:r>
              <a:rPr lang="en-GB" dirty="0"/>
              <a:t>Atmosphere</a:t>
            </a:r>
          </a:p>
          <a:p>
            <a:pPr>
              <a:spcAft>
                <a:spcPts val="600"/>
              </a:spcAft>
            </a:pPr>
            <a:r>
              <a:rPr lang="en-GB" dirty="0"/>
              <a:t>Coupling processes</a:t>
            </a:r>
          </a:p>
          <a:p>
            <a:pPr>
              <a:spcAft>
                <a:spcPts val="600"/>
              </a:spcAft>
            </a:pPr>
            <a:r>
              <a:rPr lang="en-GB" dirty="0"/>
              <a:t>Sun-to-Earth space weather </a:t>
            </a:r>
            <a:r>
              <a:rPr lang="en-GB" dirty="0" err="1"/>
              <a:t>modeling</a:t>
            </a:r>
            <a:endParaRPr lang="en-GB" dirty="0"/>
          </a:p>
          <a:p>
            <a:pPr>
              <a:spcAft>
                <a:spcPts val="600"/>
              </a:spcAft>
            </a:pPr>
            <a:r>
              <a:rPr lang="en-GB" dirty="0"/>
              <a:t>Space weather impact </a:t>
            </a:r>
            <a:r>
              <a:rPr lang="en-GB" dirty="0" smtClean="0"/>
              <a:t>and</a:t>
            </a:r>
            <a:r>
              <a:rPr lang="en-GB" dirty="0" smtClean="0"/>
              <a:t> </a:t>
            </a:r>
            <a:r>
              <a:rPr lang="en-GB" dirty="0" smtClean="0"/>
              <a:t>awareness</a:t>
            </a:r>
          </a:p>
          <a:p>
            <a:pPr lvl="1">
              <a:tabLst>
                <a:tab pos="1885950" algn="l"/>
              </a:tabLst>
            </a:pPr>
            <a:endParaRPr lang="en-GB" dirty="0" smtClean="0"/>
          </a:p>
          <a:p>
            <a:pPr>
              <a:tabLst>
                <a:tab pos="1885950" algn="l"/>
              </a:tabLst>
            </a:pPr>
            <a:endParaRPr lang="en-GB" dirty="0"/>
          </a:p>
          <a:p>
            <a:pPr>
              <a:tabLst>
                <a:tab pos="1885950" algn="l"/>
              </a:tabLst>
            </a:pPr>
            <a:endParaRPr lang="en-GB" dirty="0"/>
          </a:p>
          <a:p>
            <a:pPr>
              <a:tabLst>
                <a:tab pos="1885950" algn="l"/>
              </a:tabLst>
            </a:pPr>
            <a:endParaRPr lang="en-GB" dirty="0"/>
          </a:p>
          <a:p>
            <a:pPr>
              <a:tabLst>
                <a:tab pos="1885950" algn="l"/>
              </a:tabLst>
            </a:pP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United Nations Office for Outer Space Affairs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BFAB-C30E-7F4D-BBCF-C09DC3F77A64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37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Workshop Programme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Full Day Solar-Terrestrial Environment Data Analysis </a:t>
            </a:r>
            <a:r>
              <a:rPr lang="en-GB" dirty="0" smtClean="0"/>
              <a:t>Workshop</a:t>
            </a:r>
          </a:p>
          <a:p>
            <a:pPr>
              <a:spcAft>
                <a:spcPts val="600"/>
              </a:spcAft>
            </a:pPr>
            <a:r>
              <a:rPr lang="en-GB" dirty="0" smtClean="0"/>
              <a:t>Hands-on </a:t>
            </a:r>
            <a:r>
              <a:rPr lang="en-GB" dirty="0" smtClean="0"/>
              <a:t>activities (</a:t>
            </a:r>
            <a:r>
              <a:rPr lang="en-GB" dirty="0" err="1" smtClean="0"/>
              <a:t>tbc</a:t>
            </a:r>
            <a:r>
              <a:rPr lang="en-GB" dirty="0" smtClean="0"/>
              <a:t>) </a:t>
            </a:r>
            <a:endParaRPr lang="en-GB" dirty="0"/>
          </a:p>
          <a:p>
            <a:pPr>
              <a:spcAft>
                <a:spcPts val="600"/>
              </a:spcAft>
            </a:pPr>
            <a:r>
              <a:rPr lang="en-GB" dirty="0" smtClean="0"/>
              <a:t>Panel Discussions on the following </a:t>
            </a:r>
            <a:r>
              <a:rPr lang="en-GB" dirty="0" smtClean="0"/>
              <a:t>topics (proposed):</a:t>
            </a:r>
            <a:endParaRPr lang="en-GB" dirty="0" smtClean="0"/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/>
              <a:t>Future </a:t>
            </a:r>
            <a:r>
              <a:rPr lang="en-GB" sz="2400" dirty="0"/>
              <a:t>of ISWI and ISWI Instrument </a:t>
            </a:r>
            <a:r>
              <a:rPr lang="en-GB" sz="2400" dirty="0" smtClean="0"/>
              <a:t>Network</a:t>
            </a:r>
            <a:endParaRPr lang="en-GB" sz="2400" dirty="0" smtClean="0"/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International Cooperation </a:t>
            </a:r>
            <a:r>
              <a:rPr lang="en-US" sz="2400" dirty="0"/>
              <a:t>in </a:t>
            </a:r>
            <a:r>
              <a:rPr lang="en-US" sz="2400" dirty="0" smtClean="0"/>
              <a:t>Space Weather </a:t>
            </a:r>
            <a:r>
              <a:rPr lang="en-US" sz="2400" dirty="0"/>
              <a:t>and </a:t>
            </a:r>
            <a:r>
              <a:rPr lang="en-US" sz="2400" dirty="0" smtClean="0"/>
              <a:t>Data Distribution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ISWI Data Utilization and Operational Use</a:t>
            </a:r>
            <a:endParaRPr lang="en-GB" sz="24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 February 2015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United Nations Office for Outer Space Affairs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BFAB-C30E-7F4D-BBCF-C09DC3F77A64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481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j-cs"/>
              </a:rPr>
              <a:t>Workshop Report</a:t>
            </a:r>
            <a:endParaRPr lang="en-GB" dirty="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+mj-cs"/>
            </a:endParaRPr>
          </a:p>
        </p:txBody>
      </p:sp>
      <p:sp>
        <p:nvSpPr>
          <p:cNvPr id="47106" name="Inhaltsplatzhalter 2"/>
          <p:cNvSpPr>
            <a:spLocks noGrp="1"/>
          </p:cNvSpPr>
          <p:nvPr>
            <p:ph idx="1"/>
          </p:nvPr>
        </p:nvSpPr>
        <p:spPr>
          <a:xfrm>
            <a:off x="4572000" y="908720"/>
            <a:ext cx="4248150" cy="5492080"/>
          </a:xfrm>
        </p:spPr>
        <p:txBody>
          <a:bodyPr/>
          <a:lstStyle/>
          <a:p>
            <a:r>
              <a:rPr lang="en-GB" dirty="0" smtClean="0">
                <a:latin typeface="Arial" charset="0"/>
              </a:rPr>
              <a:t>Official UN document (A/AC.105/xxx) </a:t>
            </a:r>
            <a:r>
              <a:rPr lang="en-GB" dirty="0" smtClean="0">
                <a:latin typeface="Arial" charset="0"/>
              </a:rPr>
              <a:t>edited and available </a:t>
            </a:r>
            <a:r>
              <a:rPr lang="en-GB" dirty="0">
                <a:latin typeface="Arial" charset="0"/>
              </a:rPr>
              <a:t>in the </a:t>
            </a:r>
            <a:r>
              <a:rPr lang="en-GB" dirty="0" smtClean="0">
                <a:latin typeface="Arial" charset="0"/>
              </a:rPr>
              <a:t>six official </a:t>
            </a:r>
            <a:r>
              <a:rPr lang="en-GB" dirty="0">
                <a:latin typeface="Arial" charset="0"/>
              </a:rPr>
              <a:t>UN languages</a:t>
            </a:r>
          </a:p>
          <a:p>
            <a:r>
              <a:rPr lang="en-GB" dirty="0" smtClean="0">
                <a:latin typeface="Arial" charset="0"/>
              </a:rPr>
              <a:t>Contains </a:t>
            </a:r>
            <a:r>
              <a:rPr lang="en-GB" dirty="0" smtClean="0">
                <a:latin typeface="Arial" charset="0"/>
              </a:rPr>
              <a:t>summary, observations and recommendations of the Workshop</a:t>
            </a:r>
          </a:p>
          <a:p>
            <a:r>
              <a:rPr lang="en-GB" dirty="0" smtClean="0">
                <a:latin typeface="Arial" charset="0"/>
              </a:rPr>
              <a:t>Submitted </a:t>
            </a:r>
            <a:r>
              <a:rPr lang="en-GB" dirty="0">
                <a:latin typeface="Arial" charset="0"/>
              </a:rPr>
              <a:t>to UN Member States through </a:t>
            </a:r>
            <a:r>
              <a:rPr lang="en-GB" dirty="0" smtClean="0">
                <a:latin typeface="Arial" charset="0"/>
              </a:rPr>
              <a:t>COPUOS</a:t>
            </a:r>
          </a:p>
          <a:p>
            <a:r>
              <a:rPr lang="en-GB" dirty="0" smtClean="0">
                <a:latin typeface="Arial" charset="0"/>
              </a:rPr>
              <a:t>Could </a:t>
            </a:r>
            <a:r>
              <a:rPr lang="en-GB" dirty="0" smtClean="0">
                <a:latin typeface="Arial" charset="0"/>
              </a:rPr>
              <a:t>contribute to future </a:t>
            </a:r>
            <a:r>
              <a:rPr lang="en-GB" dirty="0" smtClean="0">
                <a:latin typeface="Arial" charset="0"/>
              </a:rPr>
              <a:t>considerations on space weather science in the UN</a:t>
            </a:r>
          </a:p>
          <a:p>
            <a:pPr marL="0" indent="0">
              <a:buNone/>
            </a:pPr>
            <a:endParaRPr lang="en-GB" dirty="0">
              <a:latin typeface="Arial" charset="0"/>
            </a:endParaRPr>
          </a:p>
          <a:p>
            <a:endParaRPr lang="en-GB" dirty="0">
              <a:latin typeface="Arial" charset="0"/>
            </a:endParaRPr>
          </a:p>
        </p:txBody>
      </p:sp>
      <p:sp>
        <p:nvSpPr>
          <p:cNvPr id="47107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rgbClr val="0080C0"/>
                </a:solidFill>
                <a:latin typeface="Arial" charset="0"/>
              </a:rPr>
              <a:t>3 February 2015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47108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0080C0"/>
                </a:solidFill>
                <a:latin typeface="Arial" charset="0"/>
              </a:rPr>
              <a:t>United Nations Office for Outer Space Affairs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47109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ED113293-773D-4142-B41E-82F4BBCDB75B}" type="slidenum">
              <a:rPr lang="en-GB" sz="1000">
                <a:solidFill>
                  <a:srgbClr val="0080C0"/>
                </a:solidFill>
                <a:latin typeface="Arial" charset="0"/>
              </a:rPr>
              <a:pPr eaLnBrk="1" hangingPunct="1"/>
              <a:t>10</a:t>
            </a:fld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18" y="980728"/>
            <a:ext cx="3664163" cy="51986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30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rgbClr val="0080C0"/>
                </a:solidFill>
                <a:latin typeface="Arial" charset="0"/>
              </a:rPr>
              <a:t>3 February 2015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54274" name="Rectangle 31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0080C0"/>
                </a:solidFill>
                <a:latin typeface="Arial" charset="0"/>
              </a:rPr>
              <a:t>United Nations Office for Outer Space Affairs</a:t>
            </a:r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54275" name="Rectangle 32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0E8A37AD-9495-F347-89CE-67BD230BDE14}" type="slidenum">
              <a:rPr lang="en-GB" sz="1000">
                <a:solidFill>
                  <a:srgbClr val="0080C0"/>
                </a:solidFill>
                <a:latin typeface="Arial" charset="0"/>
              </a:rPr>
              <a:pPr eaLnBrk="1" hangingPunct="1"/>
              <a:t>11</a:t>
            </a:fld>
            <a:endParaRPr lang="en-GB" sz="1000">
              <a:solidFill>
                <a:srgbClr val="0080C0"/>
              </a:solidFill>
              <a:latin typeface="Arial" charset="0"/>
            </a:endParaRPr>
          </a:p>
        </p:txBody>
      </p:sp>
      <p:sp>
        <p:nvSpPr>
          <p:cNvPr id="681990" name="Rectangle 6"/>
          <p:cNvSpPr>
            <a:spLocks noChangeArrowheads="1"/>
          </p:cNvSpPr>
          <p:nvPr/>
        </p:nvSpPr>
        <p:spPr bwMode="auto">
          <a:xfrm>
            <a:off x="323850" y="228600"/>
            <a:ext cx="8496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2800" b="1">
                <a:solidFill>
                  <a:srgbClr val="0080C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+mn-cs"/>
              </a:rPr>
              <a:t>Thank you for your attention!</a:t>
            </a:r>
          </a:p>
        </p:txBody>
      </p:sp>
      <p:sp>
        <p:nvSpPr>
          <p:cNvPr id="54277" name="Rectangle 7"/>
          <p:cNvSpPr>
            <a:spLocks noChangeArrowheads="1"/>
          </p:cNvSpPr>
          <p:nvPr/>
        </p:nvSpPr>
        <p:spPr bwMode="auto">
          <a:xfrm>
            <a:off x="0" y="2348880"/>
            <a:ext cx="914400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80C0"/>
              </a:buClr>
              <a:buFont typeface="Wingdings" charset="0"/>
              <a:buNone/>
            </a:pPr>
            <a:r>
              <a:rPr lang="en-US" dirty="0" smtClean="0">
                <a:latin typeface="Arial" charset="0"/>
              </a:rPr>
              <a:t>Office </a:t>
            </a:r>
            <a:r>
              <a:rPr lang="en-US" dirty="0">
                <a:latin typeface="Arial" charset="0"/>
              </a:rPr>
              <a:t>for Outer Space Affairs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80C0"/>
              </a:buClr>
              <a:buFont typeface="Wingdings" charset="0"/>
              <a:buNone/>
            </a:pPr>
            <a:r>
              <a:rPr lang="en-US" dirty="0">
                <a:latin typeface="Arial" charset="0"/>
              </a:rPr>
              <a:t>United Nations Office at Vienna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80C0"/>
              </a:buClr>
              <a:buFont typeface="Wingdings" charset="0"/>
              <a:buNone/>
            </a:pPr>
            <a:r>
              <a:rPr lang="en-US" dirty="0">
                <a:latin typeface="Arial" charset="0"/>
              </a:rPr>
              <a:t>Vienna International Centre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80C0"/>
              </a:buClr>
              <a:buFont typeface="Wingdings" charset="0"/>
              <a:buNone/>
            </a:pPr>
            <a:r>
              <a:rPr lang="en-US" dirty="0">
                <a:latin typeface="Arial" charset="0"/>
              </a:rPr>
              <a:t>P.O. Box 500, 1400 Vienna, </a:t>
            </a:r>
            <a:r>
              <a:rPr lang="en-US" dirty="0" smtClean="0">
                <a:latin typeface="Arial" charset="0"/>
              </a:rPr>
              <a:t>Austria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80C0"/>
              </a:buClr>
              <a:buFont typeface="Wingdings" charset="0"/>
              <a:buNone/>
            </a:pPr>
            <a:r>
              <a:rPr lang="en-US" dirty="0" smtClean="0">
                <a:latin typeface="Arial" charset="0"/>
              </a:rPr>
              <a:t>Email: werner.balogh@unoosa.org</a:t>
            </a:r>
            <a:endParaRPr lang="en-US" dirty="0">
              <a:latin typeface="Arial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80C0"/>
              </a:buClr>
              <a:buFont typeface="Wingdings" charset="0"/>
              <a:buNone/>
            </a:pPr>
            <a:r>
              <a:rPr lang="en-US" dirty="0">
                <a:latin typeface="Arial" charset="0"/>
              </a:rPr>
              <a:t>Tel</a:t>
            </a:r>
            <a:r>
              <a:rPr lang="en-US" dirty="0" smtClean="0">
                <a:latin typeface="Arial" charset="0"/>
              </a:rPr>
              <a:t>: +43-1-26060-4952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actus">
  <a:themeElements>
    <a:clrScheme name="">
      <a:dk1>
        <a:srgbClr val="0066FF"/>
      </a:dk1>
      <a:lt1>
        <a:srgbClr val="FFFFFF"/>
      </a:lt1>
      <a:dk2>
        <a:srgbClr val="FFCC00"/>
      </a:dk2>
      <a:lt2>
        <a:srgbClr val="006600"/>
      </a:lt2>
      <a:accent1>
        <a:srgbClr val="F5EBC1"/>
      </a:accent1>
      <a:accent2>
        <a:srgbClr val="FFCC00"/>
      </a:accent2>
      <a:accent3>
        <a:srgbClr val="FFFFFF"/>
      </a:accent3>
      <a:accent4>
        <a:srgbClr val="0056DA"/>
      </a:accent4>
      <a:accent5>
        <a:srgbClr val="F9F3DD"/>
      </a:accent5>
      <a:accent6>
        <a:srgbClr val="E7B900"/>
      </a:accent6>
      <a:hlink>
        <a:srgbClr val="D4876C"/>
      </a:hlink>
      <a:folHlink>
        <a:srgbClr val="B2B2B2"/>
      </a:folHlink>
    </a:clrScheme>
    <a:fontScheme name="Cactu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ctus 1">
        <a:dk1>
          <a:srgbClr val="FF9900"/>
        </a:dk1>
        <a:lt1>
          <a:srgbClr val="FFFFCC"/>
        </a:lt1>
        <a:dk2>
          <a:srgbClr val="000000"/>
        </a:dk2>
        <a:lt2>
          <a:srgbClr val="FFCC00"/>
        </a:lt2>
        <a:accent1>
          <a:srgbClr val="6B6253"/>
        </a:accent1>
        <a:accent2>
          <a:srgbClr val="72543E"/>
        </a:accent2>
        <a:accent3>
          <a:srgbClr val="AAAAAA"/>
        </a:accent3>
        <a:accent4>
          <a:srgbClr val="DADAAE"/>
        </a:accent4>
        <a:accent5>
          <a:srgbClr val="BAB7B3"/>
        </a:accent5>
        <a:accent6>
          <a:srgbClr val="674B37"/>
        </a:accent6>
        <a:hlink>
          <a:srgbClr val="DA988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ctus 2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F5EBC1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9F3DD"/>
        </a:accent5>
        <a:accent6>
          <a:srgbClr val="E7B900"/>
        </a:accent6>
        <a:hlink>
          <a:srgbClr val="D4876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3">
        <a:dk1>
          <a:srgbClr val="000000"/>
        </a:dk1>
        <a:lt1>
          <a:srgbClr val="FFFFFF"/>
        </a:lt1>
        <a:dk2>
          <a:srgbClr val="000000"/>
        </a:dk2>
        <a:lt2>
          <a:srgbClr val="292929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4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D8EBB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E9F3D6"/>
        </a:accent5>
        <a:accent6>
          <a:srgbClr val="B9B900"/>
        </a:accent6>
        <a:hlink>
          <a:srgbClr val="FFBE7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5">
        <a:dk1>
          <a:srgbClr val="000000"/>
        </a:dk1>
        <a:lt1>
          <a:srgbClr val="E5D3B3"/>
        </a:lt1>
        <a:dk2>
          <a:srgbClr val="800000"/>
        </a:dk2>
        <a:lt2>
          <a:srgbClr val="009900"/>
        </a:lt2>
        <a:accent1>
          <a:srgbClr val="D5B095"/>
        </a:accent1>
        <a:accent2>
          <a:srgbClr val="E28666"/>
        </a:accent2>
        <a:accent3>
          <a:srgbClr val="F0E6D6"/>
        </a:accent3>
        <a:accent4>
          <a:srgbClr val="000000"/>
        </a:accent4>
        <a:accent5>
          <a:srgbClr val="E7D4C8"/>
        </a:accent5>
        <a:accent6>
          <a:srgbClr val="CD795C"/>
        </a:accent6>
        <a:hlink>
          <a:srgbClr val="B7573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6">
        <a:dk1>
          <a:srgbClr val="99CC00"/>
        </a:dk1>
        <a:lt1>
          <a:srgbClr val="FFFFFF"/>
        </a:lt1>
        <a:dk2>
          <a:srgbClr val="51399D"/>
        </a:dk2>
        <a:lt2>
          <a:srgbClr val="FFFFCC"/>
        </a:lt2>
        <a:accent1>
          <a:srgbClr val="877CAA"/>
        </a:accent1>
        <a:accent2>
          <a:srgbClr val="000058"/>
        </a:accent2>
        <a:accent3>
          <a:srgbClr val="B3AECC"/>
        </a:accent3>
        <a:accent4>
          <a:srgbClr val="DADADA"/>
        </a:accent4>
        <a:accent5>
          <a:srgbClr val="C3BFD2"/>
        </a:accent5>
        <a:accent6>
          <a:srgbClr val="00004F"/>
        </a:accent6>
        <a:hlink>
          <a:srgbClr val="FFCC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Designs\Cactus.pot</Template>
  <TotalTime>0</TotalTime>
  <Words>692</Words>
  <Application>Microsoft Macintosh PowerPoint</Application>
  <PresentationFormat>Bildschirmpräsentation (4:3)</PresentationFormat>
  <Paragraphs>121</Paragraphs>
  <Slides>11</Slides>
  <Notes>3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3" baseType="lpstr">
      <vt:lpstr>Cactus</vt:lpstr>
      <vt:lpstr>Photo Editor Photo</vt:lpstr>
      <vt:lpstr>United Nations/Japan Workshop on Space Weather  “Science and Data Products from ISWI Instruments”</vt:lpstr>
      <vt:lpstr>UN/Japan Workshop on Space Weather</vt:lpstr>
      <vt:lpstr>United Nations Programme on Space Applications</vt:lpstr>
      <vt:lpstr>Programme Implementation</vt:lpstr>
      <vt:lpstr>Basic Space Science Initiative (BSSI)</vt:lpstr>
      <vt:lpstr>UN/Japan Workshop and COPUOS</vt:lpstr>
      <vt:lpstr>Workshop Objectives</vt:lpstr>
      <vt:lpstr>Workshop Programme – Thematic Sessions</vt:lpstr>
      <vt:lpstr>Workshop Programme</vt:lpstr>
      <vt:lpstr>Workshop Report</vt:lpstr>
      <vt:lpstr>PowerPoint-Präsentation</vt:lpstr>
    </vt:vector>
  </TitlesOfParts>
  <Company>UNOOSA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for Outer Space Affairs</dc:title>
  <dc:creator>Werner Balogh</dc:creator>
  <cp:lastModifiedBy>Werner Balogh</cp:lastModifiedBy>
  <cp:revision>566</cp:revision>
  <cp:lastPrinted>2001-11-09T13:31:31Z</cp:lastPrinted>
  <dcterms:created xsi:type="dcterms:W3CDTF">2001-02-06T15:14:22Z</dcterms:created>
  <dcterms:modified xsi:type="dcterms:W3CDTF">2015-02-03T11:54:12Z</dcterms:modified>
</cp:coreProperties>
</file>