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11"/>
  </p:notesMasterIdLst>
  <p:handoutMasterIdLst>
    <p:handoutMasterId r:id="rId12"/>
  </p:handoutMasterIdLst>
  <p:sldIdLst>
    <p:sldId id="508" r:id="rId2"/>
    <p:sldId id="789" r:id="rId3"/>
    <p:sldId id="790" r:id="rId4"/>
    <p:sldId id="779" r:id="rId5"/>
    <p:sldId id="782" r:id="rId6"/>
    <p:sldId id="791" r:id="rId7"/>
    <p:sldId id="792" r:id="rId8"/>
    <p:sldId id="793" r:id="rId9"/>
    <p:sldId id="784" r:id="rId10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otesEsa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otesEsa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otesEsa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otesEsa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otesEsa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NotesEsa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NotesEsa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NotesEsa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NotesEsa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A99CF"/>
    <a:srgbClr val="CC99FF"/>
    <a:srgbClr val="FF6600"/>
    <a:srgbClr val="FFFF00"/>
    <a:srgbClr val="75C3F3"/>
    <a:srgbClr val="954ECA"/>
    <a:srgbClr val="4D4D4D"/>
    <a:srgbClr val="990000"/>
    <a:srgbClr val="EBE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3361" autoAdjust="0"/>
    <p:restoredTop sz="60000" autoAdjust="0"/>
  </p:normalViewPr>
  <p:slideViewPr>
    <p:cSldViewPr snapToGrid="0">
      <p:cViewPr varScale="1">
        <p:scale>
          <a:sx n="70" d="100"/>
          <a:sy n="70" d="100"/>
        </p:scale>
        <p:origin x="-10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5238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7B16275-241F-4309-92A0-D70B47E927D4}" type="datetimeFigureOut">
              <a:rPr lang="en-GB"/>
              <a:pPr>
                <a:defRPr/>
              </a:pPr>
              <a:t>02/02/2015</a:t>
            </a:fld>
            <a:endParaRPr lang="en-GB" dirty="0"/>
          </a:p>
        </p:txBody>
      </p:sp>
      <p:sp>
        <p:nvSpPr>
          <p:cNvPr id="344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1488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44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5238" y="9361488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7DC7EEB-281C-4A9B-A2F6-7D767FEF3BB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481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4" tIns="43657" rIns="87314" bIns="43657" numCol="1" anchor="t" anchorCtr="0" compatLnSpc="1">
            <a:prstTxWarp prst="textNoShape">
              <a:avLst/>
            </a:prstTxWarp>
          </a:bodyPr>
          <a:lstStyle>
            <a:lvl1pPr defTabSz="873125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938462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4" tIns="43657" rIns="87314" bIns="43657" numCol="1" anchor="t" anchorCtr="0" compatLnSpc="1">
            <a:prstTxWarp prst="textNoShape">
              <a:avLst/>
            </a:prstTxWarp>
          </a:bodyPr>
          <a:lstStyle>
            <a:lvl1pPr algn="r" defTabSz="873125">
              <a:defRPr sz="1200"/>
            </a:lvl1pPr>
          </a:lstStyle>
          <a:p>
            <a:pPr>
              <a:defRPr/>
            </a:pPr>
            <a:fld id="{5DD665D7-D40D-4606-8CC3-7E47F4717A98}" type="datetimeFigureOut">
              <a:rPr lang="en-GB"/>
              <a:pPr>
                <a:defRPr/>
              </a:pPr>
              <a:t>02/02/2015</a:t>
            </a:fld>
            <a:endParaRPr lang="en-GB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04850"/>
            <a:ext cx="5005387" cy="3754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5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91063"/>
            <a:ext cx="4899025" cy="4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4" tIns="43657" rIns="87314" bIns="436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6888"/>
            <a:ext cx="2940050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4" tIns="43657" rIns="87314" bIns="43657" numCol="1" anchor="b" anchorCtr="0" compatLnSpc="1">
            <a:prstTxWarp prst="textNoShape">
              <a:avLst/>
            </a:prstTxWarp>
          </a:bodyPr>
          <a:lstStyle>
            <a:lvl1pPr defTabSz="873125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5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386888"/>
            <a:ext cx="2938462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4" tIns="43657" rIns="87314" bIns="43657" numCol="1" anchor="b" anchorCtr="0" compatLnSpc="1">
            <a:prstTxWarp prst="textNoShape">
              <a:avLst/>
            </a:prstTxWarp>
          </a:bodyPr>
          <a:lstStyle>
            <a:lvl1pPr algn="r" defTabSz="873125">
              <a:defRPr sz="1200"/>
            </a:lvl1pPr>
          </a:lstStyle>
          <a:p>
            <a:pPr>
              <a:defRPr/>
            </a:pPr>
            <a:fld id="{5256E605-B0BE-4CF8-A27A-548C1314CD7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410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704850"/>
            <a:ext cx="5005388" cy="3754438"/>
          </a:xfrm>
          <a:solidFill>
            <a:srgbClr val="FFFFFF"/>
          </a:solidFill>
          <a:ln/>
        </p:spPr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691063"/>
            <a:ext cx="4895850" cy="4459287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704850"/>
            <a:ext cx="5005388" cy="3754438"/>
          </a:xfrm>
          <a:solidFill>
            <a:srgbClr val="FFFFFF"/>
          </a:solidFill>
          <a:ln/>
        </p:spPr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691063"/>
            <a:ext cx="4895850" cy="4459287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5663" y="704850"/>
            <a:ext cx="5003800" cy="3752850"/>
          </a:xfrm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987" y="4690245"/>
            <a:ext cx="4898761" cy="4455259"/>
          </a:xfrm>
        </p:spPr>
        <p:txBody>
          <a:bodyPr lIns="87457" tIns="43549" rIns="87457" bIns="4354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50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11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Logo_Signature_Cover_PP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5"/>
          <a:stretch>
            <a:fillRect/>
          </a:stretch>
        </p:blipFill>
        <p:spPr bwMode="auto">
          <a:xfrm>
            <a:off x="0" y="487363"/>
            <a:ext cx="9144000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55650" y="2476500"/>
            <a:ext cx="5127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" rIns="36000" bIns="3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600" b="1" dirty="0" smtClean="0">
                <a:solidFill>
                  <a:schemeClr val="bg1"/>
                </a:solidFill>
              </a:rPr>
              <a:t>→</a:t>
            </a:r>
          </a:p>
        </p:txBody>
      </p:sp>
      <p:pic>
        <p:nvPicPr>
          <p:cNvPr id="6" name="Picture 10" descr="signa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300"/>
            <a:ext cx="914400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68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717925"/>
            <a:ext cx="6057900" cy="2273300"/>
          </a:xfrm>
        </p:spPr>
        <p:txBody>
          <a:bodyPr lIns="432000" tIns="36000" rIns="90000" bIns="36000"/>
          <a:lstStyle>
            <a:lvl1pPr>
              <a:lnSpc>
                <a:spcPct val="100000"/>
              </a:lnSpc>
              <a:spcBef>
                <a:spcPct val="25000"/>
              </a:spcBef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it-IT"/>
              <a:t>Click to edit Master subtitle style</a:t>
            </a:r>
          </a:p>
          <a:p>
            <a:r>
              <a:rPr lang="it-IT"/>
              <a:t>And date</a:t>
            </a:r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23950" y="2428875"/>
            <a:ext cx="7248525" cy="1470025"/>
          </a:xfrm>
        </p:spPr>
        <p:txBody>
          <a:bodyPr tIns="0" bIns="0" anchor="t"/>
          <a:lstStyle>
            <a:lvl1pPr>
              <a:lnSpc>
                <a:spcPct val="11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CLICK TO EDIT </a:t>
            </a:r>
            <a:br>
              <a:rPr lang="it-IT"/>
            </a:br>
            <a:r>
              <a:rPr lang="it-IT"/>
              <a:t>MASTER</a:t>
            </a:r>
          </a:p>
        </p:txBody>
      </p:sp>
    </p:spTree>
    <p:extLst>
      <p:ext uri="{BB962C8B-B14F-4D97-AF65-F5344CB8AC3E}">
        <p14:creationId xmlns:p14="http://schemas.microsoft.com/office/powerpoint/2010/main" val="243666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778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303239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673225"/>
            <a:ext cx="2095500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0675" y="1673225"/>
            <a:ext cx="2097088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SSA, Warsaw Seminar, 29 September 2011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33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SSA, Warsaw Seminar, 29 September 2011</a:t>
            </a:r>
          </a:p>
        </p:txBody>
      </p:sp>
    </p:spTree>
    <p:extLst>
      <p:ext uri="{BB962C8B-B14F-4D97-AF65-F5344CB8AC3E}">
        <p14:creationId xmlns:p14="http://schemas.microsoft.com/office/powerpoint/2010/main" val="876186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64013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54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9767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7853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20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64150" y="327025"/>
            <a:ext cx="1549400" cy="5664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2775" y="327025"/>
            <a:ext cx="4498975" cy="5664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10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header_silver_gradient_0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6675"/>
            <a:ext cx="91440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673225"/>
            <a:ext cx="4344988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74688" y="163513"/>
            <a:ext cx="6716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</a:p>
        </p:txBody>
      </p:sp>
      <p:pic>
        <p:nvPicPr>
          <p:cNvPr id="1029" name="Picture 23" descr="header_silver_gradient_0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solidFill>
            <a:srgbClr val="33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 Box 26"/>
          <p:cNvSpPr txBox="1">
            <a:spLocks noChangeArrowheads="1"/>
          </p:cNvSpPr>
          <p:nvPr/>
        </p:nvSpPr>
        <p:spPr bwMode="auto">
          <a:xfrm>
            <a:off x="6389688" y="6491288"/>
            <a:ext cx="25638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NotesEs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otesEsa" pitchFamily="2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GB" sz="800" dirty="0" smtClean="0">
                <a:solidFill>
                  <a:schemeClr val="tx2"/>
                </a:solidFill>
                <a:latin typeface="ESAtitle" pitchFamily="2" charset="0"/>
              </a:rPr>
              <a:t>European Space Agency </a:t>
            </a: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88113"/>
            <a:ext cx="52419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SSA, Warsaw Seminar, 29 September 2011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0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NotesEsa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NotesEsa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NotesEsa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NotesEsa" pitchFamily="50" charset="0"/>
        </a:defRPr>
      </a:lvl9pPr>
    </p:titleStyle>
    <p:bodyStyle>
      <a:lvl1pPr marL="342900" indent="-3429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•"/>
        <a:defRPr sz="16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827088" indent="-28575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bg2"/>
          </a:solidFill>
          <a:latin typeface="Verdana" pitchFamily="34" charset="0"/>
        </a:defRPr>
      </a:lvl2pPr>
      <a:lvl3pPr marL="1235075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bg2"/>
          </a:solidFill>
          <a:latin typeface="Verdana" pitchFamily="34" charset="0"/>
        </a:defRPr>
      </a:lvl3pPr>
      <a:lvl4pPr marL="1643063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Verdana" pitchFamily="34" charset="0"/>
        </a:defRPr>
      </a:lvl4pPr>
      <a:lvl5pPr marL="20574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bg2"/>
          </a:solidFill>
          <a:latin typeface="Verdana" pitchFamily="34" charset="0"/>
        </a:defRPr>
      </a:lvl5pPr>
      <a:lvl6pPr marL="2514600" indent="-228600" algn="l" rtl="0" fontAlgn="base">
        <a:lnSpc>
          <a:spcPct val="130000"/>
        </a:lnSpc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NotesSoft-Regular" pitchFamily="2" charset="0"/>
        </a:defRPr>
      </a:lvl6pPr>
      <a:lvl7pPr marL="2971800" indent="-228600" algn="l" rtl="0" fontAlgn="base">
        <a:lnSpc>
          <a:spcPct val="130000"/>
        </a:lnSpc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NotesSoft-Regular" pitchFamily="2" charset="0"/>
        </a:defRPr>
      </a:lvl7pPr>
      <a:lvl8pPr marL="3429000" indent="-228600" algn="l" rtl="0" fontAlgn="base">
        <a:lnSpc>
          <a:spcPct val="130000"/>
        </a:lnSpc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NotesSoft-Regular" pitchFamily="2" charset="0"/>
        </a:defRPr>
      </a:lvl8pPr>
      <a:lvl9pPr marL="3886200" indent="-228600" algn="l" rtl="0" fontAlgn="base">
        <a:lnSpc>
          <a:spcPct val="130000"/>
        </a:lnSpc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NotesSoft-Regular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gif"/><Relationship Id="rId18" Type="http://schemas.openxmlformats.org/officeDocument/2006/relationships/image" Target="../media/image20.jpeg"/><Relationship Id="rId3" Type="http://schemas.microsoft.com/office/2007/relationships/media" Target="../media/media2.wmv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video" Target="../media/media1.wmv"/><Relationship Id="rId16" Type="http://schemas.openxmlformats.org/officeDocument/2006/relationships/image" Target="../media/image18.jpeg"/><Relationship Id="rId1" Type="http://schemas.microsoft.com/office/2007/relationships/media" Target="../media/media1.wmv"/><Relationship Id="rId6" Type="http://schemas.openxmlformats.org/officeDocument/2006/relationships/image" Target="../media/image7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video" Target="../media/media2.wmv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7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gif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riano@astro.rug.nl" TargetMode="External"/><Relationship Id="rId2" Type="http://schemas.openxmlformats.org/officeDocument/2006/relationships/hyperlink" Target="https://cosparhq.cnes.fr/events/cb-workshop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mailto:alexi.glover@esa.in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t="-944" r="12395"/>
          <a:stretch/>
        </p:blipFill>
        <p:spPr bwMode="auto">
          <a:xfrm>
            <a:off x="0" y="-64736"/>
            <a:ext cx="9150350" cy="692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19" descr="Logo_Signature_Cover_PP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57"/>
          <a:stretch/>
        </p:blipFill>
        <p:spPr bwMode="auto">
          <a:xfrm>
            <a:off x="6350" y="3676650"/>
            <a:ext cx="91440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41400" y="2752725"/>
            <a:ext cx="6291263" cy="520700"/>
          </a:xfrm>
        </p:spPr>
        <p:txBody>
          <a:bodyPr lIns="432000" tIns="36000" rIns="90000" bIns="36000"/>
          <a:lstStyle/>
          <a:p>
            <a:pPr marL="0" indent="0" eaLnBrk="1" hangingPunct="1">
              <a:lnSpc>
                <a:spcPct val="100000"/>
              </a:lnSpc>
              <a:spcBef>
                <a:spcPct val="25000"/>
              </a:spcBef>
              <a:buFont typeface="NotesEsa" pitchFamily="2" charset="0"/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25000"/>
              </a:spcBef>
              <a:buFont typeface="NotesEsa" pitchFamily="2" charset="0"/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25000"/>
              </a:spcBef>
              <a:buFont typeface="NotesEsa" pitchFamily="2" charset="0"/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25000"/>
              </a:spcBef>
              <a:buFont typeface="NotesEsa" pitchFamily="2" charset="0"/>
              <a:buNone/>
            </a:pPr>
            <a:endParaRPr lang="en-GB" dirty="0" smtClean="0">
              <a:solidFill>
                <a:schemeClr val="bg1"/>
              </a:solidFill>
            </a:endParaRPr>
          </a:p>
        </p:txBody>
      </p:sp>
      <p:pic>
        <p:nvPicPr>
          <p:cNvPr id="12293" name="Picture 7" descr="ww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6015038"/>
            <a:ext cx="8382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2"/>
          <p:cNvSpPr>
            <a:spLocks noChangeArrowheads="1"/>
          </p:cNvSpPr>
          <p:nvPr/>
        </p:nvSpPr>
        <p:spPr bwMode="auto">
          <a:xfrm>
            <a:off x="2331852" y="611944"/>
            <a:ext cx="5472446" cy="9378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tIns="0" bIns="0"/>
          <a:lstStyle/>
          <a:p>
            <a:pPr algn="ctr">
              <a:lnSpc>
                <a:spcPct val="110000"/>
              </a:lnSpc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Verdana" pitchFamily="34" charset="0"/>
              </a:rPr>
              <a:t>ESA SSA Space Weather Activities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30892" y="3938955"/>
            <a:ext cx="4698108" cy="16750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tIns="0" bIns="0"/>
          <a:lstStyle/>
          <a:p>
            <a:pPr algn="ctr">
              <a:lnSpc>
                <a:spcPct val="110000"/>
              </a:lnSpc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Space Weather Services to Build Global Resilience Workshop</a:t>
            </a:r>
          </a:p>
          <a:p>
            <a:pPr algn="ctr">
              <a:lnSpc>
                <a:spcPct val="110000"/>
              </a:lnSpc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Vienna, 3</a:t>
            </a:r>
            <a:r>
              <a:rPr lang="en-US" sz="1600" b="1" baseline="30000" dirty="0" smtClean="0">
                <a:solidFill>
                  <a:schemeClr val="bg1"/>
                </a:solidFill>
                <a:latin typeface="Verdana" pitchFamily="34" charset="0"/>
              </a:rPr>
              <a:t>rd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 February 2015</a:t>
            </a:r>
          </a:p>
          <a:p>
            <a:pPr algn="ctr">
              <a:lnSpc>
                <a:spcPct val="110000"/>
              </a:lnSpc>
              <a:defRPr/>
            </a:pPr>
            <a:endParaRPr lang="en-US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Juha-Pekka 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Luntama</a:t>
            </a:r>
            <a:endParaRPr lang="en-US" sz="1600" b="1" dirty="0">
              <a:solidFill>
                <a:schemeClr val="bg1"/>
              </a:solidFill>
              <a:latin typeface="Verdana" pitchFamily="34" charset="0"/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SSA Space Weather Segment Manager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1" y="1196752"/>
            <a:ext cx="9143324" cy="52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89" name="Picture 1" descr="ESA_M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1955800"/>
            <a:ext cx="4902200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5325" y="1485900"/>
            <a:ext cx="3711575" cy="4724400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en-GB" b="1" dirty="0" smtClean="0">
                <a:latin typeface="Verdana" pitchFamily="34" charset="0"/>
              </a:rPr>
              <a:t>ESA has 20 Member States: 18 states of the EU (AT, BE, CZ, DE, DK, ES, FI, FR, IT, GR, IE, LU, NL, PT, PL, RO, SE, UK) plus Norway and Switzerland. </a:t>
            </a: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endParaRPr lang="en-GB" dirty="0" smtClean="0"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fr-FR" dirty="0" err="1" smtClean="0">
                <a:latin typeface="Verdana" pitchFamily="34" charset="0"/>
              </a:rPr>
              <a:t>Eight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other</a:t>
            </a:r>
            <a:r>
              <a:rPr lang="fr-FR" dirty="0" smtClean="0">
                <a:latin typeface="Verdana" pitchFamily="34" charset="0"/>
              </a:rPr>
              <a:t> EU states have </a:t>
            </a:r>
            <a:r>
              <a:rPr lang="fr-FR" dirty="0" err="1" smtClean="0">
                <a:latin typeface="Verdana" pitchFamily="34" charset="0"/>
              </a:rPr>
              <a:t>Cooperation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Agreements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with</a:t>
            </a:r>
            <a:r>
              <a:rPr lang="fr-FR" dirty="0" smtClean="0">
                <a:latin typeface="Verdana" pitchFamily="34" charset="0"/>
              </a:rPr>
              <a:t> ESA:  </a:t>
            </a:r>
            <a:r>
              <a:rPr lang="fr-FR" dirty="0" err="1" smtClean="0">
                <a:latin typeface="Verdana" pitchFamily="34" charset="0"/>
              </a:rPr>
              <a:t>Estonia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Slovenia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Hungary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Cyprus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Latvia</a:t>
            </a:r>
            <a:r>
              <a:rPr lang="fr-FR" dirty="0" smtClean="0">
                <a:latin typeface="Verdana" pitchFamily="34" charset="0"/>
              </a:rPr>
              <a:t>, </a:t>
            </a:r>
            <a:r>
              <a:rPr lang="fr-FR" dirty="0" err="1" smtClean="0">
                <a:latin typeface="Verdana" pitchFamily="34" charset="0"/>
              </a:rPr>
              <a:t>Lithuania</a:t>
            </a:r>
            <a:r>
              <a:rPr lang="fr-FR" dirty="0" smtClean="0">
                <a:latin typeface="Verdana" pitchFamily="34" charset="0"/>
              </a:rPr>
              <a:t>, Malta and the </a:t>
            </a:r>
            <a:r>
              <a:rPr lang="fr-FR" dirty="0" err="1" smtClean="0">
                <a:latin typeface="Verdana" pitchFamily="34" charset="0"/>
              </a:rPr>
              <a:t>Slovak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Republic</a:t>
            </a:r>
            <a:r>
              <a:rPr lang="fr-FR" dirty="0" smtClean="0">
                <a:latin typeface="Verdana" pitchFamily="34" charset="0"/>
              </a:rPr>
              <a:t>. </a:t>
            </a:r>
            <a:r>
              <a:rPr lang="fr-FR" dirty="0" err="1" smtClean="0">
                <a:latin typeface="Verdana" pitchFamily="34" charset="0"/>
              </a:rPr>
              <a:t>Bulgaria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is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negotiating</a:t>
            </a:r>
            <a:r>
              <a:rPr lang="fr-FR" dirty="0" smtClean="0">
                <a:latin typeface="Verdana" pitchFamily="34" charset="0"/>
              </a:rPr>
              <a:t> a </a:t>
            </a:r>
            <a:r>
              <a:rPr lang="fr-FR" dirty="0" err="1" smtClean="0">
                <a:latin typeface="Verdana" pitchFamily="34" charset="0"/>
              </a:rPr>
              <a:t>Cooperation</a:t>
            </a:r>
            <a:r>
              <a:rPr lang="fr-FR" dirty="0" smtClean="0">
                <a:latin typeface="Verdana" pitchFamily="34" charset="0"/>
              </a:rPr>
              <a:t> Agreement. Discussions are ongoing </a:t>
            </a:r>
            <a:r>
              <a:rPr lang="fr-FR" dirty="0" err="1" smtClean="0">
                <a:latin typeface="Verdana" pitchFamily="34" charset="0"/>
              </a:rPr>
              <a:t>with</a:t>
            </a:r>
            <a:r>
              <a:rPr lang="fr-FR" dirty="0" smtClean="0">
                <a:latin typeface="Verdana" pitchFamily="34" charset="0"/>
              </a:rPr>
              <a:t> </a:t>
            </a:r>
            <a:r>
              <a:rPr lang="fr-FR" dirty="0" err="1" smtClean="0">
                <a:latin typeface="Verdana" pitchFamily="34" charset="0"/>
              </a:rPr>
              <a:t>Croatia</a:t>
            </a:r>
            <a:r>
              <a:rPr lang="fr-FR" dirty="0" smtClean="0">
                <a:latin typeface="Verdana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endParaRPr lang="fr-FR" dirty="0" smtClean="0"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fr-FR" dirty="0" smtClean="0">
                <a:latin typeface="Verdana" pitchFamily="34" charset="0"/>
              </a:rPr>
              <a:t>Canada </a:t>
            </a:r>
            <a:r>
              <a:rPr lang="fr-FR" dirty="0" err="1" smtClean="0">
                <a:latin typeface="Verdana" pitchFamily="34" charset="0"/>
              </a:rPr>
              <a:t>takes</a:t>
            </a:r>
            <a:r>
              <a:rPr lang="fr-FR" dirty="0" smtClean="0">
                <a:latin typeface="Verdana" pitchFamily="34" charset="0"/>
              </a:rPr>
              <a:t> part in </a:t>
            </a:r>
            <a:r>
              <a:rPr lang="fr-FR" dirty="0" err="1" smtClean="0">
                <a:latin typeface="Verdana" pitchFamily="34" charset="0"/>
              </a:rPr>
              <a:t>some</a:t>
            </a:r>
            <a:r>
              <a:rPr lang="fr-FR" dirty="0" smtClean="0">
                <a:latin typeface="Verdana" pitchFamily="34" charset="0"/>
              </a:rPr>
              <a:t> programmes </a:t>
            </a:r>
            <a:r>
              <a:rPr lang="fr-FR" dirty="0" err="1" smtClean="0">
                <a:latin typeface="Verdana" pitchFamily="34" charset="0"/>
              </a:rPr>
              <a:t>under</a:t>
            </a:r>
            <a:r>
              <a:rPr lang="fr-FR" dirty="0" smtClean="0">
                <a:latin typeface="Verdana" pitchFamily="34" charset="0"/>
              </a:rPr>
              <a:t> a long-standing </a:t>
            </a:r>
            <a:r>
              <a:rPr lang="fr-FR" dirty="0" err="1" smtClean="0">
                <a:latin typeface="Verdana" pitchFamily="34" charset="0"/>
              </a:rPr>
              <a:t>Cooperation</a:t>
            </a:r>
            <a:r>
              <a:rPr lang="fr-FR" dirty="0" smtClean="0">
                <a:latin typeface="Verdana" pitchFamily="34" charset="0"/>
              </a:rPr>
              <a:t> Agreement.</a:t>
            </a:r>
            <a:endParaRPr lang="it-IT" dirty="0" smtClean="0">
              <a:latin typeface="Verdana" pitchFamily="34" charset="0"/>
            </a:endParaRPr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674688" y="163513"/>
            <a:ext cx="6716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it-IT" sz="2200" b="1" dirty="0" smtClean="0">
                <a:solidFill>
                  <a:schemeClr val="bg1"/>
                </a:solidFill>
                <a:latin typeface="Verdana" pitchFamily="34" charset="0"/>
              </a:rPr>
              <a:t>Europea Space Agency</a:t>
            </a:r>
            <a:endParaRPr lang="it-IT" sz="22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647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1" y="1196752"/>
            <a:ext cx="9143324" cy="52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89" name="Picture 1" descr="ESA_M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1955800"/>
            <a:ext cx="4902200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6479" y="1196752"/>
            <a:ext cx="4270422" cy="5013548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en-GB" b="1" dirty="0" smtClean="0">
                <a:latin typeface="Verdana" pitchFamily="34" charset="0"/>
              </a:rPr>
              <a:t>ESA SSA Programme has 18 Member States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fi-FI" b="1" dirty="0" smtClean="0"/>
              <a:t>13 </a:t>
            </a:r>
            <a:r>
              <a:rPr lang="fi-FI" b="1" dirty="0" err="1" smtClean="0"/>
              <a:t>member</a:t>
            </a:r>
            <a:r>
              <a:rPr lang="fi-FI" b="1" dirty="0" smtClean="0"/>
              <a:t> </a:t>
            </a:r>
            <a:r>
              <a:rPr lang="fi-FI" b="1" dirty="0" err="1" smtClean="0"/>
              <a:t>states</a:t>
            </a:r>
            <a:r>
              <a:rPr lang="fi-FI" b="1" dirty="0" smtClean="0"/>
              <a:t> in SSA P1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fi-FI" b="1" dirty="0" smtClean="0">
                <a:latin typeface="Verdana" pitchFamily="34" charset="0"/>
              </a:rPr>
              <a:t>15 </a:t>
            </a:r>
            <a:r>
              <a:rPr lang="fi-FI" b="1" dirty="0" err="1" smtClean="0">
                <a:latin typeface="Verdana" pitchFamily="34" charset="0"/>
              </a:rPr>
              <a:t>member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states</a:t>
            </a:r>
            <a:r>
              <a:rPr lang="fi-FI" b="1" dirty="0" smtClean="0">
                <a:latin typeface="Verdana" pitchFamily="34" charset="0"/>
              </a:rPr>
              <a:t> in SSA P2</a:t>
            </a:r>
            <a:endParaRPr lang="en-GB" b="1" dirty="0" smtClean="0"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endParaRPr lang="fi-FI" b="1" dirty="0"/>
          </a:p>
          <a:p>
            <a:pPr marL="0" indent="0">
              <a:lnSpc>
                <a:spcPct val="100000"/>
              </a:lnSpc>
              <a:buNone/>
            </a:pPr>
            <a:r>
              <a:rPr lang="fi-FI" b="1" dirty="0" err="1" smtClean="0">
                <a:latin typeface="Verdana" pitchFamily="34" charset="0"/>
              </a:rPr>
              <a:t>Programme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has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three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segments</a:t>
            </a:r>
            <a:r>
              <a:rPr lang="fi-FI" b="1" dirty="0" smtClean="0">
                <a:latin typeface="Verdana" pitchFamily="34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i-FI" b="1" dirty="0" err="1" smtClean="0">
                <a:latin typeface="Verdana" pitchFamily="34" charset="0"/>
              </a:rPr>
              <a:t>Space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Surveillance</a:t>
            </a:r>
            <a:r>
              <a:rPr lang="fi-FI" b="1" dirty="0" smtClean="0">
                <a:latin typeface="Verdana" pitchFamily="34" charset="0"/>
              </a:rPr>
              <a:t> and </a:t>
            </a:r>
            <a:r>
              <a:rPr lang="fi-FI" b="1" dirty="0" err="1" smtClean="0">
                <a:latin typeface="Verdana" pitchFamily="34" charset="0"/>
              </a:rPr>
              <a:t>Tracking</a:t>
            </a:r>
            <a:endParaRPr lang="fi-FI" b="1" dirty="0" smtClean="0">
              <a:latin typeface="Verdana" pitchFamily="34" charset="0"/>
            </a:endParaRPr>
          </a:p>
          <a:p>
            <a:pPr>
              <a:lnSpc>
                <a:spcPct val="100000"/>
              </a:lnSpc>
            </a:pPr>
            <a:r>
              <a:rPr lang="fi-FI" b="1" dirty="0" err="1" smtClean="0"/>
              <a:t>Space</a:t>
            </a:r>
            <a:r>
              <a:rPr lang="fi-FI" b="1" dirty="0" smtClean="0"/>
              <a:t> </a:t>
            </a:r>
            <a:r>
              <a:rPr lang="fi-FI" b="1" dirty="0" err="1" smtClean="0"/>
              <a:t>Weather</a:t>
            </a:r>
            <a:endParaRPr lang="fi-FI" b="1" dirty="0" smtClean="0"/>
          </a:p>
          <a:p>
            <a:pPr>
              <a:lnSpc>
                <a:spcPct val="100000"/>
              </a:lnSpc>
            </a:pPr>
            <a:r>
              <a:rPr lang="fi-FI" b="1" dirty="0" err="1" smtClean="0">
                <a:latin typeface="Verdana" pitchFamily="34" charset="0"/>
              </a:rPr>
              <a:t>Near</a:t>
            </a:r>
            <a:r>
              <a:rPr lang="fi-FI" b="1" dirty="0" smtClean="0">
                <a:latin typeface="Verdana" pitchFamily="34" charset="0"/>
              </a:rPr>
              <a:t> Earth Objects</a:t>
            </a: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endParaRPr lang="fi-FI" b="1" dirty="0"/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fi-FI" b="1" dirty="0" err="1" smtClean="0">
                <a:latin typeface="Verdana" pitchFamily="34" charset="0"/>
              </a:rPr>
              <a:t>All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member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states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are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participating</a:t>
            </a:r>
            <a:r>
              <a:rPr lang="fi-FI" b="1" dirty="0" smtClean="0">
                <a:latin typeface="Verdana" pitchFamily="34" charset="0"/>
              </a:rPr>
              <a:t> SWE </a:t>
            </a:r>
            <a:r>
              <a:rPr lang="fi-FI" b="1" dirty="0" err="1" smtClean="0">
                <a:latin typeface="Verdana" pitchFamily="34" charset="0"/>
              </a:rPr>
              <a:t>activities</a:t>
            </a:r>
            <a:endParaRPr lang="fi-FI" b="1" dirty="0" smtClean="0"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endParaRPr lang="fi-FI" b="1" dirty="0"/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fi-FI" b="1" dirty="0" smtClean="0">
                <a:latin typeface="Verdana" pitchFamily="34" charset="0"/>
              </a:rPr>
              <a:t>SWE </a:t>
            </a:r>
            <a:r>
              <a:rPr lang="fi-FI" b="1" dirty="0" err="1" smtClean="0">
                <a:latin typeface="Verdana" pitchFamily="34" charset="0"/>
              </a:rPr>
              <a:t>service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developments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are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based</a:t>
            </a:r>
            <a:r>
              <a:rPr lang="fi-FI" b="1" dirty="0" smtClean="0">
                <a:latin typeface="Verdana" pitchFamily="34" charset="0"/>
              </a:rPr>
              <a:t> on </a:t>
            </a:r>
            <a:r>
              <a:rPr lang="fi-FI" b="1" dirty="0" err="1" smtClean="0">
                <a:latin typeface="Verdana" pitchFamily="34" charset="0"/>
              </a:rPr>
              <a:t>expertise</a:t>
            </a:r>
            <a:r>
              <a:rPr lang="fi-FI" b="1" dirty="0" smtClean="0">
                <a:latin typeface="Verdana" pitchFamily="34" charset="0"/>
              </a:rPr>
              <a:t> and </a:t>
            </a:r>
            <a:r>
              <a:rPr lang="fi-FI" b="1" dirty="0" err="1" smtClean="0">
                <a:latin typeface="Verdana" pitchFamily="34" charset="0"/>
              </a:rPr>
              <a:t>assets</a:t>
            </a:r>
            <a:r>
              <a:rPr lang="fi-FI" b="1" dirty="0" smtClean="0">
                <a:latin typeface="Verdana" pitchFamily="34" charset="0"/>
              </a:rPr>
              <a:t> in the </a:t>
            </a:r>
            <a:r>
              <a:rPr lang="fi-FI" b="1" dirty="0" err="1" smtClean="0">
                <a:latin typeface="Verdana" pitchFamily="34" charset="0"/>
              </a:rPr>
              <a:t>member</a:t>
            </a:r>
            <a:r>
              <a:rPr lang="fi-FI" b="1" dirty="0" smtClean="0">
                <a:latin typeface="Verdana" pitchFamily="34" charset="0"/>
              </a:rPr>
              <a:t> </a:t>
            </a:r>
            <a:r>
              <a:rPr lang="fi-FI" b="1" dirty="0" err="1" smtClean="0">
                <a:latin typeface="Verdana" pitchFamily="34" charset="0"/>
              </a:rPr>
              <a:t>states</a:t>
            </a:r>
            <a:endParaRPr lang="fi-FI" b="1" dirty="0" smtClean="0"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r>
              <a:rPr lang="fi-FI" b="1" dirty="0" smtClean="0"/>
              <a:t>=&gt; </a:t>
            </a:r>
            <a:r>
              <a:rPr lang="fi-FI" b="1" dirty="0" err="1" smtClean="0"/>
              <a:t>federated</a:t>
            </a:r>
            <a:r>
              <a:rPr lang="fi-FI" b="1" dirty="0" smtClean="0"/>
              <a:t> </a:t>
            </a:r>
            <a:r>
              <a:rPr lang="fi-FI" b="1" dirty="0" err="1" smtClean="0"/>
              <a:t>service</a:t>
            </a:r>
            <a:r>
              <a:rPr lang="fi-FI" b="1" dirty="0" smtClean="0"/>
              <a:t> </a:t>
            </a:r>
            <a:r>
              <a:rPr lang="fi-FI" b="1" dirty="0" err="1" smtClean="0"/>
              <a:t>concept</a:t>
            </a:r>
            <a:endParaRPr lang="en-GB" b="1" dirty="0" smtClean="0"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buFont typeface="NotesEsa" pitchFamily="50" charset="0"/>
              <a:buNone/>
            </a:pPr>
            <a:endParaRPr lang="en-GB" dirty="0" smtClean="0">
              <a:latin typeface="Verdana" pitchFamily="34" charset="0"/>
            </a:endParaRPr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674688" y="163513"/>
            <a:ext cx="6716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it-IT" sz="2200" b="1" dirty="0" smtClean="0">
                <a:solidFill>
                  <a:schemeClr val="bg1"/>
                </a:solidFill>
                <a:latin typeface="Verdana" pitchFamily="34" charset="0"/>
              </a:rPr>
              <a:t>ESA </a:t>
            </a:r>
            <a:r>
              <a:rPr lang="it-IT" sz="2200" b="1" dirty="0" smtClean="0">
                <a:solidFill>
                  <a:schemeClr val="bg1"/>
                </a:solidFill>
                <a:latin typeface="Verdana" pitchFamily="34" charset="0"/>
              </a:rPr>
              <a:t>Space </a:t>
            </a:r>
            <a:r>
              <a:rPr lang="it-IT" sz="2200" b="1" dirty="0" err="1" smtClean="0">
                <a:solidFill>
                  <a:schemeClr val="bg1"/>
                </a:solidFill>
                <a:latin typeface="Verdana" pitchFamily="34" charset="0"/>
              </a:rPr>
              <a:t>Situational</a:t>
            </a:r>
            <a:r>
              <a:rPr lang="it-IT" sz="2200" b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it-IT" sz="2200" b="1" dirty="0" err="1" smtClean="0">
                <a:solidFill>
                  <a:schemeClr val="bg1"/>
                </a:solidFill>
                <a:latin typeface="Verdana" pitchFamily="34" charset="0"/>
              </a:rPr>
              <a:t>Awareness</a:t>
            </a:r>
            <a:r>
              <a:rPr lang="it-IT" sz="2200" b="1" dirty="0" smtClean="0">
                <a:solidFill>
                  <a:schemeClr val="bg1"/>
                </a:solidFill>
                <a:latin typeface="Verdana" pitchFamily="34" charset="0"/>
              </a:rPr>
              <a:t> (SSA) </a:t>
            </a:r>
            <a:r>
              <a:rPr lang="it-IT" sz="2200" b="1" dirty="0" err="1" smtClean="0">
                <a:solidFill>
                  <a:schemeClr val="bg1"/>
                </a:solidFill>
                <a:latin typeface="Verdana" pitchFamily="34" charset="0"/>
              </a:rPr>
              <a:t>Programme</a:t>
            </a:r>
            <a:endParaRPr lang="it-IT" sz="2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540283" y="3186332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060830" y="3350455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607126" y="3632981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7060809" y="4446759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418581" y="4409244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6130194" y="3997568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5181600" y="4418623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5957864" y="4719711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5550875" y="4954171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5986000" y="5063196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6404513" y="5528603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ed Rectangle 16"/>
          <p:cNvSpPr/>
          <p:nvPr/>
        </p:nvSpPr>
        <p:spPr>
          <a:xfrm>
            <a:off x="6649330" y="5001064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7577797" y="5186289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5723205" y="4629639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7342162" y="5916636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ounded Rectangle 20"/>
          <p:cNvSpPr/>
          <p:nvPr/>
        </p:nvSpPr>
        <p:spPr>
          <a:xfrm>
            <a:off x="4602479" y="5795888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5037406" y="5736101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22"/>
          <p:cNvSpPr/>
          <p:nvPr/>
        </p:nvSpPr>
        <p:spPr>
          <a:xfrm>
            <a:off x="6656363" y="4712677"/>
            <a:ext cx="302455" cy="1899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38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1"/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1" y="1196752"/>
            <a:ext cx="9143324" cy="52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 rotWithShape="1"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5256263" y="9176768"/>
            <a:ext cx="2707630" cy="154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en-US" sz="2400" b="1" dirty="0" smtClean="0">
                <a:solidFill>
                  <a:schemeClr val="bg1"/>
                </a:solidFill>
                <a:latin typeface="Verdana" pitchFamily="34" charset="0"/>
              </a:rPr>
              <a:t>Objectives for ESA SSA SWE segment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190" y="1213426"/>
            <a:ext cx="9033932" cy="680689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827088" indent="-28575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bg2"/>
                </a:solidFill>
                <a:latin typeface="Verdana" pitchFamily="34" charset="0"/>
              </a:defRPr>
            </a:lvl2pPr>
            <a:lvl3pPr marL="1235075" indent="-2286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bg2"/>
                </a:solidFill>
                <a:latin typeface="Verdana" pitchFamily="34" charset="0"/>
              </a:defRPr>
            </a:lvl3pPr>
            <a:lvl4pPr marL="1643063" indent="-2286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algn="l" rtl="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bg2"/>
                </a:solidFill>
                <a:latin typeface="NotesSoft-Regular" pitchFamily="2" charset="0"/>
              </a:defRPr>
            </a:lvl6pPr>
            <a:lvl7pPr marL="2971800" indent="-228600" algn="l" rtl="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bg2"/>
                </a:solidFill>
                <a:latin typeface="NotesSoft-Regular" pitchFamily="2" charset="0"/>
              </a:defRPr>
            </a:lvl7pPr>
            <a:lvl8pPr marL="3429000" indent="-228600" algn="l" rtl="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bg2"/>
                </a:solidFill>
                <a:latin typeface="NotesSoft-Regular" pitchFamily="2" charset="0"/>
              </a:defRPr>
            </a:lvl8pPr>
            <a:lvl9pPr marL="3886200" indent="-228600" algn="l" rtl="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bg2"/>
                </a:solidFill>
                <a:latin typeface="NotesSoft-Regular" pitchFamily="2" charset="0"/>
              </a:defRPr>
            </a:lvl9pPr>
          </a:lstStyle>
          <a:p>
            <a:pPr marL="271463" indent="-4763">
              <a:buNone/>
            </a:pPr>
            <a:r>
              <a:rPr lang="en-GB" b="1" dirty="0" smtClean="0"/>
              <a:t>Detection and forecasting of the Space Weather events and its effects on European space assets and ground based infrastructure</a:t>
            </a: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4" y="2084264"/>
            <a:ext cx="972849" cy="137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0" r="21339"/>
          <a:stretch/>
        </p:blipFill>
        <p:spPr bwMode="auto">
          <a:xfrm>
            <a:off x="5419244" y="3594862"/>
            <a:ext cx="1083156" cy="13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http://www.nasa.gov/images/content/525022main_FAQ1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" y="2716342"/>
            <a:ext cx="3099925" cy="1551037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ro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29514" y="4272277"/>
            <a:ext cx="1614614" cy="1614614"/>
          </a:xfrm>
          <a:prstGeom prst="rect">
            <a:avLst/>
          </a:prstGeom>
        </p:spPr>
      </p:pic>
      <p:pic>
        <p:nvPicPr>
          <p:cNvPr id="3" name="m5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292" y="4273047"/>
            <a:ext cx="1481646" cy="1620550"/>
          </a:xfrm>
          <a:prstGeom prst="rect">
            <a:avLst/>
          </a:prstGeom>
        </p:spPr>
      </p:pic>
      <p:grpSp>
        <p:nvGrpSpPr>
          <p:cNvPr id="16" name="Ryhmä 15"/>
          <p:cNvGrpSpPr/>
          <p:nvPr/>
        </p:nvGrpSpPr>
        <p:grpSpPr>
          <a:xfrm>
            <a:off x="5419244" y="5024421"/>
            <a:ext cx="1173049" cy="1294240"/>
            <a:chOff x="8808766" y="1372372"/>
            <a:chExt cx="1512510" cy="1756781"/>
          </a:xfrm>
        </p:grpSpPr>
        <p:pic>
          <p:nvPicPr>
            <p:cNvPr id="17" name="Picture 4" descr="http://www.lund.irf.se/gic/gichome/transformer.gif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5837" y="1372372"/>
              <a:ext cx="1485439" cy="1699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"/>
            <p:cNvSpPr/>
            <p:nvPr/>
          </p:nvSpPr>
          <p:spPr>
            <a:xfrm>
              <a:off x="8808766" y="2706198"/>
              <a:ext cx="1468635" cy="422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Picture:  Minnesota </a:t>
              </a:r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Electric.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http://www.esa.int/var/esa/storage/images/esa_multimedia/images/2014/04/building_sentinel-3a/14485501-1-eng-GB/Building_Sentinel-3A_node_full_image_2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2"/>
          <a:stretch/>
        </p:blipFill>
        <p:spPr bwMode="auto">
          <a:xfrm>
            <a:off x="5423755" y="2084264"/>
            <a:ext cx="1061712" cy="13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sa.int/var/esa/storage/images/esa_multimedia/images/2013/08/artist_s_impression_of_gaia/12975951-1-eng-GB/Artist_s_impression_of_Gaia_node_full_image_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005" y="2087039"/>
            <a:ext cx="1075266" cy="137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sa.int/var/esa/storage/images/esa_multimedia/images/2014/06/european_data_relay_system_edrs/14597752-1-eng-GB/European_Data_Relay_System_EDRS_node_full_image_2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" r="27000"/>
          <a:stretch/>
        </p:blipFill>
        <p:spPr bwMode="auto">
          <a:xfrm>
            <a:off x="6620933" y="3594862"/>
            <a:ext cx="1193800" cy="130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esa.int/var/esa/storage/images/esa_multimedia/images/2002/05/galileo_constellation/9199944-5-eng-GB/Galileo_constellation_node_full_image_2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6" r="21257"/>
          <a:stretch/>
        </p:blipFill>
        <p:spPr bwMode="auto">
          <a:xfrm>
            <a:off x="7958666" y="3594861"/>
            <a:ext cx="1092201" cy="130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File:Oil platform P-51 (Brazil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005" y="5241593"/>
            <a:ext cx="1224838" cy="81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Kuva 2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381" y="5024421"/>
            <a:ext cx="925751" cy="1297783"/>
          </a:xfrm>
          <a:prstGeom prst="rect">
            <a:avLst/>
          </a:prstGeom>
        </p:spPr>
      </p:pic>
      <p:sp>
        <p:nvSpPr>
          <p:cNvPr id="19" name="Tekstiruutu 18"/>
          <p:cNvSpPr txBox="1"/>
          <p:nvPr/>
        </p:nvSpPr>
        <p:spPr>
          <a:xfrm>
            <a:off x="3772201" y="4772934"/>
            <a:ext cx="1056764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i-FI" dirty="0" err="1" smtClean="0"/>
              <a:t>Tailored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err="1" smtClean="0"/>
              <a:t>services</a:t>
            </a:r>
            <a:endParaRPr lang="fi-FI" dirty="0"/>
          </a:p>
        </p:txBody>
      </p:sp>
      <p:sp>
        <p:nvSpPr>
          <p:cNvPr id="28" name="Tekstiruutu 27"/>
          <p:cNvSpPr txBox="1"/>
          <p:nvPr/>
        </p:nvSpPr>
        <p:spPr>
          <a:xfrm>
            <a:off x="3534918" y="3106078"/>
            <a:ext cx="1489126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i-FI" dirty="0" err="1" smtClean="0"/>
              <a:t>Requirements</a:t>
            </a:r>
            <a:r>
              <a:rPr lang="fi-FI" dirty="0" smtClean="0"/>
              <a:t>,</a:t>
            </a:r>
          </a:p>
          <a:p>
            <a:r>
              <a:rPr lang="fi-FI" dirty="0" smtClean="0"/>
              <a:t>User feedback</a:t>
            </a:r>
            <a:endParaRPr lang="fi-FI" dirty="0"/>
          </a:p>
        </p:txBody>
      </p:sp>
      <p:sp>
        <p:nvSpPr>
          <p:cNvPr id="4" name="Rectangle 3"/>
          <p:cNvSpPr/>
          <p:nvPr/>
        </p:nvSpPr>
        <p:spPr>
          <a:xfrm>
            <a:off x="5346143" y="1959429"/>
            <a:ext cx="3783534" cy="445732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eft-Right Arrow 4"/>
          <p:cNvSpPr/>
          <p:nvPr/>
        </p:nvSpPr>
        <p:spPr>
          <a:xfrm>
            <a:off x="3159876" y="3910819"/>
            <a:ext cx="2145323" cy="73152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SSA SWE </a:t>
            </a:r>
            <a:r>
              <a:rPr lang="fi-FI" dirty="0" err="1" smtClean="0"/>
              <a:t>system</a:t>
            </a:r>
            <a:endParaRPr lang="en-GB" dirty="0"/>
          </a:p>
        </p:txBody>
      </p:sp>
      <p:sp>
        <p:nvSpPr>
          <p:cNvPr id="7" name="Rectangular Callout 6"/>
          <p:cNvSpPr/>
          <p:nvPr/>
        </p:nvSpPr>
        <p:spPr>
          <a:xfrm>
            <a:off x="220183" y="2007107"/>
            <a:ext cx="3083152" cy="1533378"/>
          </a:xfrm>
          <a:prstGeom prst="wedgeRectCallout">
            <a:avLst>
              <a:gd name="adj1" fmla="val 57419"/>
              <a:gd name="adj2" fmla="val 4139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Mission </a:t>
            </a:r>
            <a:r>
              <a:rPr lang="fi-FI" sz="1600" dirty="0" err="1">
                <a:latin typeface="Arial" pitchFamily="34" charset="0"/>
                <a:cs typeface="Arial" pitchFamily="34" charset="0"/>
              </a:rPr>
              <a:t>r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equirements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Customer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i-FI" sz="1600" dirty="0" err="1">
                <a:latin typeface="Arial" pitchFamily="34" charset="0"/>
                <a:cs typeface="Arial" pitchFamily="34" charset="0"/>
              </a:rPr>
              <a:t>r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equirements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System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requirements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Dialogue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with the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users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Service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reviews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User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raised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tickets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5024044" y="5240376"/>
            <a:ext cx="3496212" cy="1533378"/>
          </a:xfrm>
          <a:prstGeom prst="wedgeRectCallout">
            <a:avLst>
              <a:gd name="adj1" fmla="val -55337"/>
              <a:gd name="adj2" fmla="val -6273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User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helpdesk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Online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tools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services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SWE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alerts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Data and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product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dissemination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smtClean="0">
                <a:latin typeface="Arial" pitchFamily="34" charset="0"/>
                <a:cs typeface="Arial" pitchFamily="34" charset="0"/>
              </a:rPr>
              <a:t>Data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archive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Tailored</a:t>
            </a:r>
            <a:r>
              <a:rPr lang="fi-FI" sz="1600" dirty="0" smtClean="0">
                <a:latin typeface="Arial" pitchFamily="34" charset="0"/>
                <a:cs typeface="Arial" pitchFamily="34" charset="0"/>
              </a:rPr>
              <a:t> SWE </a:t>
            </a:r>
            <a:r>
              <a:rPr lang="fi-FI" sz="1600" dirty="0" err="1" smtClean="0">
                <a:latin typeface="Arial" pitchFamily="34" charset="0"/>
                <a:cs typeface="Arial" pitchFamily="34" charset="0"/>
              </a:rPr>
              <a:t>bulletins</a:t>
            </a:r>
            <a:endParaRPr lang="fi-FI" sz="1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729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9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1" y="1196752"/>
            <a:ext cx="9143324" cy="52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76200" y="4065197"/>
            <a:ext cx="8980714" cy="234648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fi-FI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SWE Expert Service Centres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39686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589368" y="196764"/>
            <a:ext cx="6716712" cy="862012"/>
          </a:xfrm>
        </p:spPr>
        <p:txBody>
          <a:bodyPr lIns="90000" tIns="46800" rIns="90000" bIns="46800"/>
          <a:lstStyle/>
          <a:p>
            <a:r>
              <a:rPr lang="en-GB" sz="2400" dirty="0" smtClean="0"/>
              <a:t>ESA SSA SWE system in development</a:t>
            </a:r>
          </a:p>
        </p:txBody>
      </p:sp>
      <p:sp>
        <p:nvSpPr>
          <p:cNvPr id="22538" name="Rectangle 45"/>
          <p:cNvSpPr>
            <a:spLocks noChangeArrowheads="1"/>
          </p:cNvSpPr>
          <p:nvPr/>
        </p:nvSpPr>
        <p:spPr bwMode="auto">
          <a:xfrm>
            <a:off x="4279392" y="2909533"/>
            <a:ext cx="1858061" cy="6066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58522" tIns="29261" rIns="58522" bIns="29261" anchor="ctr" anchorCtr="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SSCC</a:t>
            </a:r>
            <a:endParaRPr lang="en-GB" sz="1600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fi-FI" sz="14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Space Pole, </a:t>
            </a:r>
            <a:r>
              <a:rPr lang="fi-FI" sz="1400" b="1" dirty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Belgium</a:t>
            </a:r>
            <a:endParaRPr lang="en-GB" sz="1400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839688" name="Text Box 49"/>
          <p:cNvSpPr txBox="1">
            <a:spLocks noChangeArrowheads="1"/>
          </p:cNvSpPr>
          <p:nvPr/>
        </p:nvSpPr>
        <p:spPr bwMode="auto">
          <a:xfrm>
            <a:off x="4295728" y="1230094"/>
            <a:ext cx="1678902" cy="37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8522" tIns="29261" rIns="58522" bIns="2926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SSA-SWE Users</a:t>
            </a:r>
            <a:endParaRPr lang="en-GB" sz="1600" dirty="0">
              <a:cs typeface="Lucida Sans Unicode" pitchFamily="34" charset="0"/>
            </a:endParaRPr>
          </a:p>
        </p:txBody>
      </p:sp>
      <p:sp>
        <p:nvSpPr>
          <p:cNvPr id="839689" name="Text Box 51"/>
          <p:cNvSpPr txBox="1">
            <a:spLocks noChangeArrowheads="1"/>
          </p:cNvSpPr>
          <p:nvPr/>
        </p:nvSpPr>
        <p:spPr bwMode="auto">
          <a:xfrm>
            <a:off x="754912" y="3014044"/>
            <a:ext cx="2229993" cy="397648"/>
          </a:xfrm>
          <a:prstGeom prst="rect">
            <a:avLst/>
          </a:prstGeom>
          <a:blipFill>
            <a:blip r:embed="rId4">
              <a:lum bright="70000" contrast="-70000"/>
            </a:blip>
            <a:stretch>
              <a:fillRect/>
            </a:stretch>
          </a:blipFill>
          <a:ln>
            <a:solidFill>
              <a:schemeClr val="bg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square" lIns="58522" tIns="29261" rIns="58522" bIns="29261" anchor="ctr" anchorCtr="0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i-FI" sz="300" b="1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fi-FI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SWE </a:t>
            </a:r>
            <a:r>
              <a:rPr lang="fi-FI" sz="1600" b="1" dirty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Data Centre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i-FI" sz="300" b="1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pic>
        <p:nvPicPr>
          <p:cNvPr id="83969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4"/>
          <a:stretch>
            <a:fillRect/>
          </a:stretch>
        </p:blipFill>
        <p:spPr bwMode="auto">
          <a:xfrm>
            <a:off x="4862347" y="1584773"/>
            <a:ext cx="6921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7" name="Straight Arrow Connector 106"/>
          <p:cNvCxnSpPr>
            <a:stCxn id="839689" idx="3"/>
            <a:endCxn id="22538" idx="1"/>
          </p:cNvCxnSpPr>
          <p:nvPr/>
        </p:nvCxnSpPr>
        <p:spPr bwMode="auto">
          <a:xfrm>
            <a:off x="2984905" y="3212868"/>
            <a:ext cx="1294487" cy="0"/>
          </a:xfrm>
          <a:prstGeom prst="straightConnector1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arrow"/>
            <a:tailEnd type="arrow"/>
          </a:ln>
          <a:effectLst/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2538" idx="0"/>
            <a:endCxn id="839691" idx="2"/>
          </p:cNvCxnSpPr>
          <p:nvPr/>
        </p:nvCxnSpPr>
        <p:spPr bwMode="auto">
          <a:xfrm flipH="1" flipV="1">
            <a:off x="5208422" y="2119760"/>
            <a:ext cx="1" cy="789773"/>
          </a:xfrm>
          <a:prstGeom prst="straightConnector1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none"/>
            <a:tailEnd type="arrow"/>
          </a:ln>
          <a:effectLst/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22538" idx="0"/>
          </p:cNvCxnSpPr>
          <p:nvPr/>
        </p:nvCxnSpPr>
        <p:spPr bwMode="auto">
          <a:xfrm rot="10800000" flipV="1">
            <a:off x="5208423" y="2363863"/>
            <a:ext cx="1080388" cy="545669"/>
          </a:xfrm>
          <a:prstGeom prst="bentConnector2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arrow"/>
            <a:tailEnd type="arrow"/>
          </a:ln>
          <a:effectLst/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ext Box 49"/>
          <p:cNvSpPr txBox="1">
            <a:spLocks noChangeArrowheads="1"/>
          </p:cNvSpPr>
          <p:nvPr/>
        </p:nvSpPr>
        <p:spPr bwMode="auto">
          <a:xfrm>
            <a:off x="7649276" y="1937703"/>
            <a:ext cx="1407638" cy="85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8522" tIns="29261" rIns="58522" bIns="29261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SSA-SWE </a:t>
            </a:r>
            <a:br>
              <a:rPr lang="en-GB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</a:br>
            <a:r>
              <a:rPr lang="en-GB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Service</a:t>
            </a:r>
            <a:r>
              <a:rPr lang="en-GB" sz="16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Portal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fi-FI" sz="1600" b="1" dirty="0">
                <a:solidFill>
                  <a:srgbClr val="C00000"/>
                </a:solidFill>
                <a:latin typeface="Times New Roman" pitchFamily="18" charset="0"/>
              </a:rPr>
              <a:t>s</a:t>
            </a:r>
            <a:r>
              <a:rPr lang="fi-FI" sz="1600" b="1" dirty="0" smtClean="0">
                <a:solidFill>
                  <a:srgbClr val="C00000"/>
                </a:solidFill>
                <a:latin typeface="Times New Roman" pitchFamily="18" charset="0"/>
              </a:rPr>
              <a:t>we.ssa.esa.int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29" name="Rectangle 53"/>
          <p:cNvSpPr>
            <a:spLocks noChangeArrowheads="1"/>
          </p:cNvSpPr>
          <p:nvPr/>
        </p:nvSpPr>
        <p:spPr bwMode="auto">
          <a:xfrm>
            <a:off x="383861" y="4485950"/>
            <a:ext cx="1678901" cy="182776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8522" tIns="29261" rIns="58522" bIns="2926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fi-FI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Solar</a:t>
            </a:r>
            <a:br>
              <a:rPr lang="fi-FI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</a:br>
            <a:r>
              <a:rPr lang="fi-FI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Weather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i-FI" b="1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1" name="Rectangle 53"/>
          <p:cNvSpPr>
            <a:spLocks noChangeArrowheads="1"/>
          </p:cNvSpPr>
          <p:nvPr/>
        </p:nvSpPr>
        <p:spPr bwMode="auto">
          <a:xfrm>
            <a:off x="2062763" y="4485951"/>
            <a:ext cx="1678902" cy="1827764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8522" tIns="29261" rIns="58522" bIns="2926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Ionospheric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Weather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2" name="Rectangle 53"/>
          <p:cNvSpPr>
            <a:spLocks noChangeArrowheads="1"/>
          </p:cNvSpPr>
          <p:nvPr/>
        </p:nvSpPr>
        <p:spPr bwMode="auto">
          <a:xfrm>
            <a:off x="3741665" y="4485951"/>
            <a:ext cx="1678902" cy="1827764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8522" tIns="29261" rIns="58522" bIns="2926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Space</a:t>
            </a:r>
            <a:b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</a:b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Radiation</a:t>
            </a:r>
            <a:endParaRPr lang="en-US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420566" y="4485951"/>
            <a:ext cx="1678901" cy="1827764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8522" tIns="29261" rIns="58522" bIns="2926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Geomagnetic Conditions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7099468" y="4485950"/>
            <a:ext cx="1562140" cy="1827764"/>
          </a:xfrm>
          <a:prstGeom prst="rect">
            <a:avLst/>
          </a:prstGeom>
          <a:blipFill>
            <a:blip r:embed="rId10">
              <a:lum bright="70000" contrast="-70000"/>
            </a:blip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8522" tIns="29261" rIns="58522" bIns="2926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Heliospheric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Weather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b="1" dirty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 flipV="1">
            <a:off x="5195498" y="3583290"/>
            <a:ext cx="1" cy="481907"/>
          </a:xfrm>
          <a:prstGeom prst="straightConnector1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arrow"/>
            <a:tailEnd type="arrow"/>
          </a:ln>
          <a:effectLst/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839689" idx="2"/>
          </p:cNvCxnSpPr>
          <p:nvPr/>
        </p:nvCxnSpPr>
        <p:spPr bwMode="auto">
          <a:xfrm flipV="1">
            <a:off x="1859827" y="3411692"/>
            <a:ext cx="10082" cy="653507"/>
          </a:xfrm>
          <a:prstGeom prst="straightConnector1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arrow"/>
            <a:tailEnd type="arrow"/>
          </a:ln>
          <a:effectLst/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54912" y="5260387"/>
            <a:ext cx="7541971" cy="85587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fi-FI" sz="2400" dirty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European expert groups and centres of excellence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3861" y="4485950"/>
            <a:ext cx="8277747" cy="18277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6200" y="1584773"/>
            <a:ext cx="1694078" cy="866347"/>
            <a:chOff x="76200" y="1584773"/>
            <a:chExt cx="1694078" cy="86634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11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8" r="32468"/>
            <a:stretch/>
          </p:blipFill>
          <p:spPr bwMode="auto">
            <a:xfrm>
              <a:off x="76201" y="1593513"/>
              <a:ext cx="864000" cy="857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ectangle 45"/>
            <p:cNvSpPr>
              <a:spLocks noChangeArrowheads="1"/>
            </p:cNvSpPr>
            <p:nvPr/>
          </p:nvSpPr>
          <p:spPr bwMode="auto">
            <a:xfrm>
              <a:off x="76200" y="1584773"/>
              <a:ext cx="1694078" cy="858837"/>
            </a:xfrm>
            <a:prstGeom prst="rect">
              <a:avLst/>
            </a:prstGeom>
            <a:blipFill dpi="0" rotWithShape="1">
              <a:blip r:embed="rId12">
                <a:lum bright="70000" contrast="-70000"/>
              </a:blip>
              <a:srcRect/>
              <a:stretch>
                <a:fillRect l="50000"/>
              </a:stretch>
            </a:blip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58522" tIns="29261" rIns="58522" bIns="29261" anchor="ctr" anchorCtr="1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fi-FI" sz="1600" b="1" dirty="0" smtClean="0">
                  <a:solidFill>
                    <a:srgbClr val="000000"/>
                  </a:solidFill>
                  <a:latin typeface="Times New Roman" pitchFamily="18" charset="0"/>
                  <a:cs typeface="Lucida Sans Unicode" pitchFamily="34" charset="0"/>
                </a:rPr>
                <a:t>SSA and collaborating sensor systems</a:t>
              </a:r>
            </a:p>
          </p:txBody>
        </p:sp>
      </p:grp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1922679" y="1591320"/>
            <a:ext cx="1694078" cy="858837"/>
          </a:xfrm>
          <a:prstGeom prst="rect">
            <a:avLst/>
          </a:prstGeom>
          <a:blipFill dpi="0" rotWithShape="1">
            <a:blip r:embed="rId13">
              <a:lum bright="70000" contrast="-70000"/>
            </a:blip>
            <a:srcRect/>
            <a:stretch>
              <a:fillRect/>
            </a:stretch>
          </a:blip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58522" tIns="29261" rIns="58522" bIns="29261" anchor="ctr" anchorCtr="1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fi-FI" sz="1600" b="1" dirty="0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t>Federated data archives</a:t>
            </a:r>
          </a:p>
        </p:txBody>
      </p:sp>
      <p:cxnSp>
        <p:nvCxnSpPr>
          <p:cNvPr id="32" name="Straight Arrow Connector 31"/>
          <p:cNvCxnSpPr>
            <a:stCxn id="839689" idx="0"/>
            <a:endCxn id="27" idx="2"/>
          </p:cNvCxnSpPr>
          <p:nvPr/>
        </p:nvCxnSpPr>
        <p:spPr bwMode="auto">
          <a:xfrm flipV="1">
            <a:off x="1869909" y="2450157"/>
            <a:ext cx="899809" cy="563887"/>
          </a:xfrm>
          <a:prstGeom prst="straightConnector1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arrow" w="med" len="med"/>
            <a:tailEnd type="none" w="med" len="med"/>
          </a:ln>
          <a:effectLst/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839689" idx="0"/>
            <a:endCxn id="23" idx="2"/>
          </p:cNvCxnSpPr>
          <p:nvPr/>
        </p:nvCxnSpPr>
        <p:spPr bwMode="auto">
          <a:xfrm flipH="1" flipV="1">
            <a:off x="923239" y="2443610"/>
            <a:ext cx="946670" cy="570434"/>
          </a:xfrm>
          <a:prstGeom prst="straightConnector1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  <a:headEnd type="arrow" w="med" len="med"/>
            <a:tailEnd type="none" w="med" len="med"/>
          </a:ln>
          <a:effectLst/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10" y="1934268"/>
            <a:ext cx="1366171" cy="85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831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1" y="1196752"/>
            <a:ext cx="9143324" cy="52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en-GB" sz="2000" b="1" dirty="0" smtClean="0">
                <a:solidFill>
                  <a:schemeClr val="bg1"/>
                </a:solidFill>
                <a:latin typeface="Verdana" pitchFamily="34" charset="0"/>
              </a:rPr>
              <a:t>Expert Service Centres (ESCs)</a:t>
            </a:r>
            <a:endParaRPr lang="en-GB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5693" y="1233488"/>
            <a:ext cx="6883077" cy="3681185"/>
          </a:xfrm>
        </p:spPr>
        <p:txBody>
          <a:bodyPr/>
          <a:lstStyle/>
          <a:p>
            <a:pPr>
              <a:buFont typeface="Verdana" pitchFamily="34" charset="0"/>
              <a:buChar char="•"/>
              <a:defRPr/>
            </a:pPr>
            <a:r>
              <a:rPr lang="en-US" dirty="0"/>
              <a:t>ESCs are internationally distributed </a:t>
            </a:r>
            <a:r>
              <a:rPr lang="en-US" dirty="0" err="1"/>
              <a:t>centres</a:t>
            </a:r>
            <a:r>
              <a:rPr lang="en-US" dirty="0"/>
              <a:t> of expertise </a:t>
            </a:r>
            <a:r>
              <a:rPr lang="en-US" dirty="0" err="1"/>
              <a:t>focussed</a:t>
            </a:r>
            <a:r>
              <a:rPr lang="en-US" dirty="0"/>
              <a:t> on a specific </a:t>
            </a:r>
            <a:r>
              <a:rPr lang="en-US" dirty="0" smtClean="0"/>
              <a:t>SWE domain:</a:t>
            </a:r>
          </a:p>
          <a:p>
            <a:pPr lvl="1">
              <a:buFont typeface="Verdana" pitchFamily="34" charset="0"/>
              <a:buChar char="•"/>
              <a:defRPr/>
            </a:pPr>
            <a:r>
              <a:rPr lang="en-US" dirty="0" smtClean="0"/>
              <a:t>Solar Weather: </a:t>
            </a:r>
            <a:r>
              <a:rPr lang="en-US" sz="1400" dirty="0" smtClean="0"/>
              <a:t>Expertise on solar drivers of the space weather</a:t>
            </a:r>
          </a:p>
          <a:p>
            <a:pPr lvl="1">
              <a:buFont typeface="Verdana" pitchFamily="34" charset="0"/>
              <a:buChar char="•"/>
              <a:defRPr/>
            </a:pPr>
            <a:r>
              <a:rPr lang="en-US" dirty="0" smtClean="0"/>
              <a:t>Space Radiation: </a:t>
            </a:r>
            <a:r>
              <a:rPr lang="en-US" sz="1400" dirty="0" smtClean="0"/>
              <a:t>Expertise </a:t>
            </a:r>
            <a:r>
              <a:rPr lang="en-US" sz="1400" dirty="0"/>
              <a:t>on radiation environment in space and for aviation</a:t>
            </a:r>
          </a:p>
          <a:p>
            <a:pPr lvl="1">
              <a:buFont typeface="Verdana" pitchFamily="34" charset="0"/>
              <a:buChar char="•"/>
              <a:defRPr/>
            </a:pPr>
            <a:r>
              <a:rPr lang="en-US" dirty="0" smtClean="0"/>
              <a:t>Ionospheric Weather: </a:t>
            </a:r>
            <a:r>
              <a:rPr lang="en-US" sz="1400" dirty="0" smtClean="0"/>
              <a:t>Expertise </a:t>
            </a:r>
            <a:r>
              <a:rPr lang="en-US" sz="1400" dirty="0"/>
              <a:t>on the ionized upper layers of </a:t>
            </a:r>
            <a:br>
              <a:rPr lang="en-US" sz="1400" dirty="0"/>
            </a:br>
            <a:r>
              <a:rPr lang="en-US" sz="1400" dirty="0"/>
              <a:t>the atmosphere</a:t>
            </a:r>
          </a:p>
          <a:p>
            <a:pPr lvl="1">
              <a:buFont typeface="Verdana" pitchFamily="34" charset="0"/>
              <a:buChar char="•"/>
              <a:defRPr/>
            </a:pPr>
            <a:r>
              <a:rPr lang="en-US" dirty="0" smtClean="0"/>
              <a:t>Geomagnetic Environment: </a:t>
            </a:r>
            <a:r>
              <a:rPr lang="en-US" sz="1400" dirty="0"/>
              <a:t>E</a:t>
            </a:r>
            <a:r>
              <a:rPr lang="en-US" sz="1400" dirty="0" smtClean="0"/>
              <a:t>xpertise </a:t>
            </a:r>
            <a:r>
              <a:rPr lang="en-US" sz="1400" dirty="0"/>
              <a:t>on variations in the Earth’s magnetic </a:t>
            </a:r>
            <a:r>
              <a:rPr lang="en-US" sz="1400" dirty="0" smtClean="0"/>
              <a:t>field</a:t>
            </a:r>
          </a:p>
          <a:p>
            <a:pPr lvl="1">
              <a:buFont typeface="Verdana" pitchFamily="34" charset="0"/>
              <a:buChar char="•"/>
              <a:defRPr/>
            </a:pPr>
            <a:r>
              <a:rPr lang="en-US" dirty="0" smtClean="0"/>
              <a:t>Heliospheric weather</a:t>
            </a:r>
            <a:r>
              <a:rPr lang="en-US" dirty="0"/>
              <a:t>: </a:t>
            </a:r>
            <a:r>
              <a:rPr lang="en-US" sz="1400" dirty="0" smtClean="0"/>
              <a:t>Expertise on </a:t>
            </a:r>
            <a:r>
              <a:rPr lang="en-US" sz="1400" dirty="0" err="1"/>
              <a:t>magnetospheric</a:t>
            </a:r>
            <a:r>
              <a:rPr lang="en-US" sz="1400" dirty="0"/>
              <a:t> response to solar wind </a:t>
            </a:r>
            <a:r>
              <a:rPr lang="en-US" sz="1400" dirty="0" smtClean="0"/>
              <a:t>disturbances</a:t>
            </a:r>
            <a:endParaRPr lang="en-US" sz="1400" dirty="0"/>
          </a:p>
        </p:txBody>
      </p:sp>
      <p:pic>
        <p:nvPicPr>
          <p:cNvPr id="2053" name="Picture 5" descr="http://www.astro.oma.be/common/frontnewsimg/4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3" b="10334"/>
          <a:stretch/>
        </p:blipFill>
        <p:spPr bwMode="auto">
          <a:xfrm>
            <a:off x="7151298" y="1201474"/>
            <a:ext cx="1994321" cy="121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TEC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" t="21086" r="5339" b="1888"/>
          <a:stretch/>
        </p:blipFill>
        <p:spPr bwMode="auto">
          <a:xfrm>
            <a:off x="7153592" y="4106037"/>
            <a:ext cx="1992027" cy="231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scintillations.cls.fr/images/anim_scint_index_29-30-Oct-2003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482" y="4965406"/>
            <a:ext cx="2188549" cy="144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12651" r="3453" b="10520"/>
          <a:stretch/>
        </p:blipFill>
        <p:spPr bwMode="auto">
          <a:xfrm>
            <a:off x="7151297" y="2416814"/>
            <a:ext cx="1992027" cy="166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961043"/>
            <a:ext cx="1856096" cy="145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097" y="4965406"/>
            <a:ext cx="1179590" cy="145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687" y="4961042"/>
            <a:ext cx="1923629" cy="145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714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" b="4520"/>
          <a:stretch/>
        </p:blipFill>
        <p:spPr bwMode="auto">
          <a:xfrm>
            <a:off x="1" y="1196752"/>
            <a:ext cx="9143324" cy="52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dirty="0" smtClean="0">
                <a:solidFill>
                  <a:schemeClr val="bg1"/>
                </a:solidFill>
                <a:latin typeface="Verdana" pitchFamily="34" charset="0"/>
              </a:rPr>
              <a:t>SWE </a:t>
            </a:r>
            <a:r>
              <a:rPr lang="fi-FI" sz="2000" b="1" dirty="0" err="1">
                <a:solidFill>
                  <a:schemeClr val="bg1"/>
                </a:solidFill>
                <a:latin typeface="Verdana" pitchFamily="34" charset="0"/>
              </a:rPr>
              <a:t>r</a:t>
            </a:r>
            <a:r>
              <a:rPr lang="fi-FI" sz="2000" b="1" dirty="0" err="1" smtClean="0">
                <a:solidFill>
                  <a:schemeClr val="bg1"/>
                </a:solidFill>
                <a:latin typeface="Verdana" pitchFamily="34" charset="0"/>
              </a:rPr>
              <a:t>isk</a:t>
            </a:r>
            <a:r>
              <a:rPr lang="fi-FI" sz="2000" b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fi-FI" sz="2000" b="1" dirty="0" err="1" smtClean="0">
                <a:solidFill>
                  <a:schemeClr val="bg1"/>
                </a:solidFill>
                <a:latin typeface="Verdana" pitchFamily="34" charset="0"/>
              </a:rPr>
              <a:t>assessment</a:t>
            </a:r>
            <a:r>
              <a:rPr lang="fi-FI" sz="2000" b="1" dirty="0" smtClean="0">
                <a:solidFill>
                  <a:schemeClr val="bg1"/>
                </a:solidFill>
                <a:latin typeface="Verdana" pitchFamily="34" charset="0"/>
              </a:rPr>
              <a:t> and ESA SSA </a:t>
            </a:r>
            <a:r>
              <a:rPr lang="fi-FI" sz="2000" b="1" dirty="0" err="1" smtClean="0">
                <a:solidFill>
                  <a:schemeClr val="bg1"/>
                </a:solidFill>
                <a:latin typeface="Verdana" pitchFamily="34" charset="0"/>
              </a:rPr>
              <a:t>Programme</a:t>
            </a:r>
            <a:endParaRPr lang="en-GB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5693" y="1233488"/>
            <a:ext cx="6883077" cy="4829687"/>
          </a:xfrm>
        </p:spPr>
        <p:txBody>
          <a:bodyPr/>
          <a:lstStyle/>
          <a:p>
            <a:pPr>
              <a:buFont typeface="Verdana" pitchFamily="34" charset="0"/>
              <a:buChar char="•"/>
              <a:defRPr/>
            </a:pPr>
            <a:r>
              <a:rPr lang="en-US" dirty="0" smtClean="0"/>
              <a:t>Risk assessment is carried out at national level in ESA member states =&gt; national risk register</a:t>
            </a:r>
          </a:p>
          <a:p>
            <a:pPr>
              <a:buFont typeface="Verdana" pitchFamily="34" charset="0"/>
              <a:buChar char="•"/>
              <a:defRPr/>
            </a:pPr>
            <a:r>
              <a:rPr lang="en-US" dirty="0" smtClean="0"/>
              <a:t>ESA provides technical support for national assessments </a:t>
            </a:r>
            <a:br>
              <a:rPr lang="en-US" dirty="0" smtClean="0"/>
            </a:br>
            <a:r>
              <a:rPr lang="en-US" dirty="0" smtClean="0"/>
              <a:t>=&gt; SWE risks on space infrastructure and ground segment</a:t>
            </a:r>
          </a:p>
          <a:p>
            <a:pPr>
              <a:buFont typeface="Verdana" pitchFamily="34" charset="0"/>
              <a:buChar char="•"/>
              <a:tabLst>
                <a:tab pos="809625" algn="l"/>
              </a:tabLst>
              <a:defRPr/>
            </a:pPr>
            <a:r>
              <a:rPr lang="en-US" dirty="0" smtClean="0"/>
              <a:t>ESA also helps national agencies and industry to define and exercise hazard scenarios</a:t>
            </a:r>
            <a:br>
              <a:rPr lang="en-US" dirty="0" smtClean="0"/>
            </a:br>
            <a:r>
              <a:rPr lang="en-US" dirty="0" smtClean="0"/>
              <a:t>=&gt; workshops with NCPAs ongoing for NEO events and in preparation for SWE</a:t>
            </a:r>
          </a:p>
          <a:p>
            <a:pPr>
              <a:buFont typeface="Verdana" pitchFamily="34" charset="0"/>
              <a:buChar char="•"/>
              <a:defRPr/>
            </a:pPr>
            <a:r>
              <a:rPr lang="en-US" dirty="0" smtClean="0"/>
              <a:t>SSA </a:t>
            </a:r>
            <a:r>
              <a:rPr lang="en-US" dirty="0" err="1" smtClean="0"/>
              <a:t>Programme</a:t>
            </a:r>
            <a:r>
              <a:rPr lang="en-US" dirty="0" smtClean="0"/>
              <a:t> is working closely with end users</a:t>
            </a:r>
          </a:p>
          <a:p>
            <a:pPr lvl="1">
              <a:defRPr/>
            </a:pPr>
            <a:r>
              <a:rPr lang="en-US" dirty="0" smtClean="0"/>
              <a:t>Definition and enhancements of the user requirements</a:t>
            </a:r>
          </a:p>
          <a:p>
            <a:pPr lvl="1">
              <a:defRPr/>
            </a:pPr>
            <a:r>
              <a:rPr lang="en-US" dirty="0" smtClean="0"/>
              <a:t>Reviews of the available services </a:t>
            </a:r>
          </a:p>
          <a:p>
            <a:pPr lvl="1">
              <a:defRPr/>
            </a:pPr>
            <a:r>
              <a:rPr lang="en-US" dirty="0" smtClean="0"/>
              <a:t>User participation into development of new services</a:t>
            </a:r>
            <a:endParaRPr lang="en-US" dirty="0"/>
          </a:p>
          <a:p>
            <a:pPr>
              <a:buFont typeface="Verdana" pitchFamily="34" charset="0"/>
              <a:buChar char="•"/>
              <a:defRPr/>
            </a:pPr>
            <a:r>
              <a:rPr lang="en-US" dirty="0" smtClean="0"/>
              <a:t>SSA </a:t>
            </a:r>
            <a:r>
              <a:rPr lang="en-US" dirty="0" err="1" smtClean="0"/>
              <a:t>Programme</a:t>
            </a:r>
            <a:r>
              <a:rPr lang="en-US" dirty="0" smtClean="0"/>
              <a:t> is raising and maintaining awareness of the SWE hazard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399" y="2120675"/>
            <a:ext cx="1085684" cy="123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252" y="1351498"/>
            <a:ext cx="1083212" cy="1522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079" y="1231923"/>
            <a:ext cx="4356296" cy="496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811151" y="2996418"/>
            <a:ext cx="844061" cy="2410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June2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3801" r="20719"/>
          <a:stretch/>
        </p:blipFill>
        <p:spPr>
          <a:xfrm>
            <a:off x="6971371" y="3712456"/>
            <a:ext cx="2035345" cy="20636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169600" y="5776068"/>
            <a:ext cx="1638886" cy="2462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Arial" pitchFamily="34" charset="0"/>
                <a:cs typeface="Arial" pitchFamily="34" charset="0"/>
              </a:rPr>
              <a:t>Credit: NASA/STEREO</a:t>
            </a:r>
          </a:p>
        </p:txBody>
      </p:sp>
    </p:spTree>
    <p:extLst>
      <p:ext uri="{BB962C8B-B14F-4D97-AF65-F5344CB8AC3E}">
        <p14:creationId xmlns:p14="http://schemas.microsoft.com/office/powerpoint/2010/main" val="17949441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395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3" grpId="0" animBg="1"/>
      <p:bldP spid="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910" y="-18256"/>
            <a:ext cx="7770506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COSPAR Capacity Building Workshops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2788"/>
            <a:ext cx="9144000" cy="565521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dirty="0" smtClean="0"/>
              <a:t>2-3 workshops per year on scientific topics covered by COSPAR </a:t>
            </a:r>
            <a:br>
              <a:rPr lang="en-GB" dirty="0" smtClean="0"/>
            </a:br>
            <a:r>
              <a:rPr lang="en-GB" dirty="0" smtClean="0"/>
              <a:t>Commissions &amp; Panels. </a:t>
            </a:r>
          </a:p>
          <a:p>
            <a:pPr lvl="1"/>
            <a:r>
              <a:rPr lang="en-GB" dirty="0" smtClean="0"/>
              <a:t>Space weather related proposals welcome and encouraged! </a:t>
            </a:r>
            <a:endParaRPr lang="en-GB" dirty="0"/>
          </a:p>
          <a:p>
            <a:r>
              <a:rPr lang="en-GB" dirty="0" smtClean="0"/>
              <a:t>Exposure to scientific best practices + practical training in use of data and analysis tools</a:t>
            </a:r>
          </a:p>
          <a:p>
            <a:r>
              <a:rPr lang="en-GB" dirty="0" smtClean="0"/>
              <a:t>Encourage </a:t>
            </a:r>
            <a:r>
              <a:rPr lang="en-GB" dirty="0"/>
              <a:t>scientific use of space data by scientists in </a:t>
            </a:r>
            <a:r>
              <a:rPr lang="en-GB" dirty="0" smtClean="0"/>
              <a:t>emerging countries &amp; foster links with wider international scientific community</a:t>
            </a:r>
            <a:endParaRPr lang="en-GB" dirty="0" smtClean="0">
              <a:effectLst/>
            </a:endParaRPr>
          </a:p>
          <a:p>
            <a:r>
              <a:rPr lang="en-GB" dirty="0" smtClean="0"/>
              <a:t>T</a:t>
            </a:r>
            <a:r>
              <a:rPr lang="en-GB" dirty="0" smtClean="0">
                <a:effectLst/>
              </a:rPr>
              <a:t>arget participants from final year postgraduate students to young university faculty members in emerging countries</a:t>
            </a:r>
          </a:p>
          <a:p>
            <a:r>
              <a:rPr lang="en-GB" dirty="0" smtClean="0"/>
              <a:t>Usually 25-35 participants + lecturing team</a:t>
            </a:r>
          </a:p>
          <a:p>
            <a:r>
              <a:rPr lang="en-GB" dirty="0" smtClean="0"/>
              <a:t>On selection COSPAR provides financial support up to 25 </a:t>
            </a:r>
            <a:r>
              <a:rPr lang="en-GB" dirty="0" err="1" smtClean="0"/>
              <a:t>kEuro</a:t>
            </a:r>
            <a:r>
              <a:rPr lang="en-GB" dirty="0" smtClean="0"/>
              <a:t> towards workshop costs</a:t>
            </a:r>
          </a:p>
          <a:p>
            <a:r>
              <a:rPr lang="en-GB" dirty="0" smtClean="0"/>
              <a:t>List of past workshops: </a:t>
            </a:r>
            <a:r>
              <a:rPr lang="en-GB" dirty="0" smtClean="0">
                <a:effectLst/>
                <a:hlinkClick r:id="rId2"/>
              </a:rPr>
              <a:t>https://cosparhq.cnes.fr/events/cb-workshops</a:t>
            </a:r>
            <a:r>
              <a:rPr lang="en-GB" dirty="0" smtClean="0">
                <a:effectLst/>
              </a:rPr>
              <a:t>.</a:t>
            </a:r>
          </a:p>
          <a:p>
            <a:r>
              <a:rPr lang="en-GB" dirty="0" smtClean="0"/>
              <a:t>Contact: Mariano </a:t>
            </a:r>
            <a:r>
              <a:rPr lang="en-GB" dirty="0" err="1" smtClean="0"/>
              <a:t>Menzez</a:t>
            </a:r>
            <a:r>
              <a:rPr lang="en-GB" dirty="0" smtClean="0"/>
              <a:t> (</a:t>
            </a:r>
            <a:r>
              <a:rPr lang="en-GB" dirty="0" smtClean="0">
                <a:hlinkClick r:id="rId3"/>
              </a:rPr>
              <a:t>mariano@astro.rug.nl</a:t>
            </a:r>
            <a:r>
              <a:rPr lang="en-GB" dirty="0" smtClean="0"/>
              <a:t>; PCB chair), Alexi Glover (</a:t>
            </a:r>
            <a:r>
              <a:rPr lang="en-GB" dirty="0" smtClean="0">
                <a:hlinkClick r:id="rId4"/>
              </a:rPr>
              <a:t>alexi.glover@esa.int</a:t>
            </a:r>
            <a:r>
              <a:rPr lang="en-GB" dirty="0" smtClean="0"/>
              <a:t>; PCB vice chair, Space Weather)</a:t>
            </a:r>
            <a:endParaRPr lang="en-GB" dirty="0" smtClean="0">
              <a:effectLst/>
            </a:endParaRPr>
          </a:p>
        </p:txBody>
      </p:sp>
      <p:pic>
        <p:nvPicPr>
          <p:cNvPr id="1028" name="Picture 4" descr="http://www.spaceweather.eu/files/images/cospar_logo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156" y="-1"/>
            <a:ext cx="1555844" cy="168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30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9" name="Picture 2" descr="001_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0" name="Picture 19" descr="Logo_Signature_Cover_PP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5"/>
          <a:stretch>
            <a:fillRect/>
          </a:stretch>
        </p:blipFill>
        <p:spPr bwMode="auto">
          <a:xfrm>
            <a:off x="0" y="247650"/>
            <a:ext cx="9144000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1184275" y="2349795"/>
            <a:ext cx="6448425" cy="363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tIns="36000" rIns="90000" bIns="36000"/>
          <a:lstStyle/>
          <a:p>
            <a:pPr algn="ctr">
              <a:spcBef>
                <a:spcPct val="25000"/>
              </a:spcBef>
              <a:buFont typeface="NotesEsa" pitchFamily="2" charset="0"/>
              <a:buNone/>
            </a:pPr>
            <a:r>
              <a:rPr lang="fi-FI" sz="2400" b="1" dirty="0" smtClean="0">
                <a:solidFill>
                  <a:schemeClr val="bg1">
                    <a:lumMod val="95000"/>
                  </a:schemeClr>
                </a:solidFill>
                <a:latin typeface="Verdana" pitchFamily="34" charset="0"/>
              </a:rPr>
              <a:t>THANK YOU</a:t>
            </a:r>
          </a:p>
          <a:p>
            <a:pPr>
              <a:spcBef>
                <a:spcPct val="25000"/>
              </a:spcBef>
              <a:buFont typeface="NotesEsa" pitchFamily="2" charset="0"/>
              <a:buNone/>
            </a:pPr>
            <a:endParaRPr lang="fi-FI" sz="1600" dirty="0" smtClean="0">
              <a:solidFill>
                <a:schemeClr val="bg1">
                  <a:lumMod val="95000"/>
                </a:schemeClr>
              </a:solidFill>
              <a:latin typeface="Verdana" pitchFamily="34" charset="0"/>
            </a:endParaRPr>
          </a:p>
          <a:p>
            <a:pPr algn="ctr">
              <a:spcBef>
                <a:spcPct val="25000"/>
              </a:spcBef>
            </a:pPr>
            <a:r>
              <a:rPr lang="it-IT" sz="1600" b="1" dirty="0" smtClean="0">
                <a:solidFill>
                  <a:schemeClr val="bg1">
                    <a:lumMod val="95000"/>
                  </a:schemeClr>
                </a:solidFill>
                <a:latin typeface="Verdana" pitchFamily="34" charset="0"/>
              </a:rPr>
              <a:t>swe.ssa.esa.int</a:t>
            </a:r>
          </a:p>
          <a:p>
            <a:pPr algn="ctr">
              <a:spcBef>
                <a:spcPct val="25000"/>
              </a:spcBef>
            </a:pP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latin typeface="Verdana" pitchFamily="34" charset="0"/>
              </a:rPr>
              <a:t>www.esa.int</a:t>
            </a:r>
            <a:endParaRPr lang="en-GB" sz="1600" b="1" dirty="0">
              <a:solidFill>
                <a:schemeClr val="bg1">
                  <a:lumMod val="9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97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Ebook_image_lowcolour">
  <a:themeElements>
    <a:clrScheme name="1_Default Design 4">
      <a:dk1>
        <a:srgbClr val="000000"/>
      </a:dk1>
      <a:lt1>
        <a:srgbClr val="FFFFFF"/>
      </a:lt1>
      <a:dk2>
        <a:srgbClr val="747678"/>
      </a:dk2>
      <a:lt2>
        <a:srgbClr val="4D4F53"/>
      </a:lt2>
      <a:accent1>
        <a:srgbClr val="008542"/>
      </a:accent1>
      <a:accent2>
        <a:srgbClr val="D5D6D2"/>
      </a:accent2>
      <a:accent3>
        <a:srgbClr val="FFFFFF"/>
      </a:accent3>
      <a:accent4>
        <a:srgbClr val="000000"/>
      </a:accent4>
      <a:accent5>
        <a:srgbClr val="AAC2B0"/>
      </a:accent5>
      <a:accent6>
        <a:srgbClr val="C1C2BE"/>
      </a:accent6>
      <a:hlink>
        <a:srgbClr val="8B8D8E"/>
      </a:hlink>
      <a:folHlink>
        <a:srgbClr val="9A9B9C"/>
      </a:folHlink>
    </a:clrScheme>
    <a:fontScheme name="1_Default Design">
      <a:majorFont>
        <a:latin typeface="NotesEsa"/>
        <a:ea typeface=""/>
        <a:cs typeface=""/>
      </a:majorFont>
      <a:minorFont>
        <a:latin typeface="NotesEs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14_Ebook_image_lowcolour</Template>
  <TotalTime>0</TotalTime>
  <Words>418</Words>
  <Application>Microsoft Office PowerPoint</Application>
  <PresentationFormat>On-screen Show (4:3)</PresentationFormat>
  <Paragraphs>95</Paragraphs>
  <Slides>9</Slides>
  <Notes>5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14_Ebook_image_lowcolour</vt:lpstr>
      <vt:lpstr>PowerPoint Presentation</vt:lpstr>
      <vt:lpstr>PowerPoint Presentation</vt:lpstr>
      <vt:lpstr>PowerPoint Presentation</vt:lpstr>
      <vt:lpstr>PowerPoint Presentation</vt:lpstr>
      <vt:lpstr>ESA SSA SWE system in development</vt:lpstr>
      <vt:lpstr>PowerPoint Presentation</vt:lpstr>
      <vt:lpstr>PowerPoint Presentation</vt:lpstr>
      <vt:lpstr>COSPAR Capacity Building Workshops</vt:lpstr>
      <vt:lpstr>PowerPoint Presentation</vt:lpstr>
    </vt:vector>
  </TitlesOfParts>
  <Company>ESA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Situational Awareness</dc:title>
  <dc:creator>Emmet Fletcher</dc:creator>
  <cp:lastModifiedBy>Juha-Pekka Luntama</cp:lastModifiedBy>
  <cp:revision>1628</cp:revision>
  <dcterms:created xsi:type="dcterms:W3CDTF">2008-09-08T13:59:13Z</dcterms:created>
  <dcterms:modified xsi:type="dcterms:W3CDTF">2015-02-02T21:31:45Z</dcterms:modified>
</cp:coreProperties>
</file>