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9" r:id="rId4"/>
    <p:sldId id="262" r:id="rId5"/>
    <p:sldId id="264" r:id="rId6"/>
    <p:sldId id="272" r:id="rId7"/>
    <p:sldId id="273" r:id="rId8"/>
    <p:sldId id="274" r:id="rId9"/>
    <p:sldId id="275" r:id="rId10"/>
    <p:sldId id="276" r:id="rId11"/>
    <p:sldId id="277" r:id="rId12"/>
    <p:sldId id="261" r:id="rId13"/>
    <p:sldId id="269" r:id="rId14"/>
    <p:sldId id="271" r:id="rId15"/>
    <p:sldId id="270" r:id="rId16"/>
    <p:sldId id="268" r:id="rId17"/>
    <p:sldId id="278" r:id="rId18"/>
    <p:sldId id="263" r:id="rId19"/>
    <p:sldId id="279" r:id="rId20"/>
  </p:sldIdLst>
  <p:sldSz cx="9144000" cy="6858000" type="screen4x3"/>
  <p:notesSz cx="6858000" cy="9144000"/>
  <p:defaultTextStyle>
    <a:defPPr>
      <a:defRPr lang="id-ID"/>
    </a:defPPr>
    <a:lvl1pPr marL="0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3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0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6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3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9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6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72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190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0C965-3ABB-40E7-ADFC-8936228035C4}" type="datetimeFigureOut">
              <a:rPr lang="id-ID" smtClean="0"/>
              <a:pPr/>
              <a:t>03/02/2015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E51E5-99DA-4BDB-8D6D-BC2B3AF3F4F7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Capacity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E51E5-99DA-4BDB-8D6D-BC2B3AF3F4F7}" type="slidenum">
              <a:rPr lang="id-ID" smtClean="0"/>
              <a:pPr/>
              <a:t>13</a:t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1AC8-FD33-4826-941B-1172DEAEF36B}" type="datetimeFigureOut">
              <a:rPr lang="id-ID" smtClean="0"/>
              <a:pPr/>
              <a:t>03/02/2015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2907-E9FC-46F7-80CA-AB9697CAE53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1AC8-FD33-4826-941B-1172DEAEF36B}" type="datetimeFigureOut">
              <a:rPr lang="id-ID" smtClean="0"/>
              <a:pPr/>
              <a:t>03/02/2015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2907-E9FC-46F7-80CA-AB9697CAE53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1AC8-FD33-4826-941B-1172DEAEF36B}" type="datetimeFigureOut">
              <a:rPr lang="id-ID" smtClean="0"/>
              <a:pPr/>
              <a:t>03/02/2015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2907-E9FC-46F7-80CA-AB9697CAE53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1AC8-FD33-4826-941B-1172DEAEF36B}" type="datetimeFigureOut">
              <a:rPr lang="id-ID" smtClean="0"/>
              <a:pPr/>
              <a:t>03/02/2015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2907-E9FC-46F7-80CA-AB9697CAE53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1AC8-FD33-4826-941B-1172DEAEF36B}" type="datetimeFigureOut">
              <a:rPr lang="id-ID" smtClean="0"/>
              <a:pPr/>
              <a:t>03/02/2015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2907-E9FC-46F7-80CA-AB9697CAE53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1AC8-FD33-4826-941B-1172DEAEF36B}" type="datetimeFigureOut">
              <a:rPr lang="id-ID" smtClean="0"/>
              <a:pPr/>
              <a:t>03/02/2015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2907-E9FC-46F7-80CA-AB9697CAE53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1AC8-FD33-4826-941B-1172DEAEF36B}" type="datetimeFigureOut">
              <a:rPr lang="id-ID" smtClean="0"/>
              <a:pPr/>
              <a:t>03/02/2015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2907-E9FC-46F7-80CA-AB9697CAE53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6" indent="0">
              <a:buNone/>
              <a:defRPr sz="900"/>
            </a:lvl5pPr>
            <a:lvl6pPr marL="2285733" indent="0">
              <a:buNone/>
              <a:defRPr sz="900"/>
            </a:lvl6pPr>
            <a:lvl7pPr marL="2742879" indent="0">
              <a:buNone/>
              <a:defRPr sz="900"/>
            </a:lvl7pPr>
            <a:lvl8pPr marL="3200026" indent="0">
              <a:buNone/>
              <a:defRPr sz="900"/>
            </a:lvl8pPr>
            <a:lvl9pPr marL="365717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1AC8-FD33-4826-941B-1172DEAEF36B}" type="datetimeFigureOut">
              <a:rPr lang="id-ID" smtClean="0"/>
              <a:pPr/>
              <a:t>03/02/2015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2907-E9FC-46F7-80CA-AB9697CAE53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3" indent="0">
              <a:buNone/>
              <a:defRPr sz="2400"/>
            </a:lvl3pPr>
            <a:lvl4pPr marL="1371440" indent="0">
              <a:buNone/>
              <a:defRPr sz="2000"/>
            </a:lvl4pPr>
            <a:lvl5pPr marL="1828586" indent="0">
              <a:buNone/>
              <a:defRPr sz="2000"/>
            </a:lvl5pPr>
            <a:lvl6pPr marL="2285733" indent="0">
              <a:buNone/>
              <a:defRPr sz="2000"/>
            </a:lvl6pPr>
            <a:lvl7pPr marL="2742879" indent="0">
              <a:buNone/>
              <a:defRPr sz="2000"/>
            </a:lvl7pPr>
            <a:lvl8pPr marL="3200026" indent="0">
              <a:buNone/>
              <a:defRPr sz="2000"/>
            </a:lvl8pPr>
            <a:lvl9pPr marL="3657172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6" indent="0">
              <a:buNone/>
              <a:defRPr sz="900"/>
            </a:lvl5pPr>
            <a:lvl6pPr marL="2285733" indent="0">
              <a:buNone/>
              <a:defRPr sz="900"/>
            </a:lvl6pPr>
            <a:lvl7pPr marL="2742879" indent="0">
              <a:buNone/>
              <a:defRPr sz="900"/>
            </a:lvl7pPr>
            <a:lvl8pPr marL="3200026" indent="0">
              <a:buNone/>
              <a:defRPr sz="900"/>
            </a:lvl8pPr>
            <a:lvl9pPr marL="365717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1AC8-FD33-4826-941B-1172DEAEF36B}" type="datetimeFigureOut">
              <a:rPr lang="id-ID" smtClean="0"/>
              <a:pPr/>
              <a:t>03/02/2015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2907-E9FC-46F7-80CA-AB9697CAE53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1AC8-FD33-4826-941B-1172DEAEF36B}" type="datetimeFigureOut">
              <a:rPr lang="id-ID" smtClean="0"/>
              <a:pPr/>
              <a:t>03/02/2015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2907-E9FC-46F7-80CA-AB9697CAE53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1AC8-FD33-4826-941B-1172DEAEF36B}" type="datetimeFigureOut">
              <a:rPr lang="id-ID" smtClean="0"/>
              <a:pPr/>
              <a:t>03/02/2015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72907-E9FC-46F7-80CA-AB9697CAE53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9" tIns="45714" rIns="91429" bIns="4571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29" tIns="45714" rIns="91429" bIns="4571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29" tIns="45714" rIns="91429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91AC8-FD33-4826-941B-1172DEAEF36B}" type="datetimeFigureOut">
              <a:rPr lang="id-ID" smtClean="0"/>
              <a:pPr/>
              <a:t>03/02/2015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29" tIns="45714" rIns="91429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29" tIns="45714" rIns="91429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72907-E9FC-46F7-80CA-AB9697CAE53C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29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0" indent="-342860" algn="l" defTabSz="91429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3" indent="-285717" algn="l" defTabSz="91429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7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3" indent="-228573" algn="l" defTabSz="91429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9" indent="-228573" algn="l" defTabSz="91429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6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3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9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6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3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9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2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Space Weather Service in Indonesia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4484712"/>
            <a:ext cx="7344816" cy="1752600"/>
          </a:xfrm>
        </p:spPr>
        <p:txBody>
          <a:bodyPr>
            <a:normAutofit/>
          </a:bodyPr>
          <a:lstStyle/>
          <a:p>
            <a:r>
              <a:rPr lang="id-ID" sz="2400" dirty="0" smtClean="0">
                <a:solidFill>
                  <a:schemeClr val="tx1"/>
                </a:solidFill>
              </a:rPr>
              <a:t>Clara Y. Yatini</a:t>
            </a:r>
          </a:p>
          <a:p>
            <a:r>
              <a:rPr lang="id-ID" sz="2400" dirty="0" smtClean="0">
                <a:solidFill>
                  <a:schemeClr val="tx1"/>
                </a:solidFill>
              </a:rPr>
              <a:t>National Institute of Aeronautics and Space (LAPAN)</a:t>
            </a:r>
          </a:p>
          <a:p>
            <a:r>
              <a:rPr lang="id-ID" sz="2000" dirty="0" smtClean="0">
                <a:solidFill>
                  <a:schemeClr val="tx1"/>
                </a:solidFill>
              </a:rPr>
              <a:t>clara@lapan.go.id</a:t>
            </a:r>
            <a:endParaRPr lang="id-ID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Space Weather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The Sun</a:t>
            </a:r>
          </a:p>
          <a:p>
            <a:r>
              <a:rPr lang="id-ID" dirty="0" smtClean="0"/>
              <a:t>Interplanetary space</a:t>
            </a:r>
          </a:p>
          <a:p>
            <a:r>
              <a:rPr lang="id-ID" dirty="0" smtClean="0"/>
              <a:t>Magnetosphere</a:t>
            </a:r>
          </a:p>
          <a:p>
            <a:r>
              <a:rPr lang="id-ID" dirty="0" smtClean="0"/>
              <a:t>Ionosphere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AutoShape 2"/>
          <p:cNvSpPr>
            <a:spLocks noChangeArrowheads="1"/>
          </p:cNvSpPr>
          <p:nvPr/>
        </p:nvSpPr>
        <p:spPr bwMode="auto">
          <a:xfrm>
            <a:off x="5979222" y="692696"/>
            <a:ext cx="2121171" cy="1080120"/>
          </a:xfrm>
          <a:prstGeom prst="flowChartDocumen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51" name="Text Box 3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3375864" y="2306960"/>
            <a:ext cx="1759025" cy="609600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29" tIns="45714" rIns="91429" bIns="45714"/>
          <a:lstStyle/>
          <a:p>
            <a:pPr algn="ctr"/>
            <a:r>
              <a:rPr lang="en-US" sz="1400" b="1" dirty="0">
                <a:latin typeface="Arial" charset="0"/>
              </a:rPr>
              <a:t>SOLAR ACTIVITY  RESEARCH</a:t>
            </a:r>
          </a:p>
        </p:txBody>
      </p:sp>
      <p:sp>
        <p:nvSpPr>
          <p:cNvPr id="309252" name="Text Box 4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2953698" y="782960"/>
            <a:ext cx="2515406" cy="5334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29" tIns="45714" rIns="91429" bIns="45714"/>
          <a:lstStyle/>
          <a:p>
            <a:pPr algn="ctr"/>
            <a:r>
              <a:rPr lang="en-US" sz="1400" b="1" dirty="0">
                <a:latin typeface="Arial" charset="0"/>
              </a:rPr>
              <a:t>RESEARCH ON SATELLITE ORBITAL PERTURBATION</a:t>
            </a:r>
            <a:endParaRPr lang="en-US" sz="1400" dirty="0">
              <a:latin typeface="Arial" charset="0"/>
            </a:endParaRPr>
          </a:p>
        </p:txBody>
      </p:sp>
      <p:sp>
        <p:nvSpPr>
          <p:cNvPr id="309253" name="Text Box 5"/>
          <p:cNvSpPr txBox="1">
            <a:spLocks noChangeArrowheads="1"/>
          </p:cNvSpPr>
          <p:nvPr/>
        </p:nvSpPr>
        <p:spPr bwMode="auto">
          <a:xfrm>
            <a:off x="1259633" y="692697"/>
            <a:ext cx="1101861" cy="699864"/>
          </a:xfrm>
          <a:prstGeom prst="rect">
            <a:avLst/>
          </a:prstGeom>
          <a:solidFill>
            <a:srgbClr val="99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29" tIns="45714" rIns="91429" bIns="45714"/>
          <a:lstStyle/>
          <a:p>
            <a:pPr algn="ctr"/>
            <a:r>
              <a:rPr lang="en-US" sz="1400" dirty="0">
                <a:latin typeface="Arial" charset="0"/>
              </a:rPr>
              <a:t>Solar system Dynamics</a:t>
            </a:r>
          </a:p>
        </p:txBody>
      </p:sp>
      <p:sp>
        <p:nvSpPr>
          <p:cNvPr id="309254" name="Text Box 6"/>
          <p:cNvSpPr txBox="1">
            <a:spLocks noChangeArrowheads="1"/>
          </p:cNvSpPr>
          <p:nvPr/>
        </p:nvSpPr>
        <p:spPr bwMode="auto">
          <a:xfrm>
            <a:off x="5979222" y="706760"/>
            <a:ext cx="2043401" cy="954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9" tIns="45714" rIns="91429" bIns="45714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1400" dirty="0">
                <a:latin typeface="Arial" charset="0"/>
              </a:rPr>
              <a:t> Satellite orbital prediction </a:t>
            </a:r>
          </a:p>
          <a:p>
            <a:pPr>
              <a:lnSpc>
                <a:spcPct val="75000"/>
              </a:lnSpc>
              <a:spcBef>
                <a:spcPct val="50000"/>
              </a:spcBef>
              <a:buFontTx/>
              <a:buChar char="•"/>
            </a:pPr>
            <a:r>
              <a:rPr lang="en-US" sz="1400" dirty="0">
                <a:latin typeface="Arial" charset="0"/>
              </a:rPr>
              <a:t> Information on space debris</a:t>
            </a:r>
            <a:endParaRPr lang="en-US" sz="1400" dirty="0"/>
          </a:p>
        </p:txBody>
      </p:sp>
      <p:sp>
        <p:nvSpPr>
          <p:cNvPr id="309255" name="Line 7"/>
          <p:cNvSpPr>
            <a:spLocks noChangeShapeType="1"/>
          </p:cNvSpPr>
          <p:nvPr/>
        </p:nvSpPr>
        <p:spPr bwMode="auto">
          <a:xfrm flipH="1" flipV="1">
            <a:off x="4196742" y="1354460"/>
            <a:ext cx="20522" cy="896938"/>
          </a:xfrm>
          <a:prstGeom prst="line">
            <a:avLst/>
          </a:prstGeom>
          <a:noFill/>
          <a:ln w="95250" cmpd="tri">
            <a:solidFill>
              <a:srgbClr val="242424"/>
            </a:solidFill>
            <a:round/>
            <a:headEnd/>
            <a:tailEnd type="arrow" w="med" len="med"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56" name="Line 8"/>
          <p:cNvSpPr>
            <a:spLocks noChangeShapeType="1"/>
          </p:cNvSpPr>
          <p:nvPr/>
        </p:nvSpPr>
        <p:spPr bwMode="auto">
          <a:xfrm flipV="1">
            <a:off x="5486695" y="1087760"/>
            <a:ext cx="518912" cy="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57" name="Text Box 9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351805" y="3830961"/>
            <a:ext cx="2181191" cy="739775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1429" tIns="45714" rIns="91429" bIns="45714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latin typeface="Arial" charset="0"/>
              </a:rPr>
              <a:t>RESEARCH ON REGIONAL MAGNETIC  FIELD</a:t>
            </a:r>
            <a:endParaRPr lang="en-US" sz="1200" dirty="0">
              <a:latin typeface="Arial" charset="0"/>
            </a:endParaRPr>
          </a:p>
        </p:txBody>
      </p:sp>
      <p:sp>
        <p:nvSpPr>
          <p:cNvPr id="309258" name="Line 10"/>
          <p:cNvSpPr>
            <a:spLocks noChangeShapeType="1"/>
          </p:cNvSpPr>
          <p:nvPr/>
        </p:nvSpPr>
        <p:spPr bwMode="auto">
          <a:xfrm flipH="1">
            <a:off x="1688666" y="2992760"/>
            <a:ext cx="1968643" cy="685800"/>
          </a:xfrm>
          <a:prstGeom prst="line">
            <a:avLst/>
          </a:prstGeom>
          <a:noFill/>
          <a:ln w="95250" cmpd="tri">
            <a:solidFill>
              <a:srgbClr val="242424"/>
            </a:solidFill>
            <a:round/>
            <a:headEnd/>
            <a:tailEnd type="arrow" w="med" len="med"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59" name="Text Box 11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3164782" y="3983360"/>
            <a:ext cx="2323379" cy="738664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1429" tIns="45714" rIns="91429" bIns="45714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latin typeface="Arial" charset="0"/>
              </a:rPr>
              <a:t>RESEARCH ON REGIONAL IONOSPHERE</a:t>
            </a:r>
          </a:p>
        </p:txBody>
      </p:sp>
      <p:sp>
        <p:nvSpPr>
          <p:cNvPr id="309260" name="Text Box 12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6172714" y="3983360"/>
            <a:ext cx="2532996" cy="738664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1429" tIns="45714" rIns="91429" bIns="45714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latin typeface="Arial" charset="0"/>
              </a:rPr>
              <a:t>RESEARCH ON EQUATORIAL UPPER ATMOSFER</a:t>
            </a:r>
            <a:endParaRPr lang="en-US" sz="1200" dirty="0">
              <a:latin typeface="Arial" charset="0"/>
            </a:endParaRPr>
          </a:p>
        </p:txBody>
      </p:sp>
      <p:sp>
        <p:nvSpPr>
          <p:cNvPr id="309261" name="Line 13"/>
          <p:cNvSpPr>
            <a:spLocks noChangeShapeType="1"/>
          </p:cNvSpPr>
          <p:nvPr/>
        </p:nvSpPr>
        <p:spPr bwMode="auto">
          <a:xfrm>
            <a:off x="4190878" y="2992760"/>
            <a:ext cx="0" cy="914400"/>
          </a:xfrm>
          <a:prstGeom prst="line">
            <a:avLst/>
          </a:prstGeom>
          <a:noFill/>
          <a:ln w="95250" cmpd="tri">
            <a:solidFill>
              <a:srgbClr val="242424"/>
            </a:solidFill>
            <a:round/>
            <a:headEnd/>
            <a:tailEnd type="arrow" w="med" len="med"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62" name="Line 14"/>
          <p:cNvSpPr>
            <a:spLocks noChangeShapeType="1"/>
          </p:cNvSpPr>
          <p:nvPr/>
        </p:nvSpPr>
        <p:spPr bwMode="auto">
          <a:xfrm>
            <a:off x="4800675" y="2992760"/>
            <a:ext cx="2165067" cy="762000"/>
          </a:xfrm>
          <a:prstGeom prst="line">
            <a:avLst/>
          </a:prstGeom>
          <a:noFill/>
          <a:ln w="95250" cmpd="tri">
            <a:solidFill>
              <a:srgbClr val="242424"/>
            </a:solidFill>
            <a:round/>
            <a:headEnd/>
            <a:tailEnd type="arrow" w="med" len="med"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63" name="AutoShape 15"/>
          <p:cNvSpPr>
            <a:spLocks noChangeArrowheads="1"/>
          </p:cNvSpPr>
          <p:nvPr/>
        </p:nvSpPr>
        <p:spPr bwMode="auto">
          <a:xfrm>
            <a:off x="251521" y="5301208"/>
            <a:ext cx="2376263" cy="1224136"/>
          </a:xfrm>
          <a:prstGeom prst="flowChartDocumen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64" name="AutoShape 16"/>
          <p:cNvSpPr>
            <a:spLocks noChangeArrowheads="1"/>
          </p:cNvSpPr>
          <p:nvPr/>
        </p:nvSpPr>
        <p:spPr bwMode="auto">
          <a:xfrm>
            <a:off x="2771800" y="5278760"/>
            <a:ext cx="3024336" cy="1318592"/>
          </a:xfrm>
          <a:prstGeom prst="flowChartDocumen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65" name="AutoShape 17"/>
          <p:cNvSpPr>
            <a:spLocks noChangeArrowheads="1"/>
          </p:cNvSpPr>
          <p:nvPr/>
        </p:nvSpPr>
        <p:spPr bwMode="auto">
          <a:xfrm>
            <a:off x="6049582" y="5301209"/>
            <a:ext cx="2842898" cy="1142999"/>
          </a:xfrm>
          <a:prstGeom prst="flowChartDocumen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66" name="Text Box 18"/>
          <p:cNvSpPr txBox="1">
            <a:spLocks noChangeArrowheads="1"/>
          </p:cNvSpPr>
          <p:nvPr/>
        </p:nvSpPr>
        <p:spPr bwMode="auto">
          <a:xfrm>
            <a:off x="179512" y="5445226"/>
            <a:ext cx="2592288" cy="1092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9" tIns="45714" rIns="91429" bIns="45714">
            <a:spAutoFit/>
          </a:bodyPr>
          <a:lstStyle/>
          <a:p>
            <a:pPr marL="114287" indent="-114287">
              <a:spcBef>
                <a:spcPct val="50000"/>
              </a:spcBef>
              <a:buFontTx/>
              <a:buChar char="•"/>
            </a:pPr>
            <a:r>
              <a:rPr lang="en-US" sz="1400" dirty="0">
                <a:latin typeface="Arial" charset="0"/>
              </a:rPr>
              <a:t> Information on terrestrial magnetic </a:t>
            </a:r>
            <a:r>
              <a:rPr lang="id-ID" sz="1400" dirty="0" smtClean="0">
                <a:latin typeface="Arial" charset="0"/>
              </a:rPr>
              <a:t>variability</a:t>
            </a:r>
          </a:p>
          <a:p>
            <a:pPr marL="114287" indent="-114287">
              <a:spcBef>
                <a:spcPct val="50000"/>
              </a:spcBef>
              <a:buFontTx/>
              <a:buChar char="•"/>
            </a:pPr>
            <a:r>
              <a:rPr lang="id-ID" sz="1400" dirty="0" smtClean="0">
                <a:latin typeface="Arial" charset="0"/>
              </a:rPr>
              <a:t>Information on geomagnetic disturbance</a:t>
            </a:r>
            <a:r>
              <a:rPr lang="en-US" sz="1400" dirty="0" smtClean="0">
                <a:latin typeface="Arial" charset="0"/>
              </a:rPr>
              <a:t> </a:t>
            </a:r>
            <a:endParaRPr lang="en-US" sz="1400" dirty="0">
              <a:latin typeface="Arial" charset="0"/>
            </a:endParaRPr>
          </a:p>
        </p:txBody>
      </p:sp>
      <p:sp>
        <p:nvSpPr>
          <p:cNvPr id="309267" name="Line 19"/>
          <p:cNvSpPr>
            <a:spLocks noChangeShapeType="1"/>
          </p:cNvSpPr>
          <p:nvPr/>
        </p:nvSpPr>
        <p:spPr bwMode="auto">
          <a:xfrm>
            <a:off x="1407220" y="4669160"/>
            <a:ext cx="0" cy="68580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68" name="Line 20"/>
          <p:cNvSpPr>
            <a:spLocks noChangeShapeType="1"/>
          </p:cNvSpPr>
          <p:nvPr/>
        </p:nvSpPr>
        <p:spPr bwMode="auto">
          <a:xfrm>
            <a:off x="4281762" y="4592961"/>
            <a:ext cx="10261" cy="663575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69" name="Line 21"/>
          <p:cNvSpPr>
            <a:spLocks noChangeShapeType="1"/>
          </p:cNvSpPr>
          <p:nvPr/>
        </p:nvSpPr>
        <p:spPr bwMode="auto">
          <a:xfrm flipH="1">
            <a:off x="7386441" y="4592960"/>
            <a:ext cx="4397" cy="76200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70" name="AutoShape 22"/>
          <p:cNvSpPr>
            <a:spLocks noChangeArrowheads="1"/>
          </p:cNvSpPr>
          <p:nvPr/>
        </p:nvSpPr>
        <p:spPr bwMode="auto">
          <a:xfrm>
            <a:off x="6156176" y="2132856"/>
            <a:ext cx="2484686" cy="1080120"/>
          </a:xfrm>
          <a:prstGeom prst="flowChartDocumen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71" name="Text Box 23"/>
          <p:cNvSpPr txBox="1">
            <a:spLocks noChangeArrowheads="1"/>
          </p:cNvSpPr>
          <p:nvPr/>
        </p:nvSpPr>
        <p:spPr bwMode="auto">
          <a:xfrm>
            <a:off x="2513942" y="228601"/>
            <a:ext cx="4938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9" tIns="45714" rIns="91429" bIns="45714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Arial" charset="0"/>
              </a:rPr>
              <a:t>PROGRAMME INTEGRATION</a:t>
            </a:r>
            <a:endParaRPr lang="en-US" sz="1400" dirty="0">
              <a:latin typeface="Arial" charset="0"/>
            </a:endParaRPr>
          </a:p>
        </p:txBody>
      </p:sp>
      <p:sp>
        <p:nvSpPr>
          <p:cNvPr id="309272" name="Line 24"/>
          <p:cNvSpPr>
            <a:spLocks noChangeShapeType="1"/>
          </p:cNvSpPr>
          <p:nvPr/>
        </p:nvSpPr>
        <p:spPr bwMode="auto">
          <a:xfrm flipV="1">
            <a:off x="2601894" y="4253235"/>
            <a:ext cx="529173" cy="1588"/>
          </a:xfrm>
          <a:prstGeom prst="line">
            <a:avLst/>
          </a:prstGeom>
          <a:noFill/>
          <a:ln w="50800" cmpd="tri">
            <a:solidFill>
              <a:schemeClr val="tx1"/>
            </a:solidFill>
            <a:round/>
            <a:headEnd/>
            <a:tailEnd type="arrow" w="med" len="med"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74" name="Line 26"/>
          <p:cNvSpPr>
            <a:spLocks noChangeShapeType="1"/>
          </p:cNvSpPr>
          <p:nvPr/>
        </p:nvSpPr>
        <p:spPr bwMode="auto">
          <a:xfrm flipV="1">
            <a:off x="5205250" y="2611760"/>
            <a:ext cx="939612" cy="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75" name="Line 27"/>
          <p:cNvSpPr>
            <a:spLocks noChangeShapeType="1"/>
          </p:cNvSpPr>
          <p:nvPr/>
        </p:nvSpPr>
        <p:spPr bwMode="auto">
          <a:xfrm>
            <a:off x="5574646" y="4157987"/>
            <a:ext cx="579012" cy="4763"/>
          </a:xfrm>
          <a:prstGeom prst="line">
            <a:avLst/>
          </a:prstGeom>
          <a:noFill/>
          <a:ln w="50800" cmpd="tri">
            <a:solidFill>
              <a:schemeClr val="tx1"/>
            </a:solidFill>
            <a:round/>
            <a:headEnd/>
            <a:tailEnd type="arrow" w="med" len="med"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76" name="Line 28"/>
          <p:cNvSpPr>
            <a:spLocks noChangeShapeType="1"/>
          </p:cNvSpPr>
          <p:nvPr/>
        </p:nvSpPr>
        <p:spPr bwMode="auto">
          <a:xfrm>
            <a:off x="2392275" y="1052736"/>
            <a:ext cx="631784" cy="0"/>
          </a:xfrm>
          <a:prstGeom prst="line">
            <a:avLst/>
          </a:prstGeom>
          <a:noFill/>
          <a:ln w="50800" cmpd="tri">
            <a:solidFill>
              <a:schemeClr val="tx1"/>
            </a:solidFill>
            <a:round/>
            <a:headEnd/>
            <a:tailEnd type="arrow" w="med" len="med"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78" name="Line 30"/>
          <p:cNvSpPr>
            <a:spLocks noChangeShapeType="1"/>
          </p:cNvSpPr>
          <p:nvPr/>
        </p:nvSpPr>
        <p:spPr bwMode="auto">
          <a:xfrm flipH="1">
            <a:off x="5562920" y="4364360"/>
            <a:ext cx="583410" cy="0"/>
          </a:xfrm>
          <a:prstGeom prst="line">
            <a:avLst/>
          </a:prstGeom>
          <a:noFill/>
          <a:ln w="50800" cmpd="tri">
            <a:solidFill>
              <a:schemeClr val="tx1"/>
            </a:solidFill>
            <a:round/>
            <a:headEnd/>
            <a:tailEnd type="arrow" w="med" len="med"/>
          </a:ln>
        </p:spPr>
        <p:txBody>
          <a:bodyPr lIns="91429" tIns="45714" rIns="91429" bIns="45714"/>
          <a:lstStyle/>
          <a:p>
            <a:endParaRPr lang="id-ID"/>
          </a:p>
        </p:txBody>
      </p:sp>
      <p:sp>
        <p:nvSpPr>
          <p:cNvPr id="309281" name="Text Box 33"/>
          <p:cNvSpPr txBox="1">
            <a:spLocks noChangeArrowheads="1"/>
          </p:cNvSpPr>
          <p:nvPr/>
        </p:nvSpPr>
        <p:spPr bwMode="auto">
          <a:xfrm>
            <a:off x="6228184" y="2132857"/>
            <a:ext cx="2243742" cy="954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9" tIns="45714" rIns="91429" bIns="45714">
            <a:spAutoFit/>
          </a:bodyPr>
          <a:lstStyle/>
          <a:p>
            <a:pPr marL="114287" indent="-114287">
              <a:spcBef>
                <a:spcPct val="50000"/>
              </a:spcBef>
              <a:buFontTx/>
              <a:buChar char="•"/>
            </a:pPr>
            <a:r>
              <a:rPr lang="en-US" sz="1400" dirty="0">
                <a:latin typeface="Arial" charset="0"/>
              </a:rPr>
              <a:t>Solar activity index prediction</a:t>
            </a:r>
          </a:p>
          <a:p>
            <a:pPr marL="114287" indent="-114287">
              <a:lnSpc>
                <a:spcPct val="75000"/>
              </a:lnSpc>
              <a:spcBef>
                <a:spcPct val="50000"/>
              </a:spcBef>
              <a:buFontTx/>
              <a:buChar char="•"/>
            </a:pPr>
            <a:r>
              <a:rPr lang="en-US" sz="1400" dirty="0">
                <a:latin typeface="Arial" charset="0"/>
              </a:rPr>
              <a:t>Prediction of the impact of solar activity</a:t>
            </a:r>
          </a:p>
        </p:txBody>
      </p:sp>
      <p:sp>
        <p:nvSpPr>
          <p:cNvPr id="309282" name="Text Box 34"/>
          <p:cNvSpPr txBox="1">
            <a:spLocks noChangeArrowheads="1"/>
          </p:cNvSpPr>
          <p:nvPr/>
        </p:nvSpPr>
        <p:spPr bwMode="auto">
          <a:xfrm>
            <a:off x="2843808" y="5285321"/>
            <a:ext cx="2880320" cy="1212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9" tIns="45714" rIns="91429" bIns="45714">
            <a:spAutoFit/>
          </a:bodyPr>
          <a:lstStyle/>
          <a:p>
            <a:pPr marL="114287" indent="-114287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id-ID" sz="1400" dirty="0" smtClean="0">
                <a:latin typeface="Arial" charset="0"/>
              </a:rPr>
              <a:t>Prediction of the communication frequency</a:t>
            </a:r>
            <a:endParaRPr lang="en-US" sz="1400" dirty="0">
              <a:latin typeface="Arial" charset="0"/>
            </a:endParaRPr>
          </a:p>
          <a:p>
            <a:pPr marL="114287" indent="-114287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sz="1400" dirty="0" err="1">
                <a:latin typeface="Arial" charset="0"/>
              </a:rPr>
              <a:t>Ionospheric</a:t>
            </a:r>
            <a:r>
              <a:rPr lang="en-US" sz="1400" dirty="0">
                <a:latin typeface="Arial" charset="0"/>
              </a:rPr>
              <a:t> correction for position determination</a:t>
            </a:r>
          </a:p>
          <a:p>
            <a:pPr marL="114287" indent="-114287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sz="1400" dirty="0">
                <a:latin typeface="Arial" charset="0"/>
              </a:rPr>
              <a:t>Information on communication disturbance</a:t>
            </a:r>
          </a:p>
        </p:txBody>
      </p:sp>
      <p:sp>
        <p:nvSpPr>
          <p:cNvPr id="309283" name="Text Box 35"/>
          <p:cNvSpPr txBox="1">
            <a:spLocks noChangeArrowheads="1"/>
          </p:cNvSpPr>
          <p:nvPr/>
        </p:nvSpPr>
        <p:spPr bwMode="auto">
          <a:xfrm>
            <a:off x="6051047" y="5301208"/>
            <a:ext cx="3092954" cy="102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9" tIns="45714" rIns="91429" bIns="45714">
            <a:spAutoFit/>
          </a:bodyPr>
          <a:lstStyle/>
          <a:p>
            <a:pPr marL="114287" indent="-114287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sz="1400" dirty="0">
                <a:latin typeface="Arial" charset="0"/>
              </a:rPr>
              <a:t>Information on global atmospheric circulation </a:t>
            </a:r>
          </a:p>
          <a:p>
            <a:pPr marL="114287" indent="-114287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sz="1400" dirty="0">
                <a:latin typeface="Arial" charset="0"/>
              </a:rPr>
              <a:t> Information </a:t>
            </a:r>
            <a:r>
              <a:rPr lang="id-ID" sz="1400" dirty="0" smtClean="0">
                <a:latin typeface="Arial" charset="0"/>
              </a:rPr>
              <a:t>and</a:t>
            </a:r>
            <a:r>
              <a:rPr lang="en-US" sz="1400" dirty="0" smtClean="0">
                <a:latin typeface="Arial" charset="0"/>
              </a:rPr>
              <a:t> </a:t>
            </a:r>
            <a:r>
              <a:rPr lang="en-US" sz="1400" dirty="0">
                <a:latin typeface="Arial" charset="0"/>
              </a:rPr>
              <a:t>prediction of global</a:t>
            </a:r>
          </a:p>
          <a:p>
            <a:pPr marL="114287" indent="-114287">
              <a:lnSpc>
                <a:spcPct val="40000"/>
              </a:lnSpc>
              <a:spcBef>
                <a:spcPct val="50000"/>
              </a:spcBef>
            </a:pPr>
            <a:r>
              <a:rPr lang="en-US" sz="1400" dirty="0">
                <a:latin typeface="Arial" charset="0"/>
              </a:rPr>
              <a:t>   </a:t>
            </a:r>
            <a:r>
              <a:rPr lang="en-US" sz="1400" dirty="0" smtClean="0">
                <a:latin typeface="Arial" charset="0"/>
              </a:rPr>
              <a:t>atmospheric</a:t>
            </a:r>
            <a:r>
              <a:rPr lang="id-ID" sz="1400" dirty="0" smtClean="0">
                <a:latin typeface="Arial" charset="0"/>
              </a:rPr>
              <a:t> variability</a:t>
            </a:r>
            <a:endParaRPr lang="en-US" sz="1400" dirty="0">
              <a:latin typeface="Arial" charset="0"/>
            </a:endParaRP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6416" y="0"/>
            <a:ext cx="827584" cy="1023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Data</a:t>
            </a:r>
            <a:endParaRPr lang="id-ID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1556792"/>
            <a:ext cx="4392488" cy="1569648"/>
          </a:xfrm>
          <a:prstGeom prst="rect">
            <a:avLst/>
          </a:prstGeom>
          <a:noFill/>
          <a:ln>
            <a:noFill/>
          </a:ln>
        </p:spPr>
        <p:txBody>
          <a:bodyPr wrap="square" lIns="91429" tIns="45714" rIns="91429" bIns="45714" rtlCol="0">
            <a:spAutoFit/>
          </a:bodyPr>
          <a:lstStyle/>
          <a:p>
            <a:pPr>
              <a:buFontTx/>
              <a:buChar char="-"/>
            </a:pPr>
            <a:r>
              <a:rPr lang="id-ID" sz="2400" dirty="0" smtClean="0"/>
              <a:t>The Sun (Sunspot, solar radio burst)</a:t>
            </a:r>
          </a:p>
          <a:p>
            <a:pPr>
              <a:buFontTx/>
              <a:buChar char="-"/>
            </a:pPr>
            <a:r>
              <a:rPr lang="id-ID" sz="2400" dirty="0" smtClean="0"/>
              <a:t>Geomagnet (magnetic variation)</a:t>
            </a:r>
          </a:p>
          <a:p>
            <a:pPr>
              <a:buFontTx/>
              <a:buChar char="-"/>
            </a:pPr>
            <a:r>
              <a:rPr lang="id-ID" sz="2400" dirty="0" smtClean="0"/>
              <a:t> Ionosfer (ionogram, TEC)</a:t>
            </a:r>
          </a:p>
        </p:txBody>
      </p:sp>
      <p:pic>
        <p:nvPicPr>
          <p:cNvPr id="6" name="Picture 2" descr="C:\Users\kapussainsa\Documents\UNCOPUOS\Tahun 2015\IMG_35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484784"/>
            <a:ext cx="3102091" cy="4653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1760" y="332656"/>
            <a:ext cx="4536504" cy="523220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pPr algn="ctr"/>
            <a:r>
              <a:rPr lang="id-ID" sz="2800" dirty="0" smtClean="0"/>
              <a:t>OBSERVATION SITES</a:t>
            </a:r>
            <a:endParaRPr lang="id-ID" sz="2800" dirty="0"/>
          </a:p>
        </p:txBody>
      </p:sp>
      <p:sp>
        <p:nvSpPr>
          <p:cNvPr id="5" name="Oval 4"/>
          <p:cNvSpPr/>
          <p:nvPr/>
        </p:nvSpPr>
        <p:spPr>
          <a:xfrm>
            <a:off x="395536" y="5661248"/>
            <a:ext cx="144016" cy="14401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Oval 5"/>
          <p:cNvSpPr/>
          <p:nvPr/>
        </p:nvSpPr>
        <p:spPr>
          <a:xfrm>
            <a:off x="395536" y="6021288"/>
            <a:ext cx="144016" cy="14401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/>
        </p:nvSpPr>
        <p:spPr>
          <a:xfrm>
            <a:off x="755576" y="551723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Geomagnetic observation  </a:t>
            </a:r>
            <a:endParaRPr lang="id-ID" dirty="0"/>
          </a:p>
        </p:txBody>
      </p:sp>
      <p:sp>
        <p:nvSpPr>
          <p:cNvPr id="8" name="TextBox 7"/>
          <p:cNvSpPr txBox="1"/>
          <p:nvPr/>
        </p:nvSpPr>
        <p:spPr>
          <a:xfrm>
            <a:off x="755576" y="587727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Ionosphere observation</a:t>
            </a:r>
            <a:endParaRPr lang="id-ID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4000" cy="47783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0" name="Oval 9"/>
          <p:cNvSpPr/>
          <p:nvPr/>
        </p:nvSpPr>
        <p:spPr>
          <a:xfrm>
            <a:off x="395536" y="638132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755576" y="630932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Solar observation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8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445229"/>
            <a:ext cx="4499992" cy="2999995"/>
          </a:xfrm>
          <a:prstGeom prst="rect">
            <a:avLst/>
          </a:prstGeom>
        </p:spPr>
      </p:pic>
      <p:pic>
        <p:nvPicPr>
          <p:cNvPr id="3" name="Picture 2" descr="IMG_48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004" y="2421565"/>
            <a:ext cx="4463988" cy="29759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59632" y="818709"/>
            <a:ext cx="59766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800" dirty="0" smtClean="0"/>
              <a:t>Space Weather Monitoring and Information System (SPICA)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8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0999"/>
            <a:ext cx="4716016" cy="3144011"/>
          </a:xfrm>
          <a:prstGeom prst="rect">
            <a:avLst/>
          </a:prstGeom>
        </p:spPr>
      </p:pic>
      <p:pic>
        <p:nvPicPr>
          <p:cNvPr id="3" name="Picture 2" descr="IMG_48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2996952"/>
            <a:ext cx="5364088" cy="35760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88024" y="404664"/>
            <a:ext cx="3995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id-ID" sz="2400" dirty="0" smtClean="0"/>
              <a:t>Solar radio burst and sunspot</a:t>
            </a:r>
          </a:p>
          <a:p>
            <a:pPr>
              <a:buFontTx/>
              <a:buChar char="-"/>
            </a:pPr>
            <a:endParaRPr lang="id-ID" sz="2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23528" y="4100879"/>
            <a:ext cx="31683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Monitoring the orbit of satellite crossing over Indonesia region</a:t>
            </a:r>
          </a:p>
          <a:p>
            <a:r>
              <a:rPr lang="id-ID" sz="2400" dirty="0" smtClean="0"/>
              <a:t>(updated 1 – 5 min)</a:t>
            </a:r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39552" y="3933056"/>
            <a:ext cx="8064896" cy="2852936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251520" y="116632"/>
            <a:ext cx="8568952" cy="37170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" name="Picture 1" descr="IMG_48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4096" y="4077072"/>
            <a:ext cx="3923928" cy="2615952"/>
          </a:xfrm>
          <a:prstGeom prst="rect">
            <a:avLst/>
          </a:prstGeom>
        </p:spPr>
      </p:pic>
      <p:pic>
        <p:nvPicPr>
          <p:cNvPr id="3" name="Picture 2" descr="IMG_48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764704"/>
            <a:ext cx="4464496" cy="2976331"/>
          </a:xfrm>
          <a:prstGeom prst="rect">
            <a:avLst/>
          </a:prstGeom>
        </p:spPr>
      </p:pic>
      <p:pic>
        <p:nvPicPr>
          <p:cNvPr id="4" name="Picture 3" descr="IMG_48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1700808"/>
            <a:ext cx="2915816" cy="19438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356463"/>
            <a:ext cx="4104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-Radio frequency monitoring (real time)</a:t>
            </a:r>
          </a:p>
          <a:p>
            <a:r>
              <a:rPr lang="id-ID" sz="2400" dirty="0" smtClean="0"/>
              <a:t>-Near real time Ionogram</a:t>
            </a:r>
            <a:endParaRPr lang="id-ID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932040" y="4437112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Prediction of radio communication frequency</a:t>
            </a:r>
          </a:p>
          <a:p>
            <a:r>
              <a:rPr lang="id-ID" sz="2400" dirty="0" smtClean="0"/>
              <a:t>Prediction of scintillation</a:t>
            </a:r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8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412776"/>
            <a:ext cx="4139952" cy="2759968"/>
          </a:xfrm>
          <a:prstGeom prst="rect">
            <a:avLst/>
          </a:prstGeom>
        </p:spPr>
      </p:pic>
      <p:pic>
        <p:nvPicPr>
          <p:cNvPr id="3" name="Picture 2" descr="IMG_48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3501008"/>
            <a:ext cx="4248472" cy="28323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32040" y="692696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-Geomagnetic variation monitoring (near real time, delay 5 dan 10 min)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08104" y="1220559"/>
            <a:ext cx="3024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Weekly information:</a:t>
            </a:r>
          </a:p>
          <a:p>
            <a:r>
              <a:rPr lang="id-ID" dirty="0" smtClean="0"/>
              <a:t>Sunspot</a:t>
            </a:r>
          </a:p>
          <a:p>
            <a:r>
              <a:rPr lang="id-ID" dirty="0" smtClean="0"/>
              <a:t>Flare prediction</a:t>
            </a:r>
          </a:p>
          <a:p>
            <a:r>
              <a:rPr lang="id-ID" dirty="0" smtClean="0"/>
              <a:t>Geomagnetic condition</a:t>
            </a:r>
          </a:p>
          <a:p>
            <a:r>
              <a:rPr lang="id-ID" dirty="0" smtClean="0"/>
              <a:t>T index</a:t>
            </a:r>
          </a:p>
          <a:p>
            <a:r>
              <a:rPr lang="id-ID" dirty="0" smtClean="0"/>
              <a:t>Prediction of foF2, TEC, T index</a:t>
            </a:r>
          </a:p>
          <a:p>
            <a:endParaRPr lang="id-ID" dirty="0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476672"/>
            <a:ext cx="4032448" cy="5776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apussainsa\Documents\UNCOPUOS\Tahun 2015\IMG_35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96752"/>
            <a:ext cx="3054085" cy="4581128"/>
          </a:xfrm>
          <a:prstGeom prst="rect">
            <a:avLst/>
          </a:prstGeom>
          <a:noFill/>
        </p:spPr>
      </p:pic>
      <p:pic>
        <p:nvPicPr>
          <p:cNvPr id="4099" name="Picture 3" descr="C:\Users\kapussainsa\Documents\UNCOPUOS\Tahun 2015\IMG_35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484784"/>
            <a:ext cx="2976331" cy="4464496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600" dirty="0" smtClean="0"/>
              <a:t>Space Weather popular bulletin</a:t>
            </a:r>
            <a:endParaRPr lang="id-ID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Customers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Government institution which use radio communication (army, remote area) </a:t>
            </a:r>
          </a:p>
          <a:p>
            <a:r>
              <a:rPr lang="id-ID" dirty="0" smtClean="0"/>
              <a:t>Provider (communication satellite)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512" y="0"/>
            <a:ext cx="9144000" cy="6858000"/>
          </a:xfrm>
          <a:prstGeom prst="rect">
            <a:avLst/>
          </a:prstGeom>
        </p:spPr>
      </p:pic>
      <p:sp>
        <p:nvSpPr>
          <p:cNvPr id="6" name="TextBox 2"/>
          <p:cNvSpPr txBox="1"/>
          <p:nvPr/>
        </p:nvSpPr>
        <p:spPr>
          <a:xfrm>
            <a:off x="2483768" y="476672"/>
            <a:ext cx="3944157" cy="165429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308"/>
              </a:lnSpc>
              <a:tabLst>
                <a:tab pos="603685" algn="l"/>
              </a:tabLst>
            </a:pPr>
            <a:r>
              <a:rPr lang="en-CA" sz="3200" dirty="0" smtClean="0">
                <a:solidFill>
                  <a:srgbClr val="000000"/>
                </a:solidFill>
                <a:latin typeface="Calibri"/>
                <a:cs typeface="Calibri"/>
              </a:rPr>
              <a:t>ISWI &amp; MAGDAS School</a:t>
            </a:r>
            <a:r>
              <a:rPr lang="en-CA" sz="3200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200" dirty="0" smtClean="0">
                <a:solidFill>
                  <a:srgbClr val="000000"/>
                </a:solidFill>
                <a:latin typeface="Times New Roman"/>
              </a:rPr>
            </a:br>
            <a:r>
              <a:rPr lang="en-CA" sz="3200" dirty="0" smtClean="0">
                <a:solidFill>
                  <a:srgbClr val="000000"/>
                </a:solidFill>
                <a:latin typeface="Calibri"/>
                <a:cs typeface="Calibri"/>
              </a:rPr>
              <a:t>	on Space </a:t>
            </a:r>
            <a:r>
              <a:rPr lang="id-ID" sz="3200" dirty="0" smtClean="0">
                <a:solidFill>
                  <a:srgbClr val="000000"/>
                </a:solidFill>
                <a:latin typeface="Calibri"/>
                <a:cs typeface="Calibri"/>
              </a:rPr>
              <a:t>Weather</a:t>
            </a:r>
            <a:endParaRPr lang="en-CA" sz="3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ts val="4308"/>
              </a:lnSpc>
            </a:pPr>
            <a:endParaRPr lang="en-CA" sz="3200" dirty="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123728" y="1628800"/>
            <a:ext cx="4311308" cy="165429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390882">
              <a:lnSpc>
                <a:spcPts val="4308"/>
              </a:lnSpc>
            </a:pPr>
            <a:r>
              <a:rPr lang="en-CA" sz="3200" dirty="0" smtClean="0">
                <a:solidFill>
                  <a:srgbClr val="000000"/>
                </a:solidFill>
                <a:latin typeface="Calibri"/>
                <a:cs typeface="Calibri"/>
              </a:rPr>
              <a:t>September 17‐26, 2012</a:t>
            </a:r>
            <a:r>
              <a:rPr lang="en-CA" sz="3200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200" dirty="0" smtClean="0">
                <a:solidFill>
                  <a:srgbClr val="000000"/>
                </a:solidFill>
                <a:latin typeface="Times New Roman"/>
              </a:rPr>
            </a:br>
            <a:endParaRPr lang="en-CA" sz="3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ts val="4308"/>
              </a:lnSpc>
            </a:pPr>
            <a:endParaRPr lang="en-CA" sz="3600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2935"/>
            <a:ext cx="6876256" cy="259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http://www.serc.kyushu-u.ac.jp/ee/ser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556792"/>
            <a:ext cx="1080120" cy="1080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3312368" cy="1143000"/>
          </a:xfrm>
        </p:spPr>
        <p:txBody>
          <a:bodyPr>
            <a:noAutofit/>
          </a:bodyPr>
          <a:lstStyle/>
          <a:p>
            <a:r>
              <a:rPr lang="id-ID" sz="2000" dirty="0" smtClean="0"/>
              <a:t>International School for Young Astronomers (ISYA) 26 August – 13 September 2013</a:t>
            </a:r>
            <a:endParaRPr lang="id-ID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04785"/>
            <a:ext cx="8229600" cy="3716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624"/>
            <a:ext cx="206692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332656"/>
            <a:ext cx="2736304" cy="1075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348880"/>
            <a:ext cx="806489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/>
          </a:bodyPr>
          <a:lstStyle/>
          <a:p>
            <a:r>
              <a:rPr lang="id-ID" sz="2800" dirty="0" smtClean="0"/>
              <a:t>International School on Equatorial and Low Latitude Ionosphere, 16 – 20 March 2015</a:t>
            </a:r>
            <a:endParaRPr lang="id-ID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628800"/>
            <a:ext cx="6623050" cy="313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800" dirty="0" smtClean="0"/>
              <a:t>Training on Space Weather Information System in NICT 16 – 18 September 2014</a:t>
            </a:r>
            <a:endParaRPr lang="id-ID" sz="2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575446"/>
            <a:ext cx="4320480" cy="292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apussainsa\AppData\Local\Temp\Rar$DIa0.122\20141212_1218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4211960" cy="253375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27584" y="836712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 smtClean="0"/>
              <a:t>Training in IPS Australia, 6 – 14 December 2014</a:t>
            </a:r>
            <a:endParaRPr lang="id-ID" sz="2800" dirty="0"/>
          </a:p>
        </p:txBody>
      </p:sp>
      <p:pic>
        <p:nvPicPr>
          <p:cNvPr id="1028" name="Picture 4" descr="C:\Users\kapussainsa\AppData\Local\Temp\Rar$DIa0.595\IPS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1628800"/>
            <a:ext cx="5175920" cy="2908252"/>
          </a:xfrm>
          <a:prstGeom prst="rect">
            <a:avLst/>
          </a:prstGeom>
          <a:noFill/>
        </p:spPr>
      </p:pic>
      <p:pic>
        <p:nvPicPr>
          <p:cNvPr id="1029" name="Picture 5" descr="C:\Users\kapussainsa\AppData\Local\Temp\Rar$DIa0.931\20141211_1358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4005064"/>
            <a:ext cx="3995936" cy="2403805"/>
          </a:xfrm>
          <a:prstGeom prst="rect">
            <a:avLst/>
          </a:prstGeom>
          <a:noFill/>
        </p:spPr>
      </p:pic>
      <p:pic>
        <p:nvPicPr>
          <p:cNvPr id="1030" name="Picture 6" descr="C:\Users\kapussainsa\AppData\Local\Temp\Rar$DIa0.037\20141209_1528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077072"/>
            <a:ext cx="4093194" cy="2462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Problem(s) / Need(s)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Capacity building</a:t>
            </a:r>
          </a:p>
          <a:p>
            <a:r>
              <a:rPr lang="id-ID" dirty="0" smtClean="0"/>
              <a:t>Forecaster(s) capability</a:t>
            </a:r>
          </a:p>
          <a:p>
            <a:r>
              <a:rPr lang="id-ID" dirty="0" smtClean="0"/>
              <a:t>Stakeholders?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56992"/>
            <a:ext cx="8229600" cy="1143000"/>
          </a:xfrm>
        </p:spPr>
        <p:txBody>
          <a:bodyPr/>
          <a:lstStyle/>
          <a:p>
            <a:r>
              <a:rPr lang="id-ID" dirty="0" smtClean="0"/>
              <a:t>THANK YOU</a:t>
            </a:r>
            <a:endParaRPr lang="id-ID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1887</TotalTime>
  <Words>323</Words>
  <Application>Microsoft Office PowerPoint</Application>
  <PresentationFormat>On-screen Show (4:3)</PresentationFormat>
  <Paragraphs>68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Space Weather Service in Indonesia</vt:lpstr>
      <vt:lpstr>Space Weather</vt:lpstr>
      <vt:lpstr>Slide 3</vt:lpstr>
      <vt:lpstr>Data</vt:lpstr>
      <vt:lpstr>Slide 5</vt:lpstr>
      <vt:lpstr>Slide 6</vt:lpstr>
      <vt:lpstr>Slide 7</vt:lpstr>
      <vt:lpstr>Slide 8</vt:lpstr>
      <vt:lpstr>Slide 9</vt:lpstr>
      <vt:lpstr>Slide 10</vt:lpstr>
      <vt:lpstr>Space Weather popular bulletin</vt:lpstr>
      <vt:lpstr>Customers</vt:lpstr>
      <vt:lpstr>Slide 13</vt:lpstr>
      <vt:lpstr>International School for Young Astronomers (ISYA) 26 August – 13 September 2013</vt:lpstr>
      <vt:lpstr>International School on Equatorial and Low Latitude Ionosphere, 16 – 20 March 2015</vt:lpstr>
      <vt:lpstr>Training on Space Weather Information System in NICT 16 – 18 September 2014</vt:lpstr>
      <vt:lpstr>Slide 17</vt:lpstr>
      <vt:lpstr>Problem(s) / Need(s)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Current Status of Space Weather Program in Indonesia</dc:title>
  <dc:creator>kapussainsa</dc:creator>
  <cp:lastModifiedBy>kapussainsa</cp:lastModifiedBy>
  <cp:revision>32</cp:revision>
  <dcterms:created xsi:type="dcterms:W3CDTF">2015-01-06T08:29:29Z</dcterms:created>
  <dcterms:modified xsi:type="dcterms:W3CDTF">2015-02-03T08:17:27Z</dcterms:modified>
</cp:coreProperties>
</file>