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91" r:id="rId2"/>
    <p:sldId id="266" r:id="rId3"/>
    <p:sldId id="267" r:id="rId4"/>
    <p:sldId id="301" r:id="rId5"/>
    <p:sldId id="297" r:id="rId6"/>
    <p:sldId id="294" r:id="rId7"/>
    <p:sldId id="293" r:id="rId8"/>
    <p:sldId id="296" r:id="rId9"/>
    <p:sldId id="298" r:id="rId10"/>
    <p:sldId id="299" r:id="rId11"/>
    <p:sldId id="300" r:id="rId12"/>
  </p:sldIdLst>
  <p:sldSz cx="9144000" cy="6858000" type="screen4x3"/>
  <p:notesSz cx="6858000" cy="9296400"/>
  <p:embeddedFontLst>
    <p:embeddedFont>
      <p:font typeface="SimSun" panose="02010600030101010101" pitchFamily="2" charset="-122"/>
      <p:regular r:id="rId15"/>
    </p:embeddedFont>
    <p:embeddedFont>
      <p:font typeface="MS PGothic" panose="020B0600070205080204" pitchFamily="34" charset="-128"/>
      <p:regular r:id="rId16"/>
    </p:embeddedFont>
    <p:embeddedFont>
      <p:font typeface="SimSun" panose="02010600030101010101" pitchFamily="2" charset="-122"/>
      <p:regular r:id="rId15"/>
    </p:embeddedFont>
    <p:embeddedFont>
      <p:font typeface="MS PGothic" panose="020B0600070205080204" pitchFamily="34" charset="-128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0A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7" autoAdjust="0"/>
    <p:restoredTop sz="94660"/>
  </p:normalViewPr>
  <p:slideViewPr>
    <p:cSldViewPr snapToGrid="0">
      <p:cViewPr varScale="1">
        <p:scale>
          <a:sx n="94" d="100"/>
          <a:sy n="94" d="100"/>
        </p:scale>
        <p:origin x="90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B58487-8CF6-48D8-A2DD-E8537B1E481A}" type="datetimeFigureOut">
              <a:rPr lang="en-US" smtClean="0"/>
              <a:t>1/25/2015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8C20FA-6A11-40D9-A6DB-FB8C4ACF5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3787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43CDCC-ADAF-4388-8ACD-87CCF777C6AB}" type="datetimeFigureOut">
              <a:rPr lang="en-US" smtClean="0"/>
              <a:pPr/>
              <a:t>1/25/2015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F6D187-075F-4E4F-9AF9-C2DE75165B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32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smtClean="0">
              <a:ea typeface="SimSun" pitchFamily="2" charset="-122"/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9F8A113F-623D-404B-8AB1-56B1F1B866E3}" type="slidenum">
              <a:rPr lang="en-US" altLang="zh-CN" smtClean="0">
                <a:latin typeface="Arial" charset="0"/>
              </a:rPr>
              <a:pPr>
                <a:defRPr/>
              </a:pPr>
              <a:t>2</a:t>
            </a:fld>
            <a:endParaRPr lang="en-US" altLang="zh-CN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26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05C9B9-3830-48BE-9625-2B7674DD82FE}" type="datetimeFigureOut">
              <a:rPr lang="en-US" altLang="zh-CN"/>
              <a:pPr>
                <a:defRPr/>
              </a:pPr>
              <a:t>1/25/2015</a:t>
            </a:fld>
            <a:endParaRPr lang="en-US" altLang="zh-C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17E01-8766-4190-9D6A-948B9F0E0861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4C4067-06ED-493B-B568-998B521B27F8}" type="datetimeFigureOut">
              <a:rPr lang="en-US" altLang="zh-CN"/>
              <a:pPr>
                <a:defRPr/>
              </a:pPr>
              <a:t>1/25/2015</a:t>
            </a:fld>
            <a:endParaRPr lang="en-US" altLang="zh-C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1240F-2D1B-42D4-8525-E3E65237C3B6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DC80F-68C9-423B-B0AF-30EEDDC47A05}" type="datetimeFigureOut">
              <a:rPr lang="en-US" altLang="zh-CN"/>
              <a:pPr>
                <a:defRPr/>
              </a:pPr>
              <a:t>1/25/2015</a:t>
            </a:fld>
            <a:endParaRPr lang="en-US" altLang="zh-C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CAF80-1B0F-41C0-A6E2-1CBEFE74D292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1320C4-DE34-4E2D-84B9-84DD5CFB6276}" type="datetimeFigureOut">
              <a:rPr lang="en-US" altLang="zh-CN"/>
              <a:pPr>
                <a:defRPr/>
              </a:pPr>
              <a:t>1/25/2015</a:t>
            </a:fld>
            <a:endParaRPr lang="en-US" altLang="zh-CN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DB9A8-5E93-4958-8093-E2F2D87C7B36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49068-9B50-4DC8-9660-05E4D5A4E713}" type="datetimeFigureOut">
              <a:rPr lang="en-US" altLang="zh-CN"/>
              <a:pPr>
                <a:defRPr/>
              </a:pPr>
              <a:t>1/25/2015</a:t>
            </a:fld>
            <a:endParaRPr lang="en-US" altLang="zh-CN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D3DBE-A71C-4F96-A383-F189257FC297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D9210-F50A-41D4-BF90-625052DECE87}" type="datetimeFigureOut">
              <a:rPr lang="en-US" altLang="zh-CN"/>
              <a:pPr>
                <a:defRPr/>
              </a:pPr>
              <a:t>1/25/2015</a:t>
            </a:fld>
            <a:endParaRPr lang="en-US" altLang="zh-CN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37289-273B-4735-A9F1-9F167364E3AD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Picture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3DEE9-D084-43CC-A612-9C10A8BB87F6}" type="datetimeFigureOut">
              <a:rPr lang="en-US" altLang="zh-CN"/>
              <a:pPr>
                <a:defRPr/>
              </a:pPr>
              <a:t>1/25/2015</a:t>
            </a:fld>
            <a:endParaRPr lang="en-US" altLang="zh-CN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B03013-3EDC-4951-BB67-2E330D61E86C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4C82-D8C3-4F09-8EF9-97B22AD8A4D7}" type="datetimeFigureOut">
              <a:rPr lang="en-US" altLang="zh-CN"/>
              <a:pPr>
                <a:defRPr/>
              </a:pPr>
              <a:t>1/25/2015</a:t>
            </a:fld>
            <a:endParaRPr lang="en-US" altLang="zh-CN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6F6C6-EB6B-4C42-9BB3-0D2853EF8ED4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D85CE-6234-4F99-9ACB-0A029082FAA5}" type="datetimeFigureOut">
              <a:rPr lang="en-US" altLang="zh-CN"/>
              <a:pPr>
                <a:defRPr/>
              </a:pPr>
              <a:t>1/25/2015</a:t>
            </a:fld>
            <a:endParaRPr lang="en-US" altLang="zh-C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835DA4-C8BE-43B5-9F93-86FE2EE5B0E1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EAEC0F-A3E3-46DA-BF17-365D8744DB3E}" type="datetimeFigureOut">
              <a:rPr lang="en-US" altLang="zh-CN"/>
              <a:pPr>
                <a:defRPr/>
              </a:pPr>
              <a:t>1/25/2015</a:t>
            </a:fld>
            <a:endParaRPr lang="en-US" altLang="zh-C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BD6509-A092-4044-8107-4EB56BE5D419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  <a:ea typeface="SimSun" pitchFamily="2" charset="-122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29F5D2-8B8E-4AF9-AAAD-29B6F3FA36B7}" type="datetimeFigureOut">
              <a:rPr lang="en-US" altLang="zh-CN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1/25/2015</a:t>
            </a:fld>
            <a:endParaRPr lang="en-US" altLang="zh-C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  <a:ea typeface="SimSun" pitchFamily="2" charset="-122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4CCCA8-9A40-4B02-9785-18EDADF943DF}" type="slidenum">
              <a:rPr lang="en-US" altLang="zh-CN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strosurf.com/luxorion/Documents/aurore-8sep02-stevoss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2047875" y="119063"/>
            <a:ext cx="6700838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>
                <a:solidFill>
                  <a:srgbClr val="FFFFFF"/>
                </a:solidFill>
              </a:rPr>
              <a:t>Space Weather Services to Build Global Resilience</a:t>
            </a:r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452439" y="1598641"/>
            <a:ext cx="888529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		Expert Meeting on Space Weather Services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		February 3, 2015 – UNCOPUOS STSC Assembly</a:t>
            </a:r>
          </a:p>
          <a:p>
            <a:endParaRPr lang="en-US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Goal: Foster greater global participation in space weather service activities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3"/>
          <p:cNvSpPr txBox="1">
            <a:spLocks/>
          </p:cNvSpPr>
          <p:nvPr/>
        </p:nvSpPr>
        <p:spPr bwMode="auto">
          <a:xfrm>
            <a:off x="452439" y="3145744"/>
            <a:ext cx="8516937" cy="2782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5425" indent="-225425">
              <a:spcBef>
                <a:spcPts val="1200"/>
              </a:spcBef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•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How can members benefit from information and services available today?</a:t>
            </a:r>
            <a:endParaRPr lang="en-US" sz="2000" dirty="0">
              <a:solidFill>
                <a:srgbClr val="000000"/>
              </a:solidFill>
              <a:latin typeface="Arial" pitchFamily="34" charset="0"/>
            </a:endParaRPr>
          </a:p>
          <a:p>
            <a:pPr marL="225425" indent="-225425">
              <a:spcBef>
                <a:spcPts val="1200"/>
              </a:spcBef>
              <a:defRPr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•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What types of services are likely to be needed in various regions?</a:t>
            </a:r>
            <a:endParaRPr lang="en-US" sz="2000" dirty="0">
              <a:solidFill>
                <a:srgbClr val="000000"/>
              </a:solidFill>
              <a:latin typeface="Arial" pitchFamily="34" charset="0"/>
            </a:endParaRPr>
          </a:p>
          <a:p>
            <a:pPr marL="225425" indent="-225425">
              <a:spcBef>
                <a:spcPts val="1200"/>
              </a:spcBef>
              <a:defRPr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•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How can members expand from a research/education capability to a service capability?</a:t>
            </a:r>
          </a:p>
          <a:p>
            <a:pPr marL="225425" indent="-225425">
              <a:spcBef>
                <a:spcPts val="1200"/>
              </a:spcBef>
              <a:defRPr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•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How can members contribute local data and expertise to the global effort?</a:t>
            </a:r>
            <a:endParaRPr lang="en-US" sz="2000" dirty="0">
              <a:solidFill>
                <a:srgbClr val="000000"/>
              </a:solidFill>
              <a:latin typeface="Arial" pitchFamily="34" charset="0"/>
            </a:endParaRPr>
          </a:p>
          <a:p>
            <a:pPr marL="225425" indent="-225425">
              <a:spcBef>
                <a:spcPts val="1200"/>
              </a:spcBef>
              <a:defRPr/>
            </a:pPr>
            <a:endParaRPr lang="en-US" sz="2000" dirty="0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7" name="Picture 13" descr="https://encrypted-tbn1.gstatic.com/images?q=tbn:ANd9GcT45wds_CqpCMP5ViW5z6eiqTnMqDfrIuowCcqlLRrVSDUmGvq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11788" y="5835105"/>
            <a:ext cx="958850" cy="88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488978" y="6043123"/>
            <a:ext cx="740429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Supporting the United Nations Committee on the Peaceful Uses of Outer Space (COPUOS) Scientific and Technical Subcommittee (STSC) Agenda Item on Space Weather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356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55000">
                <a:schemeClr val="tx2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zh-CN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7171" name="Rectangle 5"/>
          <p:cNvSpPr>
            <a:spLocks noChangeArrowheads="1"/>
          </p:cNvSpPr>
          <p:nvPr/>
        </p:nvSpPr>
        <p:spPr bwMode="auto">
          <a:xfrm>
            <a:off x="458934" y="416561"/>
            <a:ext cx="8269288" cy="1053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</a:rPr>
              <a:t>U.S. Space Weather Service </a:t>
            </a:r>
            <a:r>
              <a:rPr lang="en-US" altLang="zh-CN" sz="3200" dirty="0" smtClean="0">
                <a:solidFill>
                  <a:schemeClr val="bg1"/>
                </a:solidFill>
              </a:rPr>
              <a:t>Activities and Collaboration Priorities</a:t>
            </a:r>
            <a:endParaRPr lang="en-US" altLang="zh-CN" sz="3200" dirty="0">
              <a:solidFill>
                <a:schemeClr val="bg1"/>
              </a:solidFill>
              <a:ea typeface="SimSun" pitchFamily="2" charset="-122"/>
            </a:endParaRPr>
          </a:p>
        </p:txBody>
      </p:sp>
      <p:sp>
        <p:nvSpPr>
          <p:cNvPr id="7172" name="Rectangle 6"/>
          <p:cNvSpPr>
            <a:spLocks noChangeArrowheads="1"/>
          </p:cNvSpPr>
          <p:nvPr/>
        </p:nvSpPr>
        <p:spPr bwMode="auto">
          <a:xfrm>
            <a:off x="3112595" y="5269727"/>
            <a:ext cx="5705584" cy="1183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sz="1400" dirty="0" smtClean="0">
                <a:solidFill>
                  <a:srgbClr val="FFFFFF"/>
                </a:solidFill>
                <a:ea typeface="SimSun" pitchFamily="2" charset="-122"/>
              </a:rPr>
              <a:t>Terry </a:t>
            </a:r>
            <a:r>
              <a:rPr lang="en-US" altLang="zh-CN" sz="1400" dirty="0">
                <a:solidFill>
                  <a:srgbClr val="FFFFFF"/>
                </a:solidFill>
                <a:ea typeface="SimSun" pitchFamily="2" charset="-122"/>
              </a:rPr>
              <a:t>Onsager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rgbClr val="FFFFFF"/>
                </a:solidFill>
                <a:ea typeface="SimSun" pitchFamily="2" charset="-122"/>
              </a:rPr>
              <a:t>Physicist – U.S. National Weather Service, Space Weather Prediction Center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rgbClr val="FFFFFF"/>
                </a:solidFill>
                <a:ea typeface="SimSun" pitchFamily="2" charset="-122"/>
              </a:rPr>
              <a:t>Director – International Space Environment Service 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sz="1400" dirty="0" smtClean="0">
                <a:solidFill>
                  <a:srgbClr val="FFFFFF"/>
                </a:solidFill>
                <a:ea typeface="SimSun" pitchFamily="2" charset="-122"/>
              </a:rPr>
              <a:t>Terry.Onsager@noaa.gov </a:t>
            </a:r>
            <a:endParaRPr lang="en-US" altLang="zh-CN" sz="1400" dirty="0">
              <a:solidFill>
                <a:srgbClr val="FFFFFF"/>
              </a:solidFill>
              <a:ea typeface="SimSun" pitchFamily="2" charset="-122"/>
            </a:endParaRPr>
          </a:p>
        </p:txBody>
      </p:sp>
      <p:pic>
        <p:nvPicPr>
          <p:cNvPr id="30724" name="Picture 8" descr="NOA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5218113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81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7174" name="Picture 9" descr="SpWeatherWkBannerPlai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143125"/>
            <a:ext cx="9144000" cy="251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3070225" y="323850"/>
            <a:ext cx="41354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>
                <a:solidFill>
                  <a:srgbClr val="FFFFFF"/>
                </a:solidFill>
              </a:rPr>
              <a:t>Main </a:t>
            </a:r>
            <a:r>
              <a:rPr lang="en-US" sz="2800" dirty="0" smtClean="0">
                <a:solidFill>
                  <a:srgbClr val="FFFFFF"/>
                </a:solidFill>
              </a:rPr>
              <a:t>Topics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8195" name="TextBox 4"/>
          <p:cNvSpPr txBox="1">
            <a:spLocks noChangeArrowheads="1"/>
          </p:cNvSpPr>
          <p:nvPr/>
        </p:nvSpPr>
        <p:spPr bwMode="auto">
          <a:xfrm>
            <a:off x="3394847" y="1946347"/>
            <a:ext cx="5328744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0988" indent="-280988">
              <a:spcAft>
                <a:spcPts val="1800"/>
              </a:spcAft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Customer growth</a:t>
            </a:r>
            <a:endParaRPr lang="en-US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0988" indent="-280988">
              <a:spcAft>
                <a:spcPts val="1800"/>
              </a:spcAft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National priority needs</a:t>
            </a:r>
            <a:endParaRPr lang="en-US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0988" indent="-280988">
              <a:spcAft>
                <a:spcPts val="1800"/>
              </a:spcAft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Main U.S. 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observing systems</a:t>
            </a:r>
            <a:endParaRPr lang="en-US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0988" indent="-280988">
              <a:spcAft>
                <a:spcPts val="1800"/>
              </a:spcAft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Collaboration needs with service partners</a:t>
            </a:r>
            <a:endParaRPr lang="en-US" sz="20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6" name="Picture 6" descr="airplane"/>
          <p:cNvPicPr>
            <a:picLocks noChangeAspect="1" noChangeArrowheads="1"/>
          </p:cNvPicPr>
          <p:nvPr/>
        </p:nvPicPr>
        <p:blipFill>
          <a:blip r:embed="rId2" cstate="print"/>
          <a:srcRect l="8118" r="3648"/>
          <a:stretch>
            <a:fillRect/>
          </a:stretch>
        </p:blipFill>
        <p:spPr bwMode="auto">
          <a:xfrm>
            <a:off x="3384550" y="4641850"/>
            <a:ext cx="2401888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9" descr="aurore-8sep02-stevosss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l="4704" r="10085"/>
          <a:stretch>
            <a:fillRect/>
          </a:stretch>
        </p:blipFill>
        <p:spPr bwMode="auto">
          <a:xfrm>
            <a:off x="6283325" y="4641850"/>
            <a:ext cx="2273300" cy="205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5" descr="satellite-collision_in_space.jpg"/>
          <p:cNvPicPr>
            <a:picLocks noChangeAspect="1"/>
          </p:cNvPicPr>
          <p:nvPr/>
        </p:nvPicPr>
        <p:blipFill>
          <a:blip r:embed="rId5" cstate="print"/>
          <a:srcRect l="11429" r="2286"/>
          <a:stretch>
            <a:fillRect/>
          </a:stretch>
        </p:blipFill>
        <p:spPr bwMode="auto">
          <a:xfrm>
            <a:off x="471488" y="4640263"/>
            <a:ext cx="2465387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2"/>
          <p:cNvPicPr>
            <a:picLocks noChangeAspect="1" noChangeArrowheads="1"/>
          </p:cNvPicPr>
          <p:nvPr/>
        </p:nvPicPr>
        <p:blipFill>
          <a:blip r:embed="rId6" cstate="print"/>
          <a:srcRect l="7874" r="28119"/>
          <a:stretch>
            <a:fillRect/>
          </a:stretch>
        </p:blipFill>
        <p:spPr bwMode="auto">
          <a:xfrm>
            <a:off x="457200" y="1714500"/>
            <a:ext cx="24892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0" t="12076" r="4440" b="2901"/>
          <a:stretch>
            <a:fillRect/>
          </a:stretch>
        </p:blipFill>
        <p:spPr bwMode="auto">
          <a:xfrm>
            <a:off x="877888" y="1681163"/>
            <a:ext cx="7539037" cy="514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Rectangle 2"/>
          <p:cNvSpPr txBox="1">
            <a:spLocks noChangeArrowheads="1"/>
          </p:cNvSpPr>
          <p:nvPr/>
        </p:nvSpPr>
        <p:spPr bwMode="auto">
          <a:xfrm>
            <a:off x="1997075" y="104775"/>
            <a:ext cx="67722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0">
                <a:solidFill>
                  <a:srgbClr val="FFFFFF"/>
                </a:solidFill>
                <a:cs typeface="Arial" panose="020B0604020202020204" pitchFamily="34" charset="0"/>
              </a:rPr>
              <a:t>Growth in Subscribers to Space Weather Products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909888" y="5400675"/>
            <a:ext cx="581025" cy="50482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13" name="TextBox 4"/>
          <p:cNvSpPr txBox="1">
            <a:spLocks noChangeArrowheads="1"/>
          </p:cNvSpPr>
          <p:nvPr/>
        </p:nvSpPr>
        <p:spPr bwMode="auto">
          <a:xfrm>
            <a:off x="1574800" y="5021263"/>
            <a:ext cx="152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</a:rPr>
              <a:t>Subscription service began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8338" y="2191537"/>
            <a:ext cx="461665" cy="3359721"/>
          </a:xfrm>
          <a:prstGeom prst="rect">
            <a:avLst/>
          </a:prstGeom>
          <a:solidFill>
            <a:schemeClr val="bg1"/>
          </a:solidFill>
        </p:spPr>
        <p:txBody>
          <a:bodyPr vert="vert27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black"/>
                </a:solidFill>
                <a:latin typeface="Calibri"/>
              </a:rPr>
              <a:t>Sunspot Number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2413000"/>
            <a:ext cx="461963" cy="3455988"/>
          </a:xfrm>
          <a:prstGeom prst="rect">
            <a:avLst/>
          </a:prstGeom>
          <a:solidFill>
            <a:schemeClr val="bg1"/>
          </a:solidFill>
        </p:spPr>
        <p:txBody>
          <a:bodyPr vert="ver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black"/>
                </a:solidFill>
                <a:latin typeface="Calibri"/>
              </a:rPr>
              <a:t>Number of Subscribers</a:t>
            </a:r>
          </a:p>
        </p:txBody>
      </p:sp>
      <p:sp>
        <p:nvSpPr>
          <p:cNvPr id="43016" name="TextBox 12"/>
          <p:cNvSpPr txBox="1">
            <a:spLocks noChangeArrowheads="1"/>
          </p:cNvSpPr>
          <p:nvPr/>
        </p:nvSpPr>
        <p:spPr bwMode="auto">
          <a:xfrm>
            <a:off x="3305175" y="1873250"/>
            <a:ext cx="2601913" cy="15700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</a:rPr>
              <a:t>Customers Include: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>
                <a:solidFill>
                  <a:srgbClr val="000000"/>
                </a:solidFill>
              </a:rPr>
              <a:t>All major airlines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>
                <a:solidFill>
                  <a:srgbClr val="000000"/>
                </a:solidFill>
              </a:rPr>
              <a:t>Drilling and oil exploration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>
                <a:solidFill>
                  <a:srgbClr val="000000"/>
                </a:solidFill>
              </a:rPr>
              <a:t>Satellite companies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>
                <a:solidFill>
                  <a:srgbClr val="000000"/>
                </a:solidFill>
              </a:rPr>
              <a:t>Transportation sector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>
                <a:solidFill>
                  <a:srgbClr val="000000"/>
                </a:solidFill>
              </a:rPr>
              <a:t>Emergency responders</a:t>
            </a:r>
          </a:p>
        </p:txBody>
      </p:sp>
      <p:sp>
        <p:nvSpPr>
          <p:cNvPr id="43017" name="TextBox 12"/>
          <p:cNvSpPr txBox="1">
            <a:spLocks noChangeArrowheads="1"/>
          </p:cNvSpPr>
          <p:nvPr/>
        </p:nvSpPr>
        <p:spPr bwMode="auto">
          <a:xfrm>
            <a:off x="3321050" y="3649663"/>
            <a:ext cx="2601913" cy="584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>
                <a:solidFill>
                  <a:srgbClr val="000000"/>
                </a:solidFill>
              </a:rPr>
              <a:t>~25% of customers are International</a:t>
            </a:r>
          </a:p>
        </p:txBody>
      </p:sp>
      <p:sp>
        <p:nvSpPr>
          <p:cNvPr id="43018" name="TextBox 2"/>
          <p:cNvSpPr txBox="1">
            <a:spLocks noChangeArrowheads="1"/>
          </p:cNvSpPr>
          <p:nvPr/>
        </p:nvSpPr>
        <p:spPr bwMode="auto">
          <a:xfrm>
            <a:off x="3084513" y="1216025"/>
            <a:ext cx="30749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b="0"/>
              <a:t>Customer Growth</a:t>
            </a:r>
          </a:p>
          <a:p>
            <a:pPr algn="ctr"/>
            <a:r>
              <a:rPr lang="en-US" altLang="en-US" sz="1400" b="0"/>
              <a:t>SWPC Product Subscription Service</a:t>
            </a:r>
          </a:p>
        </p:txBody>
      </p:sp>
    </p:spTree>
    <p:extLst>
      <p:ext uri="{BB962C8B-B14F-4D97-AF65-F5344CB8AC3E}">
        <p14:creationId xmlns:p14="http://schemas.microsoft.com/office/powerpoint/2010/main" val="68192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544638" y="278130"/>
            <a:ext cx="6973887" cy="585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 smtClean="0">
                <a:solidFill>
                  <a:srgbClr val="FFFFFF"/>
                </a:solidFill>
              </a:rPr>
              <a:t>National </a:t>
            </a:r>
            <a:r>
              <a:rPr lang="en-US" altLang="en-US" sz="2800" dirty="0" smtClean="0">
                <a:solidFill>
                  <a:srgbClr val="FFFFFF"/>
                </a:solidFill>
              </a:rPr>
              <a:t>Emergency-Response </a:t>
            </a:r>
            <a:r>
              <a:rPr lang="en-US" altLang="en-US" sz="2800" dirty="0" smtClean="0">
                <a:solidFill>
                  <a:srgbClr val="FFFFFF"/>
                </a:solidFill>
              </a:rPr>
              <a:t>Drivers</a:t>
            </a:r>
            <a:endParaRPr lang="en-US" altLang="en-US" sz="2800" dirty="0">
              <a:solidFill>
                <a:srgbClr val="FFFFFF"/>
              </a:solidFill>
            </a:endParaRPr>
          </a:p>
        </p:txBody>
      </p:sp>
      <p:sp>
        <p:nvSpPr>
          <p:cNvPr id="8195" name="TextBox 1"/>
          <p:cNvSpPr txBox="1">
            <a:spLocks noChangeArrowheads="1"/>
          </p:cNvSpPr>
          <p:nvPr/>
        </p:nvSpPr>
        <p:spPr bwMode="auto">
          <a:xfrm>
            <a:off x="111760" y="1944414"/>
            <a:ext cx="5856923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  <a:tabLst>
                <a:tab pos="461963" algn="l"/>
              </a:tabLst>
            </a:pPr>
            <a:r>
              <a:rPr lang="en-GB" altLang="en-US" sz="2000" dirty="0" smtClean="0">
                <a:latin typeface="Arial" panose="020B0604020202020204" pitchFamily="34" charset="0"/>
              </a:rPr>
              <a:t>•</a:t>
            </a:r>
            <a:r>
              <a:rPr lang="en-GB" altLang="en-US" sz="2000" dirty="0">
                <a:latin typeface="Arial" panose="020B0604020202020204" pitchFamily="34" charset="0"/>
              </a:rPr>
              <a:t>	</a:t>
            </a:r>
            <a:r>
              <a:rPr lang="en-GB" altLang="en-US" sz="2000" dirty="0" smtClean="0">
                <a:latin typeface="Arial" panose="020B0604020202020204" pitchFamily="34" charset="0"/>
              </a:rPr>
              <a:t>Space Weather is included in the Strategic National Risk Assessment</a:t>
            </a:r>
          </a:p>
          <a:p>
            <a:pPr eaLnBrk="1" hangingPunct="1">
              <a:spcBef>
                <a:spcPts val="0"/>
              </a:spcBef>
              <a:buFontTx/>
              <a:buNone/>
              <a:tabLst>
                <a:tab pos="461963" algn="l"/>
              </a:tabLst>
            </a:pPr>
            <a:endParaRPr lang="en-GB" altLang="en-US" sz="2000" dirty="0" smtClean="0">
              <a:latin typeface="Arial" panose="020B0604020202020204" pitchFamily="34" charset="0"/>
            </a:endParaRPr>
          </a:p>
          <a:p>
            <a:pPr>
              <a:spcBef>
                <a:spcPts val="0"/>
              </a:spcBef>
              <a:buNone/>
              <a:tabLst>
                <a:tab pos="461963" algn="l"/>
              </a:tabLst>
            </a:pPr>
            <a:r>
              <a:rPr lang="en-GB" altLang="en-US" sz="2000" dirty="0" smtClean="0">
                <a:latin typeface="Arial" panose="020B0604020202020204" pitchFamily="34" charset="0"/>
              </a:rPr>
              <a:t>•</a:t>
            </a:r>
            <a:r>
              <a:rPr lang="en-GB" altLang="en-US" sz="2000" dirty="0">
                <a:latin typeface="Arial" panose="020B0604020202020204" pitchFamily="34" charset="0"/>
              </a:rPr>
              <a:t>	</a:t>
            </a:r>
            <a:r>
              <a:rPr lang="en-GB" altLang="en-US" sz="2000" dirty="0" smtClean="0">
                <a:latin typeface="Arial" panose="020B0604020202020204" pitchFamily="34" charset="0"/>
              </a:rPr>
              <a:t>Geomagnetic Storm standards being developed by the Federal Energy Regulatory Commission</a:t>
            </a:r>
          </a:p>
          <a:p>
            <a:pPr>
              <a:spcBef>
                <a:spcPts val="0"/>
              </a:spcBef>
              <a:buNone/>
              <a:tabLst>
                <a:tab pos="461963" algn="l"/>
              </a:tabLst>
            </a:pPr>
            <a:endParaRPr lang="en-GB" altLang="en-US" sz="2000" dirty="0" smtClean="0">
              <a:latin typeface="Arial" panose="020B0604020202020204" pitchFamily="34" charset="0"/>
            </a:endParaRPr>
          </a:p>
          <a:p>
            <a:pPr>
              <a:spcBef>
                <a:spcPts val="0"/>
              </a:spcBef>
              <a:buNone/>
              <a:tabLst>
                <a:tab pos="461963" algn="l"/>
              </a:tabLst>
            </a:pPr>
            <a:r>
              <a:rPr lang="en-GB" altLang="en-US" sz="1800" dirty="0">
                <a:latin typeface="Arial" panose="020B0604020202020204" pitchFamily="34" charset="0"/>
              </a:rPr>
              <a:t>•	</a:t>
            </a:r>
            <a:r>
              <a:rPr lang="en-GB" altLang="en-US" sz="1800" dirty="0" smtClean="0">
                <a:latin typeface="Arial" panose="020B0604020202020204" pitchFamily="34" charset="0"/>
              </a:rPr>
              <a:t>Interagency Operations Plan being developed by the Federal Emergency Management Agency</a:t>
            </a:r>
          </a:p>
          <a:p>
            <a:pPr>
              <a:spcBef>
                <a:spcPts val="0"/>
              </a:spcBef>
              <a:buNone/>
              <a:tabLst>
                <a:tab pos="461963" algn="l"/>
              </a:tabLst>
            </a:pPr>
            <a:endParaRPr lang="en-GB" altLang="en-US" sz="1800" dirty="0">
              <a:latin typeface="Arial" panose="020B0604020202020204" pitchFamily="34" charset="0"/>
            </a:endParaRPr>
          </a:p>
          <a:p>
            <a:pPr>
              <a:spcBef>
                <a:spcPts val="0"/>
              </a:spcBef>
              <a:buNone/>
              <a:tabLst>
                <a:tab pos="461963" algn="l"/>
              </a:tabLst>
            </a:pPr>
            <a:r>
              <a:rPr lang="en-GB" altLang="en-US" sz="1800" dirty="0">
                <a:latin typeface="Arial" panose="020B0604020202020204" pitchFamily="34" charset="0"/>
              </a:rPr>
              <a:t>•	</a:t>
            </a:r>
            <a:r>
              <a:rPr lang="en-GB" altLang="en-US" sz="1800" dirty="0" smtClean="0">
                <a:latin typeface="Arial" panose="020B0604020202020204" pitchFamily="34" charset="0"/>
              </a:rPr>
              <a:t>Joint industry-government task force formed for the North American Electric Reliability Corporation</a:t>
            </a:r>
          </a:p>
          <a:p>
            <a:pPr>
              <a:spcBef>
                <a:spcPts val="0"/>
              </a:spcBef>
              <a:buNone/>
              <a:tabLst>
                <a:tab pos="461963" algn="l"/>
              </a:tabLst>
            </a:pPr>
            <a:endParaRPr lang="en-GB" altLang="en-US" sz="1800" dirty="0">
              <a:latin typeface="Arial" panose="020B0604020202020204" pitchFamily="34" charset="0"/>
            </a:endParaRPr>
          </a:p>
          <a:p>
            <a:pPr>
              <a:spcBef>
                <a:spcPts val="0"/>
              </a:spcBef>
              <a:buNone/>
              <a:tabLst>
                <a:tab pos="461963" algn="l"/>
              </a:tabLst>
            </a:pPr>
            <a:r>
              <a:rPr lang="en-GB" altLang="en-US" sz="1800" dirty="0">
                <a:latin typeface="Arial" panose="020B0604020202020204" pitchFamily="34" charset="0"/>
              </a:rPr>
              <a:t>•	</a:t>
            </a:r>
            <a:r>
              <a:rPr lang="en-GB" altLang="en-US" sz="1800" dirty="0" smtClean="0">
                <a:latin typeface="Arial" panose="020B0604020202020204" pitchFamily="34" charset="0"/>
              </a:rPr>
              <a:t>National and international exercises conducted for the electric power grid and emergency response</a:t>
            </a:r>
            <a:endParaRPr lang="en-GB" altLang="en-US" sz="1800" dirty="0">
              <a:latin typeface="Arial" panose="020B0604020202020204" pitchFamily="34" charset="0"/>
            </a:endParaRPr>
          </a:p>
          <a:p>
            <a:pPr>
              <a:spcBef>
                <a:spcPts val="0"/>
              </a:spcBef>
              <a:buNone/>
              <a:tabLst>
                <a:tab pos="461963" algn="l"/>
              </a:tabLst>
            </a:pPr>
            <a:endParaRPr lang="en-GB" altLang="en-US" sz="1800" dirty="0">
              <a:latin typeface="Arial" panose="020B0604020202020204" pitchFamily="34" charset="0"/>
            </a:endParaRPr>
          </a:p>
          <a:p>
            <a:pPr>
              <a:spcBef>
                <a:spcPts val="0"/>
              </a:spcBef>
              <a:buNone/>
              <a:tabLst>
                <a:tab pos="461963" algn="l"/>
              </a:tabLst>
            </a:pPr>
            <a:endParaRPr lang="en-GB" altLang="en-US" sz="1800" dirty="0">
              <a:latin typeface="Arial" panose="020B0604020202020204" pitchFamily="34" charset="0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8" r="3148" b="1203"/>
          <a:stretch/>
        </p:blipFill>
        <p:spPr bwMode="auto">
          <a:xfrm>
            <a:off x="6049963" y="3923665"/>
            <a:ext cx="2139950" cy="293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 descr="DisasterReductionGrandChallenges_scrap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47"/>
          <a:stretch>
            <a:fillRect/>
          </a:stretch>
        </p:blipFill>
        <p:spPr bwMode="auto">
          <a:xfrm>
            <a:off x="7959725" y="0"/>
            <a:ext cx="11842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963" y="1141730"/>
            <a:ext cx="2105025" cy="2784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330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747838" y="95250"/>
            <a:ext cx="6973887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 smtClean="0">
                <a:solidFill>
                  <a:srgbClr val="FFFFFF"/>
                </a:solidFill>
              </a:rPr>
              <a:t>Main U.S. Observing </a:t>
            </a:r>
            <a:r>
              <a:rPr lang="en-US" altLang="en-US" sz="2800" dirty="0">
                <a:solidFill>
                  <a:srgbClr val="FFFFFF"/>
                </a:solidFill>
              </a:rPr>
              <a:t>Systems </a:t>
            </a:r>
            <a:r>
              <a:rPr lang="en-US" altLang="en-US" sz="2800" dirty="0" smtClean="0">
                <a:solidFill>
                  <a:srgbClr val="FFFFFF"/>
                </a:solidFill>
              </a:rPr>
              <a:t>Used for</a:t>
            </a:r>
            <a:endParaRPr lang="en-US" altLang="en-US" sz="2800" dirty="0">
              <a:solidFill>
                <a:srgbClr val="FFFFFF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FFFFFF"/>
                </a:solidFill>
              </a:rPr>
              <a:t>Space Weather </a:t>
            </a:r>
            <a:r>
              <a:rPr lang="en-US" altLang="en-US" sz="2800" dirty="0" smtClean="0">
                <a:solidFill>
                  <a:srgbClr val="FFFFFF"/>
                </a:solidFill>
              </a:rPr>
              <a:t>Services</a:t>
            </a:r>
            <a:endParaRPr lang="en-US" altLang="en-US" sz="2800" dirty="0">
              <a:solidFill>
                <a:srgbClr val="FFFFFF"/>
              </a:solidFill>
            </a:endParaRPr>
          </a:p>
        </p:txBody>
      </p:sp>
      <p:sp>
        <p:nvSpPr>
          <p:cNvPr id="8195" name="TextBox 1"/>
          <p:cNvSpPr txBox="1">
            <a:spLocks noChangeArrowheads="1"/>
          </p:cNvSpPr>
          <p:nvPr/>
        </p:nvSpPr>
        <p:spPr bwMode="auto">
          <a:xfrm>
            <a:off x="792015" y="1859720"/>
            <a:ext cx="8178800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 smtClean="0">
                <a:latin typeface="Arial" panose="020B0604020202020204" pitchFamily="34" charset="0"/>
              </a:rPr>
              <a:t>•</a:t>
            </a:r>
            <a:r>
              <a:rPr lang="en-GB" altLang="en-US" sz="2000" dirty="0">
                <a:latin typeface="Arial" panose="020B0604020202020204" pitchFamily="34" charset="0"/>
              </a:rPr>
              <a:t>	</a:t>
            </a:r>
            <a:r>
              <a:rPr lang="en-GB" altLang="en-US" sz="2000" dirty="0" smtClean="0">
                <a:latin typeface="Arial" panose="020B0604020202020204" pitchFamily="34" charset="0"/>
              </a:rPr>
              <a:t>Solar and Solar Wind:</a:t>
            </a:r>
          </a:p>
          <a:p>
            <a:pPr eaLnBrk="1" hangingPunct="1">
              <a:spcBef>
                <a:spcPts val="0"/>
              </a:spcBef>
              <a:buFontTx/>
              <a:buNone/>
              <a:tabLst>
                <a:tab pos="461963" algn="l"/>
              </a:tabLst>
            </a:pPr>
            <a:r>
              <a:rPr lang="en-GB" altLang="en-US" sz="2000" dirty="0">
                <a:latin typeface="Arial" panose="020B0604020202020204" pitchFamily="34" charset="0"/>
              </a:rPr>
              <a:t>	</a:t>
            </a:r>
            <a:r>
              <a:rPr lang="en-GB" altLang="en-US" sz="1800" dirty="0" smtClean="0">
                <a:latin typeface="Arial" panose="020B0604020202020204" pitchFamily="34" charset="0"/>
              </a:rPr>
              <a:t>-	Solar imagery (SDO, STEREO, SOHO, GOES, </a:t>
            </a:r>
            <a:r>
              <a:rPr lang="en-GB" altLang="en-US" sz="1800" dirty="0" smtClean="0">
                <a:latin typeface="Arial" panose="020B0604020202020204" pitchFamily="34" charset="0"/>
              </a:rPr>
              <a:t>GONG, SEON)</a:t>
            </a:r>
            <a:endParaRPr lang="en-GB" altLang="en-US" sz="1800" dirty="0" smtClean="0">
              <a:latin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buFontTx/>
              <a:buNone/>
              <a:tabLst>
                <a:tab pos="461963" algn="l"/>
              </a:tabLst>
            </a:pPr>
            <a:r>
              <a:rPr lang="en-GB" altLang="en-US" sz="1800" dirty="0">
                <a:latin typeface="Arial" panose="020B0604020202020204" pitchFamily="34" charset="0"/>
              </a:rPr>
              <a:t>	</a:t>
            </a:r>
            <a:r>
              <a:rPr lang="en-GB" altLang="en-US" sz="1800" dirty="0" smtClean="0">
                <a:latin typeface="Arial" panose="020B0604020202020204" pitchFamily="34" charset="0"/>
              </a:rPr>
              <a:t>-	Coronagraph (SOHO, STEREO)</a:t>
            </a:r>
          </a:p>
          <a:p>
            <a:pPr eaLnBrk="1" hangingPunct="1">
              <a:spcBef>
                <a:spcPts val="0"/>
              </a:spcBef>
              <a:buFontTx/>
              <a:buNone/>
              <a:tabLst>
                <a:tab pos="461963" algn="l"/>
              </a:tabLst>
            </a:pPr>
            <a:r>
              <a:rPr lang="en-GB" altLang="en-US" sz="1800" dirty="0">
                <a:latin typeface="Arial" panose="020B0604020202020204" pitchFamily="34" charset="0"/>
              </a:rPr>
              <a:t>	</a:t>
            </a:r>
            <a:r>
              <a:rPr lang="en-GB" altLang="en-US" sz="1800" dirty="0" smtClean="0">
                <a:latin typeface="Arial" panose="020B0604020202020204" pitchFamily="34" charset="0"/>
              </a:rPr>
              <a:t>-	In-situ solar wind (ACE, </a:t>
            </a:r>
            <a:r>
              <a:rPr lang="en-GB" altLang="en-US" sz="1800" dirty="0" smtClean="0">
                <a:latin typeface="Arial" panose="020B0604020202020204" pitchFamily="34" charset="0"/>
              </a:rPr>
              <a:t>DSCOVR (2015), </a:t>
            </a:r>
            <a:r>
              <a:rPr lang="en-GB" altLang="en-US" sz="1800" dirty="0" smtClean="0">
                <a:latin typeface="Arial" panose="020B0604020202020204" pitchFamily="34" charset="0"/>
              </a:rPr>
              <a:t>STEREO)</a:t>
            </a:r>
          </a:p>
          <a:p>
            <a:pPr eaLnBrk="1" hangingPunct="1">
              <a:spcBef>
                <a:spcPts val="0"/>
              </a:spcBef>
              <a:buFontTx/>
              <a:buNone/>
              <a:tabLst>
                <a:tab pos="461963" algn="l"/>
              </a:tabLst>
            </a:pPr>
            <a:r>
              <a:rPr lang="en-GB" altLang="en-US" sz="1800" dirty="0">
                <a:latin typeface="Arial" panose="020B0604020202020204" pitchFamily="34" charset="0"/>
              </a:rPr>
              <a:t>	</a:t>
            </a:r>
            <a:r>
              <a:rPr lang="en-GB" altLang="en-US" sz="1800" dirty="0" smtClean="0">
                <a:latin typeface="Arial" panose="020B0604020202020204" pitchFamily="34" charset="0"/>
              </a:rPr>
              <a:t>-	X-ray, EUV, and radio emissions (GOES, RSTN)</a:t>
            </a:r>
          </a:p>
          <a:p>
            <a:pPr eaLnBrk="1" hangingPunct="1">
              <a:spcBef>
                <a:spcPts val="600"/>
              </a:spcBef>
              <a:buFontTx/>
              <a:buNone/>
              <a:tabLst>
                <a:tab pos="461963" algn="l"/>
              </a:tabLst>
            </a:pPr>
            <a:r>
              <a:rPr lang="en-GB" altLang="en-US" sz="2000" dirty="0" smtClean="0">
                <a:latin typeface="Arial" panose="020B0604020202020204" pitchFamily="34" charset="0"/>
              </a:rPr>
              <a:t>•</a:t>
            </a:r>
            <a:r>
              <a:rPr lang="en-GB" altLang="en-US" sz="2000" dirty="0">
                <a:latin typeface="Arial" panose="020B0604020202020204" pitchFamily="34" charset="0"/>
              </a:rPr>
              <a:t>	</a:t>
            </a:r>
            <a:r>
              <a:rPr lang="en-GB" altLang="en-US" sz="2000" dirty="0" smtClean="0">
                <a:latin typeface="Arial" panose="020B0604020202020204" pitchFamily="34" charset="0"/>
              </a:rPr>
              <a:t>Magnetosphere</a:t>
            </a:r>
          </a:p>
          <a:p>
            <a:pPr>
              <a:spcBef>
                <a:spcPts val="0"/>
              </a:spcBef>
              <a:buNone/>
              <a:tabLst>
                <a:tab pos="461963" algn="l"/>
              </a:tabLst>
            </a:pPr>
            <a:r>
              <a:rPr lang="en-GB" altLang="en-US" sz="2000" dirty="0" smtClean="0">
                <a:latin typeface="Arial" panose="020B0604020202020204" pitchFamily="34" charset="0"/>
              </a:rPr>
              <a:t>	</a:t>
            </a:r>
            <a:r>
              <a:rPr lang="en-GB" altLang="en-US" sz="1800" dirty="0" smtClean="0">
                <a:latin typeface="Arial" panose="020B0604020202020204" pitchFamily="34" charset="0"/>
              </a:rPr>
              <a:t>-</a:t>
            </a:r>
            <a:r>
              <a:rPr lang="en-GB" altLang="en-US" sz="1800" dirty="0">
                <a:latin typeface="Arial" panose="020B0604020202020204" pitchFamily="34" charset="0"/>
              </a:rPr>
              <a:t>	</a:t>
            </a:r>
            <a:r>
              <a:rPr lang="en-GB" altLang="en-US" sz="1800" dirty="0" smtClean="0">
                <a:latin typeface="Arial" panose="020B0604020202020204" pitchFamily="34" charset="0"/>
              </a:rPr>
              <a:t>Energetic protons, electrons, heavy ions (</a:t>
            </a:r>
            <a:r>
              <a:rPr lang="en-GB" altLang="en-US" sz="1800" dirty="0" smtClean="0">
                <a:latin typeface="Arial" panose="020B0604020202020204" pitchFamily="34" charset="0"/>
              </a:rPr>
              <a:t>GOES)</a:t>
            </a:r>
            <a:endParaRPr lang="en-GB" altLang="en-US" sz="1800" dirty="0" smtClean="0">
              <a:latin typeface="Arial" panose="020B0604020202020204" pitchFamily="34" charset="0"/>
            </a:endParaRPr>
          </a:p>
          <a:p>
            <a:pPr>
              <a:spcBef>
                <a:spcPts val="0"/>
              </a:spcBef>
              <a:buNone/>
              <a:tabLst>
                <a:tab pos="461963" algn="l"/>
              </a:tabLst>
            </a:pPr>
            <a:r>
              <a:rPr lang="en-GB" altLang="en-US" sz="1800" dirty="0">
                <a:latin typeface="Arial" panose="020B0604020202020204" pitchFamily="34" charset="0"/>
              </a:rPr>
              <a:t>	</a:t>
            </a:r>
            <a:r>
              <a:rPr lang="en-GB" altLang="en-US" sz="1800" dirty="0" smtClean="0">
                <a:latin typeface="Arial" panose="020B0604020202020204" pitchFamily="34" charset="0"/>
              </a:rPr>
              <a:t>-	Magnetic field (GOES)</a:t>
            </a:r>
            <a:endParaRPr lang="en-GB" altLang="en-US" sz="1800" dirty="0">
              <a:latin typeface="Arial" panose="020B0604020202020204" pitchFamily="34" charset="0"/>
            </a:endParaRP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en-GB" altLang="en-US" sz="2000" dirty="0" smtClean="0">
                <a:latin typeface="Arial" panose="020B0604020202020204" pitchFamily="34" charset="0"/>
              </a:rPr>
              <a:t>•</a:t>
            </a:r>
            <a:r>
              <a:rPr lang="en-GB" altLang="en-US" sz="2000" dirty="0">
                <a:latin typeface="Arial" panose="020B0604020202020204" pitchFamily="34" charset="0"/>
              </a:rPr>
              <a:t>	</a:t>
            </a:r>
            <a:r>
              <a:rPr lang="en-GB" altLang="en-US" sz="2000" dirty="0" smtClean="0">
                <a:latin typeface="Arial" panose="020B0604020202020204" pitchFamily="34" charset="0"/>
              </a:rPr>
              <a:t>Earth-surface geomagnetic field</a:t>
            </a:r>
          </a:p>
          <a:p>
            <a:pPr eaLnBrk="1" hangingPunct="1">
              <a:spcBef>
                <a:spcPts val="0"/>
              </a:spcBef>
              <a:buFontTx/>
              <a:buNone/>
              <a:tabLst>
                <a:tab pos="461963" algn="l"/>
              </a:tabLst>
            </a:pPr>
            <a:r>
              <a:rPr lang="en-GB" altLang="en-US" sz="2000" dirty="0">
                <a:latin typeface="Arial" panose="020B0604020202020204" pitchFamily="34" charset="0"/>
              </a:rPr>
              <a:t>	</a:t>
            </a:r>
            <a:r>
              <a:rPr lang="en-GB" altLang="en-US" sz="1800" dirty="0" smtClean="0">
                <a:latin typeface="Arial" panose="020B0604020202020204" pitchFamily="34" charset="0"/>
              </a:rPr>
              <a:t>-	Magnetic field (USGS)</a:t>
            </a:r>
            <a:endParaRPr lang="en-GB" altLang="en-US" sz="1800" dirty="0">
              <a:latin typeface="Arial" panose="020B0604020202020204" pitchFamily="34" charset="0"/>
            </a:endParaRP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en-GB" altLang="en-US" sz="2000" dirty="0" smtClean="0">
                <a:latin typeface="Arial" panose="020B0604020202020204" pitchFamily="34" charset="0"/>
              </a:rPr>
              <a:t>•</a:t>
            </a:r>
            <a:r>
              <a:rPr lang="en-GB" altLang="en-US" sz="2000" dirty="0">
                <a:latin typeface="Arial" panose="020B0604020202020204" pitchFamily="34" charset="0"/>
              </a:rPr>
              <a:t>	</a:t>
            </a:r>
            <a:r>
              <a:rPr lang="en-GB" altLang="en-US" sz="2000" dirty="0" smtClean="0">
                <a:latin typeface="Arial" panose="020B0604020202020204" pitchFamily="34" charset="0"/>
              </a:rPr>
              <a:t>Ionosphere</a:t>
            </a:r>
          </a:p>
          <a:p>
            <a:pPr eaLnBrk="1" hangingPunct="1">
              <a:spcBef>
                <a:spcPts val="0"/>
              </a:spcBef>
              <a:buFontTx/>
              <a:buNone/>
              <a:tabLst>
                <a:tab pos="461963" algn="l"/>
              </a:tabLst>
            </a:pPr>
            <a:r>
              <a:rPr lang="en-GB" altLang="en-US" sz="2000" dirty="0">
                <a:latin typeface="Arial" panose="020B0604020202020204" pitchFamily="34" charset="0"/>
              </a:rPr>
              <a:t>	</a:t>
            </a:r>
            <a:r>
              <a:rPr lang="en-GB" altLang="en-US" sz="1800" dirty="0" smtClean="0">
                <a:latin typeface="Arial" panose="020B0604020202020204" pitchFamily="34" charset="0"/>
              </a:rPr>
              <a:t>-	GPS Continuously Operating Reference Stations (</a:t>
            </a:r>
            <a:r>
              <a:rPr lang="en-GB" altLang="en-US" sz="1800" dirty="0" smtClean="0">
                <a:latin typeface="Arial" panose="020B0604020202020204" pitchFamily="34" charset="0"/>
              </a:rPr>
              <a:t>NOAA, IGS)</a:t>
            </a:r>
            <a:endParaRPr lang="en-GB" altLang="en-US" sz="1800" dirty="0">
              <a:latin typeface="Arial" panose="020B0604020202020204" pitchFamily="34" charset="0"/>
            </a:endParaRPr>
          </a:p>
          <a:p>
            <a:pPr algn="ctr" eaLnBrk="1" hangingPunct="1">
              <a:spcBef>
                <a:spcPts val="1800"/>
              </a:spcBef>
              <a:buFontTx/>
              <a:buNone/>
              <a:tabLst>
                <a:tab pos="461963" algn="l"/>
              </a:tabLst>
            </a:pPr>
            <a:r>
              <a:rPr lang="en-GB" altLang="en-US" sz="1800" dirty="0" smtClean="0">
                <a:latin typeface="Arial" panose="020B0604020202020204" pitchFamily="34" charset="0"/>
              </a:rPr>
              <a:t>Most </a:t>
            </a:r>
            <a:r>
              <a:rPr lang="en-GB" altLang="en-US" sz="1800" dirty="0" smtClean="0">
                <a:latin typeface="Arial" panose="020B0604020202020204" pitchFamily="34" charset="0"/>
              </a:rPr>
              <a:t>U.S. space weather data are freely available in real time.</a:t>
            </a:r>
            <a:endParaRPr lang="en-GB" altLang="en-US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29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2424113" y="312738"/>
            <a:ext cx="59070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0" dirty="0">
                <a:solidFill>
                  <a:schemeClr val="bg1"/>
                </a:solidFill>
                <a:cs typeface="Arial" panose="020B0604020202020204" pitchFamily="34" charset="0"/>
              </a:rPr>
              <a:t>Major Forecast Center Products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460693" y="1794730"/>
            <a:ext cx="3674428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8925" indent="-288925" eaLnBrk="0" hangingPunct="0">
              <a:tabLst>
                <a:tab pos="284163" algn="l"/>
                <a:tab pos="573088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284163" algn="l"/>
                <a:tab pos="573088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284163" algn="l"/>
                <a:tab pos="573088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284163" algn="l"/>
                <a:tab pos="573088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284163" algn="l"/>
                <a:tab pos="573088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284163" algn="l"/>
                <a:tab pos="573088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284163" algn="l"/>
                <a:tab pos="573088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284163" algn="l"/>
                <a:tab pos="573088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284163" algn="l"/>
                <a:tab pos="573088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dirty="0" smtClean="0">
                <a:cs typeface="Arial" panose="020B0604020202020204" pitchFamily="34" charset="0"/>
              </a:rPr>
              <a:t>Daily Forecasts (1-3 day):</a:t>
            </a:r>
            <a:endParaRPr lang="en-US" altLang="en-US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0" dirty="0" smtClean="0">
                <a:cs typeface="Arial" panose="020B0604020202020204" pitchFamily="34" charset="0"/>
              </a:rPr>
              <a:t>-</a:t>
            </a:r>
            <a:r>
              <a:rPr lang="en-US" altLang="en-US" b="0" dirty="0">
                <a:cs typeface="Arial" panose="020B0604020202020204" pitchFamily="34" charset="0"/>
              </a:rPr>
              <a:t>	Solar flares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0" dirty="0" smtClean="0">
                <a:cs typeface="Arial" panose="020B0604020202020204" pitchFamily="34" charset="0"/>
              </a:rPr>
              <a:t>-</a:t>
            </a:r>
            <a:r>
              <a:rPr lang="en-US" altLang="en-US" b="0" dirty="0">
                <a:cs typeface="Arial" panose="020B0604020202020204" pitchFamily="34" charset="0"/>
              </a:rPr>
              <a:t>	Solar energetic particles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0" dirty="0" smtClean="0">
                <a:cs typeface="Arial" panose="020B0604020202020204" pitchFamily="34" charset="0"/>
              </a:rPr>
              <a:t>-</a:t>
            </a:r>
            <a:r>
              <a:rPr lang="en-US" altLang="en-US" b="0" dirty="0">
                <a:cs typeface="Arial" panose="020B0604020202020204" pitchFamily="34" charset="0"/>
              </a:rPr>
              <a:t>	Geomagnetic </a:t>
            </a:r>
            <a:r>
              <a:rPr lang="en-US" altLang="en-US" b="0" dirty="0" smtClean="0">
                <a:cs typeface="Arial" panose="020B0604020202020204" pitchFamily="34" charset="0"/>
              </a:rPr>
              <a:t>activity</a:t>
            </a:r>
            <a:endParaRPr lang="en-US" altLang="en-US" b="0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0" dirty="0" smtClean="0">
                <a:cs typeface="Arial" panose="020B0604020202020204" pitchFamily="34" charset="0"/>
              </a:rPr>
              <a:t>-</a:t>
            </a:r>
            <a:r>
              <a:rPr lang="en-US" altLang="en-US" b="0" dirty="0">
                <a:cs typeface="Arial" panose="020B0604020202020204" pitchFamily="34" charset="0"/>
              </a:rPr>
              <a:t>	10.7 cm radio </a:t>
            </a:r>
            <a:r>
              <a:rPr lang="en-US" altLang="en-US" b="0" dirty="0" smtClean="0">
                <a:cs typeface="Arial" panose="020B0604020202020204" pitchFamily="34" charset="0"/>
              </a:rPr>
              <a:t>flux</a:t>
            </a:r>
            <a:endParaRPr lang="en-US" altLang="en-US" b="0" dirty="0">
              <a:cs typeface="Arial" panose="020B0604020202020204" pitchFamily="34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484053" y="1794730"/>
            <a:ext cx="4517707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8925" indent="-288925" eaLnBrk="0" hangingPunct="0">
              <a:tabLst>
                <a:tab pos="284163" algn="l"/>
                <a:tab pos="573088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284163" algn="l"/>
                <a:tab pos="573088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284163" algn="l"/>
                <a:tab pos="573088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284163" algn="l"/>
                <a:tab pos="573088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284163" algn="l"/>
                <a:tab pos="573088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284163" algn="l"/>
                <a:tab pos="573088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284163" algn="l"/>
                <a:tab pos="573088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284163" algn="l"/>
                <a:tab pos="573088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284163" algn="l"/>
                <a:tab pos="573088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1200"/>
              </a:spcBef>
              <a:buFontTx/>
              <a:buNone/>
            </a:pPr>
            <a:r>
              <a:rPr lang="en-US" altLang="en-US" dirty="0" smtClean="0">
                <a:cs typeface="Arial" panose="020B0604020202020204" pitchFamily="34" charset="0"/>
              </a:rPr>
              <a:t>Event-Driven Warnings </a:t>
            </a:r>
            <a:r>
              <a:rPr lang="en-US" altLang="en-US" dirty="0">
                <a:cs typeface="Arial" panose="020B0604020202020204" pitchFamily="34" charset="0"/>
              </a:rPr>
              <a:t>and Alerts</a:t>
            </a:r>
            <a:r>
              <a:rPr lang="en-US" altLang="en-US" dirty="0" smtClean="0">
                <a:cs typeface="Arial" panose="020B0604020202020204" pitchFamily="34" charset="0"/>
              </a:rPr>
              <a:t>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0" dirty="0" smtClean="0">
                <a:cs typeface="Arial" panose="020B0604020202020204" pitchFamily="34" charset="0"/>
              </a:rPr>
              <a:t>-</a:t>
            </a:r>
            <a:r>
              <a:rPr lang="en-US" altLang="en-US" b="0" dirty="0">
                <a:cs typeface="Arial" panose="020B0604020202020204" pitchFamily="34" charset="0"/>
              </a:rPr>
              <a:t>	Warnings: geomagnetic storms, proton events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0" dirty="0" smtClean="0">
                <a:cs typeface="Arial" panose="020B0604020202020204" pitchFamily="34" charset="0"/>
              </a:rPr>
              <a:t>-</a:t>
            </a:r>
            <a:r>
              <a:rPr lang="en-US" altLang="en-US" b="0" dirty="0">
                <a:cs typeface="Arial" panose="020B0604020202020204" pitchFamily="34" charset="0"/>
              </a:rPr>
              <a:t>	Alerts: solar flare, proton event, geomagnetic </a:t>
            </a:r>
            <a:r>
              <a:rPr lang="en-US" altLang="en-US" b="0" dirty="0" smtClean="0">
                <a:cs typeface="Arial" panose="020B0604020202020204" pitchFamily="34" charset="0"/>
              </a:rPr>
              <a:t>storm</a:t>
            </a:r>
            <a:r>
              <a:rPr lang="en-US" altLang="en-US" b="0" dirty="0">
                <a:cs typeface="Arial" panose="020B0604020202020204" pitchFamily="34" charset="0"/>
              </a:rPr>
              <a:t>, electron event, solar radio burst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60693" y="4119903"/>
            <a:ext cx="5543867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8925" indent="-288925" eaLnBrk="0" hangingPunct="0">
              <a:tabLst>
                <a:tab pos="284163" algn="l"/>
                <a:tab pos="573088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284163" algn="l"/>
                <a:tab pos="573088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284163" algn="l"/>
                <a:tab pos="573088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284163" algn="l"/>
                <a:tab pos="573088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284163" algn="l"/>
                <a:tab pos="573088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284163" algn="l"/>
                <a:tab pos="573088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284163" algn="l"/>
                <a:tab pos="573088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284163" algn="l"/>
                <a:tab pos="573088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284163" algn="l"/>
                <a:tab pos="573088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dirty="0" smtClean="0">
                <a:cs typeface="Arial" panose="020B0604020202020204" pitchFamily="34" charset="0"/>
              </a:rPr>
              <a:t>Numerical Models:</a:t>
            </a:r>
            <a:endParaRPr lang="en-US" altLang="en-US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0" dirty="0" smtClean="0">
                <a:cs typeface="Arial" panose="020B0604020202020204" pitchFamily="34" charset="0"/>
              </a:rPr>
              <a:t>-</a:t>
            </a:r>
            <a:r>
              <a:rPr lang="en-US" altLang="en-US" b="0" dirty="0">
                <a:cs typeface="Arial" panose="020B0604020202020204" pitchFamily="34" charset="0"/>
              </a:rPr>
              <a:t>	</a:t>
            </a:r>
            <a:r>
              <a:rPr lang="en-US" altLang="en-US" b="0" dirty="0" smtClean="0">
                <a:cs typeface="Arial" panose="020B0604020202020204" pitchFamily="34" charset="0"/>
              </a:rPr>
              <a:t>Enlil – background solar wind and CMEs</a:t>
            </a:r>
            <a:endParaRPr lang="en-US" altLang="en-US" b="0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0" dirty="0" smtClean="0">
                <a:cs typeface="Arial" panose="020B0604020202020204" pitchFamily="34" charset="0"/>
              </a:rPr>
              <a:t>-</a:t>
            </a:r>
            <a:r>
              <a:rPr lang="en-US" altLang="en-US" b="0" dirty="0">
                <a:cs typeface="Arial" panose="020B0604020202020204" pitchFamily="34" charset="0"/>
              </a:rPr>
              <a:t>	</a:t>
            </a:r>
            <a:r>
              <a:rPr lang="en-US" altLang="en-US" b="0" dirty="0" smtClean="0">
                <a:cs typeface="Arial" panose="020B0604020202020204" pitchFamily="34" charset="0"/>
              </a:rPr>
              <a:t>Relativistic Electron Forecast Model</a:t>
            </a:r>
            <a:endParaRPr lang="en-US" altLang="en-US" b="0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0" dirty="0" smtClean="0">
                <a:cs typeface="Arial" panose="020B0604020202020204" pitchFamily="34" charset="0"/>
              </a:rPr>
              <a:t>-</a:t>
            </a:r>
            <a:r>
              <a:rPr lang="en-US" altLang="en-US" b="0" dirty="0">
                <a:cs typeface="Arial" panose="020B0604020202020204" pitchFamily="34" charset="0"/>
              </a:rPr>
              <a:t>	</a:t>
            </a:r>
            <a:r>
              <a:rPr lang="en-US" altLang="en-US" b="0" dirty="0" smtClean="0">
                <a:cs typeface="Arial" panose="020B0604020202020204" pitchFamily="34" charset="0"/>
              </a:rPr>
              <a:t>D-Region Absorption Product</a:t>
            </a:r>
            <a:endParaRPr lang="en-US" altLang="en-US" b="0" dirty="0"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</a:pPr>
            <a:r>
              <a:rPr lang="en-US" altLang="en-US" b="0" dirty="0" smtClean="0">
                <a:cs typeface="Arial" panose="020B0604020202020204" pitchFamily="34" charset="0"/>
              </a:rPr>
              <a:t>-	U.S. Total Electron Content</a:t>
            </a:r>
          </a:p>
          <a:p>
            <a:pPr marL="0" indent="0">
              <a:spcBef>
                <a:spcPct val="0"/>
              </a:spcBef>
            </a:pPr>
            <a:r>
              <a:rPr lang="en-US" altLang="en-US" b="0" dirty="0" smtClean="0">
                <a:cs typeface="Arial" panose="020B0604020202020204" pitchFamily="34" charset="0"/>
              </a:rPr>
              <a:t>-	Ovation Aurora Model</a:t>
            </a:r>
            <a:endParaRPr lang="en-US" altLang="en-US" b="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21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035" y="1668173"/>
            <a:ext cx="6654165" cy="5022821"/>
          </a:xfrm>
          <a:prstGeom prst="rect">
            <a:avLst/>
          </a:pr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322513" y="140018"/>
            <a:ext cx="643540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0" dirty="0" smtClean="0">
                <a:solidFill>
                  <a:schemeClr val="bg1"/>
                </a:solidFill>
                <a:cs typeface="Arial" panose="020B0604020202020204" pitchFamily="34" charset="0"/>
              </a:rPr>
              <a:t>NOAA Products Available for Global Use with Training Under Development</a:t>
            </a:r>
            <a:endParaRPr lang="en-US" altLang="en-US" sz="2800" b="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107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/>
          </p:cNvSpPr>
          <p:nvPr/>
        </p:nvSpPr>
        <p:spPr bwMode="auto">
          <a:xfrm>
            <a:off x="455014" y="1748238"/>
            <a:ext cx="8497789" cy="4713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5425" indent="-225425">
              <a:spcBef>
                <a:spcPts val="1200"/>
              </a:spcBef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•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Back-up of space-based solar and solar wind measurements</a:t>
            </a:r>
          </a:p>
          <a:p>
            <a:pPr marL="225425" indent="-225425">
              <a:spcBef>
                <a:spcPts val="1200"/>
              </a:spcBef>
              <a:tabLst>
                <a:tab pos="457200" algn="l"/>
              </a:tabLst>
              <a:defRPr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	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-	Receiving antennas for real-time data (e.g., DSCOVR, STEREO, etc.)</a:t>
            </a:r>
          </a:p>
          <a:p>
            <a:pPr marL="225425" indent="-225425">
              <a:spcBef>
                <a:spcPts val="1200"/>
              </a:spcBef>
              <a:tabLst>
                <a:tab pos="457200" algn="l"/>
              </a:tabLst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	-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	Coronagraph, solar E/M emissions, solar wind plasma and mag field</a:t>
            </a:r>
          </a:p>
          <a:p>
            <a:pPr marL="225425" indent="-225425">
              <a:spcBef>
                <a:spcPts val="1200"/>
              </a:spcBef>
              <a:tabLst>
                <a:tab pos="457200" algn="l"/>
              </a:tabLst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•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	Off Sun-Earth-line coronagraph (e.g., L5)</a:t>
            </a:r>
          </a:p>
          <a:p>
            <a:pPr marL="225425" indent="-225425">
              <a:spcBef>
                <a:spcPts val="1200"/>
              </a:spcBef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•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	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</a:rPr>
              <a:t>Ionospheric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 measurements (ground-based and space-based)</a:t>
            </a:r>
          </a:p>
          <a:p>
            <a:pPr marL="225425" indent="-225425">
              <a:spcBef>
                <a:spcPts val="1200"/>
              </a:spcBef>
              <a:tabLst>
                <a:tab pos="457200" algn="l"/>
              </a:tabLst>
              <a:defRPr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-	Global TEC, scintillation, FUV images, electron density profile</a:t>
            </a:r>
          </a:p>
          <a:p>
            <a:pPr marL="225425" indent="-225425">
              <a:spcBef>
                <a:spcPts val="1200"/>
              </a:spcBef>
              <a:defRPr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•	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</a:rPr>
              <a:t>Magnetospheric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 in-situ measurements</a:t>
            </a:r>
          </a:p>
          <a:p>
            <a:pPr marL="225425" indent="-225425">
              <a:spcBef>
                <a:spcPts val="1200"/>
              </a:spcBef>
              <a:tabLst>
                <a:tab pos="457200" algn="l"/>
              </a:tabLst>
              <a:defRPr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	-	Energetic electrons and protons, low energetic electrons, mag field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5425" indent="-225425">
              <a:spcBef>
                <a:spcPts val="1200"/>
              </a:spcBef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•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Earth-surface magnetic field</a:t>
            </a:r>
          </a:p>
          <a:p>
            <a:pPr marL="225425" indent="-225425">
              <a:spcBef>
                <a:spcPts val="1200"/>
              </a:spcBef>
              <a:tabLst>
                <a:tab pos="457200" algn="l"/>
              </a:tabLst>
              <a:defRPr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-	Global ground magnetometer 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data</a:t>
            </a:r>
            <a:endParaRPr lang="en-US" sz="2000" dirty="0">
              <a:solidFill>
                <a:srgbClr val="000000"/>
              </a:solidFill>
              <a:latin typeface="Arial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2475718" y="140027"/>
            <a:ext cx="589612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High-Priority Needs for Real-Time Data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In </a:t>
            </a:r>
            <a:r>
              <a:rPr lang="en-US" sz="2800" dirty="0" smtClean="0">
                <a:solidFill>
                  <a:schemeClr val="bg1"/>
                </a:solidFill>
              </a:rPr>
              <a:t>Approximate Priority </a:t>
            </a:r>
            <a:r>
              <a:rPr lang="en-US" sz="2800" dirty="0" smtClean="0">
                <a:solidFill>
                  <a:schemeClr val="bg1"/>
                </a:solidFill>
              </a:rPr>
              <a:t>Order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387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/>
          </p:cNvSpPr>
          <p:nvPr/>
        </p:nvSpPr>
        <p:spPr bwMode="auto">
          <a:xfrm>
            <a:off x="505814" y="2012399"/>
            <a:ext cx="8497789" cy="3463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5425" indent="-225425">
              <a:spcBef>
                <a:spcPts val="1200"/>
              </a:spcBef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•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Improved accuracy of 1-4 day forecasts of geomagnetic storms</a:t>
            </a:r>
            <a:endParaRPr lang="en-US" sz="2000" dirty="0" smtClean="0">
              <a:solidFill>
                <a:srgbClr val="000000"/>
              </a:solidFill>
              <a:latin typeface="Arial" pitchFamily="34" charset="0"/>
            </a:endParaRPr>
          </a:p>
          <a:p>
            <a:pPr marL="225425" indent="-225425">
              <a:spcBef>
                <a:spcPts val="1200"/>
              </a:spcBef>
              <a:tabLst>
                <a:tab pos="457200" algn="l"/>
              </a:tabLst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•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Localized specifications and forecasts of the impacts of geomagnetic storms at ground level</a:t>
            </a:r>
            <a:endParaRPr lang="en-US" sz="2000" dirty="0">
              <a:solidFill>
                <a:srgbClr val="000000"/>
              </a:solidFill>
              <a:latin typeface="Arial" pitchFamily="34" charset="0"/>
            </a:endParaRPr>
          </a:p>
          <a:p>
            <a:pPr marL="225425" indent="-225425">
              <a:spcBef>
                <a:spcPts val="1200"/>
              </a:spcBef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•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Forecasts of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</a:rPr>
              <a:t>ionospheric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 conditions relevant to GNSS users</a:t>
            </a:r>
            <a:endParaRPr lang="en-US" sz="2000" dirty="0" smtClean="0">
              <a:solidFill>
                <a:srgbClr val="000000"/>
              </a:solidFill>
              <a:latin typeface="Arial" pitchFamily="34" charset="0"/>
            </a:endParaRPr>
          </a:p>
          <a:p>
            <a:pPr marL="225425" indent="-225425">
              <a:spcBef>
                <a:spcPts val="1200"/>
              </a:spcBef>
              <a:defRPr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•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Specifications and forecasts of the radiation environment for satellites and commercial aircraft</a:t>
            </a:r>
            <a:endParaRPr lang="en-US" sz="2000" dirty="0">
              <a:solidFill>
                <a:srgbClr val="000000"/>
              </a:solidFill>
              <a:latin typeface="Arial" pitchFamily="34" charset="0"/>
            </a:endParaRPr>
          </a:p>
          <a:p>
            <a:pPr marL="225425" indent="-225425">
              <a:spcBef>
                <a:spcPts val="1200"/>
              </a:spcBef>
              <a:tabLst>
                <a:tab pos="457200" algn="l"/>
              </a:tabLst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•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Improved probability of solar active-region eruption, including flare x-rays and energetic particles</a:t>
            </a:r>
            <a:endParaRPr lang="en-US" sz="2000" dirty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2465558" y="292427"/>
            <a:ext cx="58961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Research and Modeling Priorities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561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/>
          </p:cNvSpPr>
          <p:nvPr/>
        </p:nvSpPr>
        <p:spPr bwMode="auto">
          <a:xfrm>
            <a:off x="515975" y="2225759"/>
            <a:ext cx="7164986" cy="3463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5425" indent="-225425">
              <a:spcBef>
                <a:spcPts val="1200"/>
              </a:spcBef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•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Alert notifications</a:t>
            </a:r>
            <a:endParaRPr lang="en-US" sz="2000" dirty="0" smtClean="0">
              <a:solidFill>
                <a:srgbClr val="000000"/>
              </a:solidFill>
              <a:latin typeface="Arial" pitchFamily="34" charset="0"/>
            </a:endParaRPr>
          </a:p>
          <a:p>
            <a:pPr marL="225425" indent="-225425">
              <a:spcBef>
                <a:spcPts val="1200"/>
              </a:spcBef>
              <a:tabLst>
                <a:tab pos="457200" algn="l"/>
              </a:tabLst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•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Customer requirements</a:t>
            </a:r>
            <a:endParaRPr lang="en-US" sz="2000" dirty="0">
              <a:solidFill>
                <a:srgbClr val="000000"/>
              </a:solidFill>
              <a:latin typeface="Arial" pitchFamily="34" charset="0"/>
            </a:endParaRPr>
          </a:p>
          <a:p>
            <a:pPr marL="225425" indent="-225425">
              <a:spcBef>
                <a:spcPts val="1200"/>
              </a:spcBef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•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Customer impacts</a:t>
            </a:r>
            <a:endParaRPr lang="en-US" sz="2000" dirty="0" smtClean="0">
              <a:solidFill>
                <a:srgbClr val="000000"/>
              </a:solidFill>
              <a:latin typeface="Arial" pitchFamily="34" charset="0"/>
            </a:endParaRPr>
          </a:p>
          <a:p>
            <a:pPr marL="225425" indent="-225425">
              <a:spcBef>
                <a:spcPts val="1200"/>
              </a:spcBef>
              <a:defRPr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•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National contingency plans</a:t>
            </a:r>
            <a:endParaRPr lang="en-US" sz="2000" dirty="0">
              <a:solidFill>
                <a:srgbClr val="000000"/>
              </a:solidFill>
              <a:latin typeface="Arial" pitchFamily="34" charset="0"/>
            </a:endParaRPr>
          </a:p>
          <a:p>
            <a:pPr marL="225425" indent="-225425">
              <a:spcBef>
                <a:spcPts val="1200"/>
              </a:spcBef>
              <a:tabLst>
                <a:tab pos="457200" algn="l"/>
              </a:tabLst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•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Verification methods and results</a:t>
            </a:r>
          </a:p>
          <a:p>
            <a:pPr marL="225425" indent="-225425">
              <a:spcBef>
                <a:spcPts val="1200"/>
              </a:spcBef>
              <a:tabLst>
                <a:tab pos="457200" algn="l"/>
              </a:tabLst>
              <a:defRPr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•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Research/product development progress</a:t>
            </a:r>
            <a:endParaRPr lang="en-US" sz="2000" dirty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2424918" y="129867"/>
            <a:ext cx="589612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Additional Information Sharing with Service Partners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11051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1704</TotalTime>
  <Words>181</Words>
  <Application>Microsoft Office PowerPoint</Application>
  <PresentationFormat>On-screen Show (4:3)</PresentationFormat>
  <Paragraphs>100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SimSun</vt:lpstr>
      <vt:lpstr>MS PGothic</vt:lpstr>
      <vt:lpstr>SimSun</vt:lpstr>
      <vt:lpstr>MS PGothic</vt:lpstr>
      <vt:lpstr>Calibri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Terry.Onsager</dc:creator>
  <cp:lastModifiedBy>Terry Onsager</cp:lastModifiedBy>
  <cp:revision>105</cp:revision>
  <dcterms:created xsi:type="dcterms:W3CDTF">2014-02-04T21:39:11Z</dcterms:created>
  <dcterms:modified xsi:type="dcterms:W3CDTF">2015-01-26T00:36:19Z</dcterms:modified>
</cp:coreProperties>
</file>