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90" r:id="rId2"/>
    <p:sldId id="266" r:id="rId3"/>
    <p:sldId id="264" r:id="rId4"/>
    <p:sldId id="288" r:id="rId5"/>
    <p:sldId id="289" r:id="rId6"/>
    <p:sldId id="256" r:id="rId7"/>
    <p:sldId id="258" r:id="rId8"/>
    <p:sldId id="259" r:id="rId9"/>
    <p:sldId id="277" r:id="rId10"/>
  </p:sldIdLst>
  <p:sldSz cx="9144000" cy="6858000" type="screen4x3"/>
  <p:notesSz cx="6858000" cy="9296400"/>
  <p:embeddedFontLst>
    <p:embeddedFont>
      <p:font typeface="SimSun" panose="02010600030101010101" pitchFamily="2" charset="-122"/>
      <p:regular r:id="rId13"/>
    </p:embeddedFont>
    <p:embeddedFont>
      <p:font typeface="ＭＳ Ｐゴシック" panose="020B0600070205080204" pitchFamily="34" charset="-128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0A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98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58487-8CF6-48D8-A2DD-E8537B1E481A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C20FA-6A11-40D9-A6DB-FB8C4ACF5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78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3CDCC-ADAF-4388-8ACD-87CCF777C6A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6D187-075F-4E4F-9AF9-C2DE75165B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2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smtClean="0">
              <a:ea typeface="SimSun" pitchFamily="2" charset="-122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F8A113F-623D-404B-8AB1-56B1F1B866E3}" type="slidenum">
              <a:rPr lang="en-US" altLang="zh-CN" smtClean="0">
                <a:latin typeface="Arial" charset="0"/>
              </a:rPr>
              <a:pPr>
                <a:defRPr/>
              </a:pPr>
              <a:t>2</a:t>
            </a:fld>
            <a:endParaRPr lang="en-US" altLang="zh-CN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26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5C9B9-3830-48BE-9625-2B7674DD82FE}" type="datetimeFigureOut">
              <a:rPr lang="en-US" altLang="zh-CN"/>
              <a:pPr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17E01-8766-4190-9D6A-948B9F0E086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C4067-06ED-493B-B568-998B521B27F8}" type="datetimeFigureOut">
              <a:rPr lang="en-US" altLang="zh-CN"/>
              <a:pPr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1240F-2D1B-42D4-8525-E3E65237C3B6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DC80F-68C9-423B-B0AF-30EEDDC47A05}" type="datetimeFigureOut">
              <a:rPr lang="en-US" altLang="zh-CN"/>
              <a:pPr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CAF80-1B0F-41C0-A6E2-1CBEFE74D292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320C4-DE34-4E2D-84B9-84DD5CFB6276}" type="datetimeFigureOut">
              <a:rPr lang="en-US" altLang="zh-CN"/>
              <a:pPr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DB9A8-5E93-4958-8093-E2F2D87C7B36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49068-9B50-4DC8-9660-05E4D5A4E713}" type="datetimeFigureOut">
              <a:rPr lang="en-US" altLang="zh-CN"/>
              <a:pPr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D3DBE-A71C-4F96-A383-F189257FC297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D9210-F50A-41D4-BF90-625052DECE87}" type="datetimeFigureOut">
              <a:rPr lang="en-US" altLang="zh-CN"/>
              <a:pPr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37289-273B-4735-A9F1-9F167364E3AD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icture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DEE9-D084-43CC-A612-9C10A8BB87F6}" type="datetimeFigureOut">
              <a:rPr lang="en-US" altLang="zh-CN"/>
              <a:pPr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03013-3EDC-4951-BB67-2E330D61E86C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4C82-D8C3-4F09-8EF9-97B22AD8A4D7}" type="datetimeFigureOut">
              <a:rPr lang="en-US" altLang="zh-CN"/>
              <a:pPr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6F6C6-EB6B-4C42-9BB3-0D2853EF8ED4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D85CE-6234-4F99-9ACB-0A029082FAA5}" type="datetimeFigureOut">
              <a:rPr lang="en-US" altLang="zh-CN"/>
              <a:pPr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35DA4-C8BE-43B5-9F93-86FE2EE5B0E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AEC0F-A3E3-46DA-BF17-365D8744DB3E}" type="datetimeFigureOut">
              <a:rPr lang="en-US" altLang="zh-CN"/>
              <a:pPr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D6509-A092-4044-8107-4EB56BE5D419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SimSun" pitchFamily="2" charset="-122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29F5D2-8B8E-4AF9-AAAD-29B6F3FA36B7}" type="datetimeFigureOut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2/3/2015</a:t>
            </a:fld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SimSun" pitchFamily="2" charset="-122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CCCA8-9A40-4B02-9785-18EDADF943DF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strosurf.com/luxorion/Documents/aurore-8sep02-stevoss.jpg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2" Type="http://schemas.openxmlformats.org/officeDocument/2006/relationships/hyperlink" Target="http://www.astrosurf.com/luxorion/Documents/aurore-8sep02-stevoss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047875" y="119063"/>
            <a:ext cx="67008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Space Weather Services to Build Global Resilience</a:t>
            </a: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452439" y="1598641"/>
            <a:ext cx="88852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	Expert Meeting on Space Weather Services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	February 3, 2015 – UNCOPUOS STSC Assembly</a:t>
            </a:r>
          </a:p>
          <a:p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Goal: Foster greater global participation in space weather service activities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452439" y="3145744"/>
            <a:ext cx="8516937" cy="2782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5425" indent="-225425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How can members benefit from information and services available today?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What types of services are likely to be needed in various regions?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How can members expand from a research/education capability to a service capability?</a:t>
            </a:r>
          </a:p>
          <a:p>
            <a:pPr marL="225425" indent="-225425">
              <a:spcBef>
                <a:spcPts val="12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How can members contribute local data and expertise to the global effort?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200"/>
              </a:spcBef>
              <a:defRPr/>
            </a:pP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7" name="Picture 13" descr="https://encrypted-tbn1.gstatic.com/images?q=tbn:ANd9GcT45wds_CqpCMP5ViW5z6eiqTnMqDfrIuowCcqlLRrVSDUmGvq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1788" y="5835105"/>
            <a:ext cx="95885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488978" y="6043123"/>
            <a:ext cx="74042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Supporting the United Nations Committee on the Peaceful Uses of Outer Space (COPUOS) Scientific and Technical Subcommittee (STSC) Agenda Item on Space Weather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70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55000">
                <a:schemeClr val="tx2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zh-CN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458934" y="515007"/>
            <a:ext cx="8269288" cy="72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International Space Environment Service</a:t>
            </a:r>
            <a:endParaRPr lang="en-US" altLang="zh-CN" sz="3200" dirty="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3112595" y="5269727"/>
            <a:ext cx="5705584" cy="1183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rgbClr val="FFFFFF"/>
                </a:solidFill>
                <a:ea typeface="SimSun" pitchFamily="2" charset="-122"/>
              </a:rPr>
              <a:t>Terry </a:t>
            </a:r>
            <a:r>
              <a:rPr lang="en-US" altLang="zh-CN" sz="1400" dirty="0">
                <a:solidFill>
                  <a:srgbClr val="FFFFFF"/>
                </a:solidFill>
                <a:ea typeface="SimSun" pitchFamily="2" charset="-122"/>
              </a:rPr>
              <a:t>Onsager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FFFFFF"/>
                </a:solidFill>
                <a:ea typeface="SimSun" pitchFamily="2" charset="-122"/>
              </a:rPr>
              <a:t>Physicist – U.S. National Weather Service, Space Weather Prediction Center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FFFFFF"/>
                </a:solidFill>
                <a:ea typeface="SimSun" pitchFamily="2" charset="-122"/>
              </a:rPr>
              <a:t>Director – International Space Environment Service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rgbClr val="FFFFFF"/>
                </a:solidFill>
                <a:ea typeface="SimSun" pitchFamily="2" charset="-122"/>
              </a:rPr>
              <a:t>Terry.Onsager@noaa.gov </a:t>
            </a:r>
            <a:endParaRPr lang="en-US" altLang="zh-CN" sz="1400" dirty="0">
              <a:solidFill>
                <a:srgbClr val="FFFFFF"/>
              </a:solidFill>
              <a:ea typeface="SimSun" pitchFamily="2" charset="-122"/>
            </a:endParaRPr>
          </a:p>
        </p:txBody>
      </p:sp>
      <p:pic>
        <p:nvPicPr>
          <p:cNvPr id="30724" name="Picture 8" descr="NO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218113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81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7174" name="Picture 9" descr="SpWeatherWkBannerPl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3125"/>
            <a:ext cx="9144000" cy="251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SES REGIONAL WARNING centerS"/>
          <p:cNvPicPr>
            <a:picLocks noChangeAspect="1" noChangeArrowheads="1"/>
          </p:cNvPicPr>
          <p:nvPr/>
        </p:nvPicPr>
        <p:blipFill>
          <a:blip r:embed="rId2" cstate="print"/>
          <a:srcRect l="8696" r="4349"/>
          <a:stretch>
            <a:fillRect/>
          </a:stretch>
        </p:blipFill>
        <p:spPr bwMode="auto">
          <a:xfrm>
            <a:off x="4357688" y="3463925"/>
            <a:ext cx="4684712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4" descr="http://www.spaceweather.org/pic/intro/logo_top1_4_n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1386873"/>
            <a:ext cx="21907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3"/>
          <p:cNvSpPr txBox="1">
            <a:spLocks/>
          </p:cNvSpPr>
          <p:nvPr/>
        </p:nvSpPr>
        <p:spPr bwMode="auto">
          <a:xfrm>
            <a:off x="4919663" y="2278063"/>
            <a:ext cx="391318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1313" indent="-341313">
              <a:spcBef>
                <a:spcPts val="600"/>
              </a:spcBef>
              <a:tabLst>
                <a:tab pos="231775" algn="r"/>
              </a:tabLst>
            </a:pP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dirty="0" smtClean="0">
                <a:solidFill>
                  <a:srgbClr val="000000"/>
                </a:solidFill>
              </a:rPr>
              <a:t>16</a:t>
            </a:r>
            <a:r>
              <a:rPr lang="en-US" dirty="0">
                <a:solidFill>
                  <a:srgbClr val="000000"/>
                </a:solidFill>
              </a:rPr>
              <a:t>	Regional Warning Centers</a:t>
            </a:r>
          </a:p>
          <a:p>
            <a:pPr marL="341313" indent="-341313">
              <a:spcBef>
                <a:spcPts val="600"/>
              </a:spcBef>
              <a:tabLst>
                <a:tab pos="231775" algn="r"/>
              </a:tabLst>
            </a:pPr>
            <a:r>
              <a:rPr lang="en-US" dirty="0">
                <a:solidFill>
                  <a:srgbClr val="000000"/>
                </a:solidFill>
              </a:rPr>
              <a:t>	4 	Associate Warning Centers</a:t>
            </a:r>
          </a:p>
          <a:p>
            <a:pPr marL="341313" indent="-341313">
              <a:spcBef>
                <a:spcPts val="600"/>
              </a:spcBef>
              <a:tabLst>
                <a:tab pos="231775" algn="r"/>
              </a:tabLst>
            </a:pPr>
            <a:r>
              <a:rPr lang="en-US" dirty="0">
                <a:solidFill>
                  <a:srgbClr val="000000"/>
                </a:solidFill>
              </a:rPr>
              <a:t>	1	Collaborative Expert Center</a:t>
            </a:r>
          </a:p>
        </p:txBody>
      </p:sp>
      <p:sp>
        <p:nvSpPr>
          <p:cNvPr id="14341" name="TextBox 3"/>
          <p:cNvSpPr txBox="1">
            <a:spLocks noChangeArrowheads="1"/>
          </p:cNvSpPr>
          <p:nvPr/>
        </p:nvSpPr>
        <p:spPr bwMode="auto">
          <a:xfrm>
            <a:off x="1882775" y="185738"/>
            <a:ext cx="7056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International Space Environment Service</a:t>
            </a:r>
          </a:p>
        </p:txBody>
      </p:sp>
      <p:sp>
        <p:nvSpPr>
          <p:cNvPr id="14342" name="TextBox 8"/>
          <p:cNvSpPr txBox="1">
            <a:spLocks noChangeArrowheads="1"/>
          </p:cNvSpPr>
          <p:nvPr/>
        </p:nvSpPr>
        <p:spPr bwMode="auto">
          <a:xfrm>
            <a:off x="2743200" y="684213"/>
            <a:ext cx="539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Coordinating space weather services since 1962</a:t>
            </a:r>
          </a:p>
        </p:txBody>
      </p:sp>
      <p:pic>
        <p:nvPicPr>
          <p:cNvPr id="14343" name="Picture 5" descr="https://encrypted-tbn0.gstatic.com/images?q=tbn:ANd9GcRAGFA1ozHBhEvXp6PvnwM4Z4k2d8CfafwQlpj3iIDSIofSH5F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5575" y="1300163"/>
            <a:ext cx="90487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TextBox 8"/>
          <p:cNvSpPr txBox="1">
            <a:spLocks noChangeArrowheads="1"/>
          </p:cNvSpPr>
          <p:nvPr/>
        </p:nvSpPr>
        <p:spPr bwMode="auto">
          <a:xfrm>
            <a:off x="5554663" y="6359525"/>
            <a:ext cx="25574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www.spaceweather.org</a:t>
            </a:r>
          </a:p>
        </p:txBody>
      </p:sp>
      <p:sp>
        <p:nvSpPr>
          <p:cNvPr id="14345" name="Rectangle 3"/>
          <p:cNvSpPr txBox="1">
            <a:spLocks/>
          </p:cNvSpPr>
          <p:nvPr/>
        </p:nvSpPr>
        <p:spPr bwMode="auto">
          <a:xfrm>
            <a:off x="137290" y="2064083"/>
            <a:ext cx="4203700" cy="449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5425" indent="-225425">
              <a:spcBef>
                <a:spcPts val="1800"/>
              </a:spcBef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Improved service coordination is a priority</a:t>
            </a:r>
          </a:p>
          <a:p>
            <a:pPr marL="225425" indent="-225425">
              <a:spcBef>
                <a:spcPts val="1800"/>
              </a:spcBef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Endorsed by national governments as space weather service providers</a:t>
            </a:r>
          </a:p>
          <a:p>
            <a:pPr marL="225425" indent="-225425">
              <a:spcBef>
                <a:spcPts val="1800"/>
              </a:spcBef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Provide local users with targeted services</a:t>
            </a:r>
          </a:p>
          <a:p>
            <a:pPr marL="225425" indent="-225425">
              <a:spcBef>
                <a:spcPts val="1800"/>
              </a:spcBef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Promote exchange of data and information</a:t>
            </a:r>
          </a:p>
          <a:p>
            <a:pPr marL="225425" indent="-225425">
              <a:spcBef>
                <a:spcPts val="1800"/>
              </a:spcBef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Close collaboration with WMO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27531" y="4257771"/>
            <a:ext cx="333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85000"/>
                  </a:schemeClr>
                </a:solidFill>
              </a:rPr>
              <a:t>UK</a:t>
            </a:r>
            <a:endParaRPr lang="en-US" sz="1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93180" y="4491403"/>
            <a:ext cx="4219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85000"/>
                  </a:schemeClr>
                </a:solidFill>
              </a:rPr>
              <a:t>Graz</a:t>
            </a:r>
            <a:endParaRPr lang="en-US" sz="10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Box 3"/>
          <p:cNvSpPr txBox="1">
            <a:spLocks noChangeArrowheads="1"/>
          </p:cNvSpPr>
          <p:nvPr/>
        </p:nvSpPr>
        <p:spPr bwMode="auto">
          <a:xfrm>
            <a:off x="1965438" y="332883"/>
            <a:ext cx="657438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Becoming a Member of ISES</a:t>
            </a:r>
            <a:endParaRPr lang="en-US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4345" name="Rectangle 3"/>
          <p:cNvSpPr txBox="1">
            <a:spLocks/>
          </p:cNvSpPr>
          <p:nvPr/>
        </p:nvSpPr>
        <p:spPr bwMode="auto">
          <a:xfrm>
            <a:off x="136635" y="1603385"/>
            <a:ext cx="4634186" cy="5039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Three membership categories:</a:t>
            </a:r>
          </a:p>
          <a:p>
            <a:pPr>
              <a:spcBef>
                <a:spcPts val="1200"/>
              </a:spcBef>
              <a:tabLst>
                <a:tab pos="231775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Regional Warning Centers (RWC)</a:t>
            </a:r>
          </a:p>
          <a:p>
            <a:pPr marL="461963" indent="-461963">
              <a:spcBef>
                <a:spcPts val="600"/>
              </a:spcBef>
              <a:tabLst>
                <a:tab pos="231775" algn="l"/>
              </a:tabLs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	Primary distribution sites for products and services</a:t>
            </a:r>
          </a:p>
          <a:p>
            <a:pPr marL="461963" indent="-461963">
              <a:spcBef>
                <a:spcPts val="600"/>
              </a:spcBef>
              <a:tabLst>
                <a:tab pos="231775" algn="l"/>
              </a:tabLs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	National government endorsement</a:t>
            </a:r>
          </a:p>
          <a:p>
            <a:pPr>
              <a:spcBef>
                <a:spcPts val="1200"/>
              </a:spcBef>
              <a:tabLst>
                <a:tab pos="231775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	Associate Warning Centers (AWC)</a:t>
            </a:r>
          </a:p>
          <a:p>
            <a:pPr marL="461963" indent="-461963">
              <a:spcBef>
                <a:spcPts val="600"/>
              </a:spcBef>
              <a:tabLst>
                <a:tab pos="231775" algn="l"/>
              </a:tabLs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	Affiliated with an RWC</a:t>
            </a:r>
          </a:p>
          <a:p>
            <a:pPr marL="461963" indent="-461963">
              <a:spcBef>
                <a:spcPts val="600"/>
              </a:spcBef>
              <a:tabLst>
                <a:tab pos="231775" algn="l"/>
              </a:tabLs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	Allows regional distribution of effort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  <a:tabLst>
                <a:tab pos="231775" algn="l"/>
              </a:tabLs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Collaborative Expert Centers (CEC)</a:t>
            </a:r>
          </a:p>
          <a:p>
            <a:pPr marL="461963" indent="-461963">
              <a:spcBef>
                <a:spcPts val="600"/>
              </a:spcBef>
              <a:tabLst>
                <a:tab pos="231775" algn="l"/>
              </a:tabLs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	Space weather expertise</a:t>
            </a:r>
          </a:p>
          <a:p>
            <a:pPr marL="461963" indent="-461963">
              <a:spcBef>
                <a:spcPts val="600"/>
              </a:spcBef>
              <a:tabLst>
                <a:tab pos="231775" algn="l"/>
              </a:tabLs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	Conduct service activities</a:t>
            </a:r>
          </a:p>
          <a:p>
            <a:pPr marL="461963" indent="-461963">
              <a:spcBef>
                <a:spcPts val="600"/>
              </a:spcBef>
              <a:tabLst>
                <a:tab pos="231775" algn="l"/>
              </a:tabLs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	Participate with future opportunity to become an RWC or AWC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"/>
          <a:stretch/>
        </p:blipFill>
        <p:spPr>
          <a:xfrm>
            <a:off x="4889500" y="1266497"/>
            <a:ext cx="3901517" cy="547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7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Box 3"/>
          <p:cNvSpPr txBox="1">
            <a:spLocks noChangeArrowheads="1"/>
          </p:cNvSpPr>
          <p:nvPr/>
        </p:nvSpPr>
        <p:spPr bwMode="auto">
          <a:xfrm>
            <a:off x="2325913" y="300038"/>
            <a:ext cx="55229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Current ISES Actions</a:t>
            </a:r>
            <a:endParaRPr lang="en-US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"/>
          <a:stretch/>
        </p:blipFill>
        <p:spPr>
          <a:xfrm>
            <a:off x="6080972" y="1863397"/>
            <a:ext cx="2807441" cy="3940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6688" y="1787247"/>
            <a:ext cx="5408012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1775" indent="-231775" fontAlgn="auto">
              <a:spcBef>
                <a:spcPts val="2400"/>
              </a:spcBef>
              <a:spcAft>
                <a:spcPts val="0"/>
              </a:spcAf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Maintain knowledge of ICAO actions and coordinate service delivery as needed </a:t>
            </a:r>
          </a:p>
          <a:p>
            <a:pPr marL="231775" indent="-231775" fontAlgn="auto">
              <a:spcBef>
                <a:spcPts val="2400"/>
              </a:spcBef>
              <a:spcAft>
                <a:spcPts val="0"/>
              </a:spcAft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Investigate the distribution of space weather products via the WMO Information System</a:t>
            </a:r>
          </a:p>
          <a:p>
            <a:pPr marL="231775" indent="-231775" fontAlgn="auto">
              <a:spcBef>
                <a:spcPts val="2400"/>
              </a:spcBef>
              <a:spcAft>
                <a:spcPts val="0"/>
              </a:spcAft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Define regions of applicability of key space weather products to assist global users</a:t>
            </a:r>
          </a:p>
          <a:p>
            <a:pPr marL="231775" indent="-231775" fontAlgn="auto">
              <a:spcBef>
                <a:spcPts val="2400"/>
              </a:spcBef>
              <a:spcAft>
                <a:spcPts val="0"/>
              </a:spcAft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Develop rapid exchange mechanism for information exchange among Regional Warning Centers – supports aviation and extreme events</a:t>
            </a:r>
          </a:p>
          <a:p>
            <a:pPr marL="231775" indent="-231775" fontAlgn="auto">
              <a:spcBef>
                <a:spcPts val="2400"/>
              </a:spcBef>
              <a:spcAft>
                <a:spcPts val="0"/>
              </a:spcAf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Conduct a forecast verification workshop (April, 2015)</a:t>
            </a:r>
          </a:p>
        </p:txBody>
      </p:sp>
    </p:spTree>
    <p:extLst>
      <p:ext uri="{BB962C8B-B14F-4D97-AF65-F5344CB8AC3E}">
        <p14:creationId xmlns:p14="http://schemas.microsoft.com/office/powerpoint/2010/main" val="1271747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AAC_MAP_.JPG"/>
          <p:cNvPicPr>
            <a:picLocks noChangeAspect="1" noChangeArrowheads="1"/>
          </p:cNvPicPr>
          <p:nvPr/>
        </p:nvPicPr>
        <p:blipFill>
          <a:blip r:embed="rId2" cstate="print"/>
          <a:srcRect l="4688" t="17046" r="4688" b="17046"/>
          <a:stretch>
            <a:fillRect/>
          </a:stretch>
        </p:blipFill>
        <p:spPr bwMode="auto">
          <a:xfrm>
            <a:off x="1871592" y="3999751"/>
            <a:ext cx="565785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670406" y="1438377"/>
            <a:ext cx="6096000" cy="7089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8498" y="1463742"/>
            <a:ext cx="2178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Wide Area Forecast Centers (WAFC)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98487" y="1275700"/>
            <a:ext cx="6575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Global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369907" y="1654130"/>
            <a:ext cx="2051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WAFC (Washington)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06561" y="1652420"/>
            <a:ext cx="164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WAFC (London)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2658420" y="2260294"/>
            <a:ext cx="6274120" cy="760303"/>
            <a:chOff x="1476910" y="1941800"/>
            <a:chExt cx="6274120" cy="760303"/>
          </a:xfrm>
        </p:grpSpPr>
        <p:sp>
          <p:nvSpPr>
            <p:cNvPr id="10" name="Rectangle 9"/>
            <p:cNvSpPr/>
            <p:nvPr/>
          </p:nvSpPr>
          <p:spPr>
            <a:xfrm>
              <a:off x="1476910" y="2063393"/>
              <a:ext cx="1759450" cy="6387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78630" y="2061683"/>
              <a:ext cx="1759450" cy="6404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70076" y="2059973"/>
              <a:ext cx="1759450" cy="6421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15267" y="1941800"/>
              <a:ext cx="81310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Regional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62364" y="2198671"/>
              <a:ext cx="6931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VAAC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005209" y="2186685"/>
              <a:ext cx="6931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VAAC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76135" y="2215795"/>
              <a:ext cx="6931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VAAC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407666" y="2137025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…</a:t>
              </a:r>
              <a:endParaRPr lang="en-US" dirty="0"/>
            </a:p>
          </p:txBody>
        </p:sp>
        <p:cxnSp>
          <p:nvCxnSpPr>
            <p:cNvPr id="19" name="Straight Arrow Connector 18"/>
            <p:cNvCxnSpPr>
              <a:stCxn id="10" idx="3"/>
              <a:endCxn id="11" idx="1"/>
            </p:cNvCxnSpPr>
            <p:nvPr/>
          </p:nvCxnSpPr>
          <p:spPr>
            <a:xfrm flipV="1">
              <a:off x="3236360" y="2381893"/>
              <a:ext cx="242270" cy="85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5227834" y="2390454"/>
              <a:ext cx="242270" cy="85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7231295" y="2380180"/>
              <a:ext cx="242270" cy="85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/>
        </p:nvSpPr>
        <p:spPr>
          <a:xfrm>
            <a:off x="2656710" y="3222645"/>
            <a:ext cx="1278274" cy="638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95067" y="3101052"/>
            <a:ext cx="55669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Local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2957232" y="3357923"/>
            <a:ext cx="736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MWO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8577192" y="3306551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24" idx="3"/>
          </p:cNvCxnSpPr>
          <p:nvPr/>
        </p:nvCxnSpPr>
        <p:spPr>
          <a:xfrm>
            <a:off x="3934984" y="3542000"/>
            <a:ext cx="246580" cy="2579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267170" y="3606224"/>
            <a:ext cx="705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Airport</a:t>
            </a:r>
            <a:endParaRPr 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4206395" y="3231207"/>
            <a:ext cx="1228616" cy="638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4434999" y="3366485"/>
            <a:ext cx="736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MWO</a:t>
            </a:r>
            <a:endParaRPr lang="en-US" dirty="0"/>
          </a:p>
        </p:txBody>
      </p:sp>
      <p:cxnSp>
        <p:nvCxnSpPr>
          <p:cNvPr id="41" name="Straight Arrow Connector 40"/>
          <p:cNvCxnSpPr>
            <a:stCxn id="39" idx="3"/>
          </p:cNvCxnSpPr>
          <p:nvPr/>
        </p:nvCxnSpPr>
        <p:spPr>
          <a:xfrm>
            <a:off x="5435011" y="3550562"/>
            <a:ext cx="296238" cy="2579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765485" y="3614786"/>
            <a:ext cx="705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Airport</a:t>
            </a:r>
            <a:endParaRPr lang="en-US" sz="1400" dirty="0"/>
          </a:p>
        </p:txBody>
      </p:sp>
      <p:sp>
        <p:nvSpPr>
          <p:cNvPr id="44" name="Rectangle 43"/>
          <p:cNvSpPr/>
          <p:nvPr/>
        </p:nvSpPr>
        <p:spPr>
          <a:xfrm>
            <a:off x="5745785" y="3229497"/>
            <a:ext cx="1228616" cy="638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974389" y="3364775"/>
            <a:ext cx="736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MWO</a:t>
            </a:r>
            <a:endParaRPr lang="en-US" dirty="0"/>
          </a:p>
        </p:txBody>
      </p:sp>
      <p:cxnSp>
        <p:nvCxnSpPr>
          <p:cNvPr id="46" name="Straight Arrow Connector 45"/>
          <p:cNvCxnSpPr>
            <a:stCxn id="44" idx="3"/>
          </p:cNvCxnSpPr>
          <p:nvPr/>
        </p:nvCxnSpPr>
        <p:spPr>
          <a:xfrm>
            <a:off x="6974401" y="3548852"/>
            <a:ext cx="296238" cy="2579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304875" y="3613076"/>
            <a:ext cx="705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Airport</a:t>
            </a:r>
            <a:endParaRPr lang="en-US" sz="1400" dirty="0"/>
          </a:p>
        </p:txBody>
      </p:sp>
      <p:sp>
        <p:nvSpPr>
          <p:cNvPr id="48" name="Rectangle 47"/>
          <p:cNvSpPr/>
          <p:nvPr/>
        </p:nvSpPr>
        <p:spPr>
          <a:xfrm>
            <a:off x="7285175" y="3238061"/>
            <a:ext cx="1228616" cy="638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7513779" y="3373339"/>
            <a:ext cx="736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MWO</a:t>
            </a:r>
            <a:endParaRPr lang="en-US" dirty="0"/>
          </a:p>
        </p:txBody>
      </p:sp>
      <p:cxnSp>
        <p:nvCxnSpPr>
          <p:cNvPr id="50" name="Straight Arrow Connector 49"/>
          <p:cNvCxnSpPr>
            <a:stCxn id="48" idx="3"/>
          </p:cNvCxnSpPr>
          <p:nvPr/>
        </p:nvCxnSpPr>
        <p:spPr>
          <a:xfrm>
            <a:off x="8513791" y="3557416"/>
            <a:ext cx="296238" cy="2579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844265" y="3621640"/>
            <a:ext cx="705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Airport</a:t>
            </a:r>
            <a:endParaRPr lang="en-US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8763839" y="3318547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327060" y="2345609"/>
            <a:ext cx="2231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Volcanic Ash Advisory Centers (VAAC)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325348" y="3135008"/>
            <a:ext cx="22312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Meteorological Watch Organizations (MWO)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5157628" y="5024063"/>
            <a:ext cx="184935" cy="1849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224428" y="4775771"/>
            <a:ext cx="184935" cy="1849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4446981" y="4919601"/>
            <a:ext cx="749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WAFC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524055" y="4671309"/>
            <a:ext cx="749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WAFC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59" name="Straight Arrow Connector 58"/>
          <p:cNvCxnSpPr>
            <a:stCxn id="8" idx="3"/>
            <a:endCxn id="9" idx="1"/>
          </p:cNvCxnSpPr>
          <p:nvPr/>
        </p:nvCxnSpPr>
        <p:spPr>
          <a:xfrm flipV="1">
            <a:off x="5421494" y="1837086"/>
            <a:ext cx="885067" cy="171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589142" y="1808252"/>
            <a:ext cx="5629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Backup</a:t>
            </a:r>
            <a:endParaRPr lang="en-US" sz="1000" dirty="0"/>
          </a:p>
        </p:txBody>
      </p:sp>
      <p:sp>
        <p:nvSpPr>
          <p:cNvPr id="63" name="Rectangle 2"/>
          <p:cNvSpPr txBox="1">
            <a:spLocks noChangeArrowheads="1"/>
          </p:cNvSpPr>
          <p:nvPr/>
        </p:nvSpPr>
        <p:spPr bwMode="auto">
          <a:xfrm>
            <a:off x="2060575" y="95250"/>
            <a:ext cx="66881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FFFFFF"/>
                </a:solidFill>
                <a:ea typeface="ＭＳ Ｐゴシック" pitchFamily="34" charset="-128"/>
                <a:cs typeface="Arial" charset="0"/>
              </a:rPr>
              <a:t>Aviation Meteorology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FFFFFF"/>
                </a:solidFill>
                <a:ea typeface="ＭＳ Ｐゴシック" pitchFamily="34" charset="-128"/>
                <a:cs typeface="Arial" charset="0"/>
              </a:rPr>
              <a:t>Global/Regional Functions</a:t>
            </a:r>
            <a:endParaRPr lang="en-US" sz="2800" dirty="0">
              <a:solidFill>
                <a:srgbClr val="FFFFFF"/>
              </a:solidFill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2" descr="http://www.swpc.noaa.gov/ftpdir/plots/proton/20140108_prot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8223" y="3768347"/>
            <a:ext cx="1811271" cy="1358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48" name="TextBox 8"/>
          <p:cNvSpPr txBox="1">
            <a:spLocks noChangeArrowheads="1"/>
          </p:cNvSpPr>
          <p:nvPr/>
        </p:nvSpPr>
        <p:spPr bwMode="auto">
          <a:xfrm>
            <a:off x="575358" y="2545063"/>
            <a:ext cx="41302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489075" indent="-1489075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Solar Flares –	Forecasts, Warnings, and Alerts</a:t>
            </a:r>
            <a:endParaRPr lang="en-US" dirty="0">
              <a:solidFill>
                <a:prstClr val="black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019479" y="290459"/>
            <a:ext cx="6688138" cy="54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FFFFFF"/>
                </a:solidFill>
                <a:ea typeface="ＭＳ Ｐゴシック" pitchFamily="34" charset="-128"/>
                <a:cs typeface="Arial" charset="0"/>
              </a:rPr>
              <a:t>Space Weather - Global Functions</a:t>
            </a:r>
            <a:endParaRPr lang="en-US" sz="2800" dirty="0">
              <a:solidFill>
                <a:srgbClr val="FFFFFF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11" name="Picture 2" descr="NBC News_Page_1.jpg"/>
          <p:cNvPicPr>
            <a:picLocks noChangeAspect="1"/>
          </p:cNvPicPr>
          <p:nvPr/>
        </p:nvPicPr>
        <p:blipFill>
          <a:blip r:embed="rId3" cstate="print"/>
          <a:srcRect l="17640" t="28182" r="41160" b="40000"/>
          <a:stretch>
            <a:fillRect/>
          </a:stretch>
        </p:blipFill>
        <p:spPr bwMode="auto">
          <a:xfrm>
            <a:off x="5220398" y="2140965"/>
            <a:ext cx="1365342" cy="13641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0" descr="polarRoutes.jpg"/>
          <p:cNvPicPr>
            <a:picLocks noChangeAspect="1"/>
          </p:cNvPicPr>
          <p:nvPr/>
        </p:nvPicPr>
        <p:blipFill>
          <a:blip r:embed="rId4" cstate="print"/>
          <a:srcRect l="35001" t="10667" r="28999" b="42667"/>
          <a:stretch>
            <a:fillRect/>
          </a:stretch>
        </p:blipFill>
        <p:spPr bwMode="auto">
          <a:xfrm>
            <a:off x="7048703" y="3753025"/>
            <a:ext cx="1412855" cy="1373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airplane"/>
          <p:cNvPicPr>
            <a:picLocks noChangeAspect="1" noChangeArrowheads="1"/>
          </p:cNvPicPr>
          <p:nvPr/>
        </p:nvPicPr>
        <p:blipFill>
          <a:blip r:embed="rId5" cstate="print"/>
          <a:srcRect l="8118" r="3648"/>
          <a:stretch>
            <a:fillRect/>
          </a:stretch>
        </p:blipFill>
        <p:spPr bwMode="auto">
          <a:xfrm>
            <a:off x="6924297" y="2155499"/>
            <a:ext cx="1561751" cy="132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42823" y="4084452"/>
            <a:ext cx="41832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54175" indent="-1654175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Solar Protons –	Forecasts, Warnings, and Alerts</a:t>
            </a:r>
            <a:endParaRPr lang="en-US" dirty="0">
              <a:solidFill>
                <a:prstClr val="black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500015" y="5675209"/>
            <a:ext cx="47603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160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Geomagnetic  –	Forecasts and Warnings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160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     Storms</a:t>
            </a:r>
            <a:endParaRPr lang="en-US" dirty="0">
              <a:solidFill>
                <a:prstClr val="black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pic>
        <p:nvPicPr>
          <p:cNvPr id="16" name="Picture 9" descr="aurore-8sep02-stevosss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 l="4704" r="10085"/>
          <a:stretch>
            <a:fillRect/>
          </a:stretch>
        </p:blipFill>
        <p:spPr bwMode="auto">
          <a:xfrm>
            <a:off x="6987482" y="5404203"/>
            <a:ext cx="1558874" cy="1407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Enlil2.6b_20110214000000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37822" y="5329252"/>
            <a:ext cx="1471208" cy="1493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717484" y="1659773"/>
            <a:ext cx="7758695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489075" indent="-1489075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Global-scale phenomena can be addressed by a limited number of centers</a:t>
            </a:r>
            <a:endParaRPr lang="en-US" dirty="0">
              <a:solidFill>
                <a:prstClr val="black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019479" y="290459"/>
            <a:ext cx="6688138" cy="54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ea typeface="ＭＳ Ｐゴシック" pitchFamily="34" charset="-128"/>
                <a:cs typeface="Arial" charset="0"/>
              </a:rPr>
              <a:t>Space Weather - </a:t>
            </a:r>
            <a:r>
              <a:rPr lang="en-US" sz="2800" dirty="0" smtClean="0">
                <a:solidFill>
                  <a:srgbClr val="FFFFFF"/>
                </a:solidFill>
                <a:ea typeface="ＭＳ Ｐゴシック" pitchFamily="34" charset="-128"/>
                <a:cs typeface="Arial" charset="0"/>
              </a:rPr>
              <a:t>Regional </a:t>
            </a:r>
            <a:r>
              <a:rPr lang="en-US" sz="2800" dirty="0">
                <a:solidFill>
                  <a:srgbClr val="FFFFFF"/>
                </a:solidFill>
                <a:ea typeface="ＭＳ Ｐゴシック" pitchFamily="34" charset="-128"/>
                <a:cs typeface="Arial" charset="0"/>
              </a:rPr>
              <a:t>Functions</a:t>
            </a: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674673" y="5675209"/>
            <a:ext cx="47603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16088" algn="l"/>
              </a:tabLst>
            </a:pPr>
            <a:r>
              <a:rPr lang="en-US" dirty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Geomagnetic  –	</a:t>
            </a: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Alerts and Local Impacts</a:t>
            </a:r>
            <a:endParaRPr lang="en-US" dirty="0">
              <a:solidFill>
                <a:prstClr val="black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16088" algn="l"/>
              </a:tabLst>
            </a:pPr>
            <a:r>
              <a:rPr lang="en-US" dirty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     Storms</a:t>
            </a:r>
          </a:p>
        </p:txBody>
      </p:sp>
      <p:pic>
        <p:nvPicPr>
          <p:cNvPr id="16" name="Picture 9" descr="aurore-8sep02-stevoss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4704" r="10085"/>
          <a:stretch>
            <a:fillRect/>
          </a:stretch>
        </p:blipFill>
        <p:spPr bwMode="auto">
          <a:xfrm>
            <a:off x="7008030" y="5383079"/>
            <a:ext cx="1570892" cy="1418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820225" y="1659773"/>
            <a:ext cx="7481294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489075" indent="-1489075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Regional-scale </a:t>
            </a:r>
            <a:r>
              <a:rPr lang="en-US" dirty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phenomena </a:t>
            </a: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must </a:t>
            </a:r>
            <a:r>
              <a:rPr lang="en-US" dirty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be addressed </a:t>
            </a: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by a distributed network </a:t>
            </a:r>
            <a:endParaRPr lang="en-US" dirty="0">
              <a:solidFill>
                <a:prstClr val="black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683237" y="2529655"/>
            <a:ext cx="47603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160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  </a:t>
            </a:r>
            <a:r>
              <a:rPr lang="en-US" dirty="0" err="1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Ionospheric</a:t>
            </a: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  </a:t>
            </a:r>
            <a:r>
              <a:rPr lang="en-US" dirty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–	</a:t>
            </a: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Total Electron Content</a:t>
            </a:r>
            <a:endParaRPr lang="en-US" dirty="0">
              <a:solidFill>
                <a:prstClr val="black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160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Disturbances</a:t>
            </a:r>
            <a:endParaRPr lang="en-US" dirty="0">
              <a:solidFill>
                <a:prstClr val="black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681527" y="4048497"/>
            <a:ext cx="47603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160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  </a:t>
            </a:r>
            <a:r>
              <a:rPr lang="en-US" dirty="0" err="1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Ionospheric</a:t>
            </a: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  </a:t>
            </a:r>
            <a:r>
              <a:rPr lang="en-US" dirty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–	</a:t>
            </a: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Scintillation</a:t>
            </a:r>
            <a:endParaRPr lang="en-US" dirty="0">
              <a:solidFill>
                <a:prstClr val="black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160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Disturbances</a:t>
            </a:r>
            <a:endParaRPr lang="en-US" dirty="0">
              <a:solidFill>
                <a:prstClr val="black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pic>
        <p:nvPicPr>
          <p:cNvPr id="21" name="Picture 163" descr="201109260900_TEC[1].png"/>
          <p:cNvPicPr>
            <a:picLocks noChangeAspect="1"/>
          </p:cNvPicPr>
          <p:nvPr/>
        </p:nvPicPr>
        <p:blipFill>
          <a:blip r:embed="rId4" cstate="print"/>
          <a:srcRect l="8721" t="21352" r="15698" b="8541"/>
          <a:stretch>
            <a:fillRect/>
          </a:stretch>
        </p:blipFill>
        <p:spPr bwMode="auto">
          <a:xfrm>
            <a:off x="5147353" y="2310106"/>
            <a:ext cx="1624619" cy="1231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65" descr="201109261900_TEC[1].png"/>
          <p:cNvPicPr>
            <a:picLocks noChangeAspect="1"/>
          </p:cNvPicPr>
          <p:nvPr/>
        </p:nvPicPr>
        <p:blipFill>
          <a:blip r:embed="rId5" cstate="print"/>
          <a:srcRect l="8721" t="21352" r="15698" b="8541"/>
          <a:stretch>
            <a:fillRect/>
          </a:stretch>
        </p:blipFill>
        <p:spPr bwMode="auto">
          <a:xfrm>
            <a:off x="6955288" y="2313656"/>
            <a:ext cx="1632913" cy="1237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Content Placeholder 6" descr="Regional K product.png"/>
          <p:cNvPicPr>
            <a:picLocks noChangeAspect="1"/>
          </p:cNvPicPr>
          <p:nvPr/>
        </p:nvPicPr>
        <p:blipFill>
          <a:blip r:embed="rId6" cstate="print"/>
          <a:srcRect l="6606" t="21236" r="52850" b="24132"/>
          <a:stretch>
            <a:fillRect/>
          </a:stretch>
        </p:blipFill>
        <p:spPr bwMode="auto">
          <a:xfrm>
            <a:off x="5126803" y="5385837"/>
            <a:ext cx="1660115" cy="1391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7" cstate="print"/>
          <a:srcRect l="31715" r="22905" b="30660"/>
          <a:stretch>
            <a:fillRect/>
          </a:stretch>
        </p:blipFill>
        <p:spPr bwMode="auto">
          <a:xfrm>
            <a:off x="5147353" y="3774539"/>
            <a:ext cx="1632915" cy="135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Picture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10440" y="3641387"/>
            <a:ext cx="1527383" cy="157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/>
          </p:cNvSpPr>
          <p:nvPr/>
        </p:nvSpPr>
        <p:spPr bwMode="auto">
          <a:xfrm>
            <a:off x="455014" y="1646638"/>
            <a:ext cx="8497789" cy="4869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5425" indent="-225425">
              <a:spcBef>
                <a:spcPts val="18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There is a growing, global need for improved services and for consistent, coordinated observations and operational information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8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Coordination on observations, services, and research is essential to improving our global resilience to space weather</a:t>
            </a:r>
          </a:p>
          <a:p>
            <a:pPr marL="225425" indent="-225425">
              <a:spcBef>
                <a:spcPts val="18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ISES is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recognized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 the primary entity responsible for space weather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</a:p>
          <a:p>
            <a:pPr marL="225425" indent="-225425">
              <a:spcBef>
                <a:spcPts val="18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The coordination of global and regional services will be an important future issue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80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•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ISES and WMO are actively engaged in defining service needs and observing requirements, identifying gaps, and coordinating efforts</a:t>
            </a:r>
          </a:p>
          <a:p>
            <a:pPr marL="225425" indent="-225425">
              <a:spcBef>
                <a:spcPts val="18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•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</a:rPr>
              <a:t>New members are encourage to join ISES as RWC, AWC, or CEC</a:t>
            </a: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  <a:p>
            <a:pPr marL="225425" indent="-225425">
              <a:spcBef>
                <a:spcPts val="1800"/>
              </a:spcBef>
              <a:defRPr/>
            </a:pPr>
            <a:endParaRPr lang="en-US" sz="20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485878" y="302587"/>
            <a:ext cx="53253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Summary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Microsoft Office PowerPoint</Application>
  <PresentationFormat>On-screen Show (4:3)</PresentationFormat>
  <Paragraphs>95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SimSun</vt:lpstr>
      <vt:lpstr>ＭＳ Ｐゴシック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Terry.Onsager</dc:creator>
  <cp:lastModifiedBy>Conference Service</cp:lastModifiedBy>
  <cp:revision>80</cp:revision>
  <dcterms:created xsi:type="dcterms:W3CDTF">2014-02-04T21:39:11Z</dcterms:created>
  <dcterms:modified xsi:type="dcterms:W3CDTF">2015-02-03T08:49:00Z</dcterms:modified>
</cp:coreProperties>
</file>