
<file path=[Content_Types].xml><?xml version="1.0" encoding="utf-8"?>
<Types xmlns="http://schemas.openxmlformats.org/package/2006/content-types">
  <Default Extension="png" ContentType="image/png"/>
  <Default Extension="mpg" ContentType="video/mpeg"/>
  <Default Extension="mpeg" ContentType="video/mpe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gif" ContentType="image/gif"/>
  <Default Extension="m4v" ContentType="video/unknown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751" r:id="rId2"/>
    <p:sldMasterId id="2147483849" r:id="rId3"/>
  </p:sldMasterIdLst>
  <p:notesMasterIdLst>
    <p:notesMasterId r:id="rId22"/>
  </p:notesMasterIdLst>
  <p:sldIdLst>
    <p:sldId id="627" r:id="rId4"/>
    <p:sldId id="632" r:id="rId5"/>
    <p:sldId id="636" r:id="rId6"/>
    <p:sldId id="618" r:id="rId7"/>
    <p:sldId id="498" r:id="rId8"/>
    <p:sldId id="322" r:id="rId9"/>
    <p:sldId id="628" r:id="rId10"/>
    <p:sldId id="499" r:id="rId11"/>
    <p:sldId id="616" r:id="rId12"/>
    <p:sldId id="637" r:id="rId13"/>
    <p:sldId id="638" r:id="rId14"/>
    <p:sldId id="578" r:id="rId15"/>
    <p:sldId id="641" r:id="rId16"/>
    <p:sldId id="621" r:id="rId17"/>
    <p:sldId id="615" r:id="rId18"/>
    <p:sldId id="643" r:id="rId19"/>
    <p:sldId id="644" r:id="rId20"/>
    <p:sldId id="642" r:id="rId21"/>
  </p:sldIdLst>
  <p:sldSz cx="10080625" cy="7559675"/>
  <p:notesSz cx="6881813" cy="9296400"/>
  <p:defaultTextStyle>
    <a:defPPr>
      <a:defRPr lang="en-GB"/>
    </a:defPPr>
    <a:lvl1pPr algn="l" defTabSz="45582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0722" indent="-284892" algn="l" defTabSz="45582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39564" indent="-227916" algn="l" defTabSz="45582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95396" indent="-227916" algn="l" defTabSz="45582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1225" indent="-227916" algn="l" defTabSz="45582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79134" algn="l" defTabSz="911653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34965" algn="l" defTabSz="911653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0793" algn="l" defTabSz="911653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46622" algn="l" defTabSz="911653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F9B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9" autoAdjust="0"/>
    <p:restoredTop sz="77372" autoAdjust="0"/>
  </p:normalViewPr>
  <p:slideViewPr>
    <p:cSldViewPr>
      <p:cViewPr>
        <p:scale>
          <a:sx n="40" d="100"/>
          <a:sy n="40" d="100"/>
        </p:scale>
        <p:origin x="-1436" y="-16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54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1316"/>
    </p:cViewPr>
  </p:sorterViewPr>
  <p:notesViewPr>
    <p:cSldViewPr>
      <p:cViewPr>
        <p:scale>
          <a:sx n="80" d="100"/>
          <a:sy n="80" d="100"/>
        </p:scale>
        <p:origin x="-420" y="336"/>
      </p:cViewPr>
      <p:guideLst>
        <p:guide orient="horz" pos="2662"/>
        <p:guide pos="19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17600" y="706438"/>
            <a:ext cx="4645025" cy="3484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8744" y="4414911"/>
            <a:ext cx="5504326" cy="41816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85492" cy="4636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794" algn="l"/>
                <a:tab pos="1313589" algn="l"/>
                <a:tab pos="1970383" algn="l"/>
                <a:tab pos="2627178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94916" y="0"/>
            <a:ext cx="2985492" cy="4636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794" algn="l"/>
                <a:tab pos="1313589" algn="l"/>
                <a:tab pos="1970383" algn="l"/>
                <a:tab pos="2627178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8831287"/>
            <a:ext cx="2985492" cy="4636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794" algn="l"/>
                <a:tab pos="1313589" algn="l"/>
                <a:tab pos="1970383" algn="l"/>
                <a:tab pos="2627178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894916" y="8831287"/>
            <a:ext cx="2985492" cy="4636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794" algn="l"/>
                <a:tab pos="1313589" algn="l"/>
                <a:tab pos="1970383" algn="l"/>
                <a:tab pos="2627178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C67FA96-7963-4BD9-A3D2-0B0475206B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194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0722" indent="-284892" algn="l" defTabSz="455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39564" indent="-227916" algn="l" defTabSz="455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95396" indent="-227916" algn="l" defTabSz="455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1225" indent="-227916" algn="l" defTabSz="4558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79134" algn="l" defTabSz="9116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4965" algn="l" defTabSz="9116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0793" algn="l" defTabSz="9116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6622" algn="l" defTabSz="9116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3EFA2B-ED69-4F06-8100-BCA95165376A}" type="slidenum">
              <a:rPr lang="en-US" smtClean="0">
                <a:solidFill>
                  <a:srgbClr val="000000"/>
                </a:solidFill>
              </a:rPr>
              <a:pPr/>
              <a:t>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C67FA96-7963-4BD9-A3D2-0B0475206BA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77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C67FA96-7963-4BD9-A3D2-0B0475206BA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77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C67FA96-7963-4BD9-A3D2-0B0475206BA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7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58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C67FA96-7963-4BD9-A3D2-0B0475206BA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98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392938-1304-4F4A-8AC7-0F607C52513E}" type="slidenum">
              <a:rPr lang="en-US"/>
              <a:pPr/>
              <a:t>6</a:t>
            </a:fld>
            <a:endParaRPr lang="en-US"/>
          </a:p>
        </p:txBody>
      </p:sp>
      <p:sp>
        <p:nvSpPr>
          <p:cNvPr id="190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1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282" y="4225637"/>
            <a:ext cx="5720788" cy="437089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C67FA96-7963-4BD9-A3D2-0B0475206BAD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57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E6BE-44A9-314D-8B9F-2EADBEB801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38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B73B6-6574-4B3F-8906-987C7498FD3F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58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539F-906C-C048-B827-69B9C465D376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7539F-906C-C048-B827-69B9C465D37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216959-27C5-3B45-9B5E-0C59B3798AB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90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21B7810-4DDB-4A1A-829B-F0457C5E8B43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17600" y="706438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8745" y="4414910"/>
            <a:ext cx="5505732" cy="418308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122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C67FA96-7963-4BD9-A3D2-0B0475206BA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84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C67FA96-7963-4BD9-A3D2-0B0475206BA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083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5825" indent="0" algn="ctr">
              <a:buNone/>
              <a:defRPr/>
            </a:lvl2pPr>
            <a:lvl3pPr marL="911653" indent="0" algn="ctr">
              <a:buNone/>
              <a:defRPr/>
            </a:lvl3pPr>
            <a:lvl4pPr marL="1367483" indent="0" algn="ctr">
              <a:buNone/>
              <a:defRPr/>
            </a:lvl4pPr>
            <a:lvl5pPr marL="1823308" indent="0" algn="ctr">
              <a:buNone/>
              <a:defRPr/>
            </a:lvl5pPr>
            <a:lvl6pPr marL="2279134" indent="0" algn="ctr">
              <a:buNone/>
              <a:defRPr/>
            </a:lvl6pPr>
            <a:lvl7pPr marL="2734965" indent="0" algn="ctr">
              <a:buNone/>
              <a:defRPr/>
            </a:lvl7pPr>
            <a:lvl8pPr marL="3190793" indent="0" algn="ctr">
              <a:buNone/>
              <a:defRPr/>
            </a:lvl8pPr>
            <a:lvl9pPr marL="364662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7BC902F-F4DF-4B2F-A3C8-74D34985D6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56E1691-7116-430B-9807-2A6CFA4F9F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82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825" indent="0">
              <a:buNone/>
              <a:defRPr sz="1800"/>
            </a:lvl2pPr>
            <a:lvl3pPr marL="911653" indent="0">
              <a:buNone/>
              <a:defRPr sz="1700"/>
            </a:lvl3pPr>
            <a:lvl4pPr marL="1367483" indent="0">
              <a:buNone/>
              <a:defRPr sz="1400"/>
            </a:lvl4pPr>
            <a:lvl5pPr marL="1823308" indent="0">
              <a:buNone/>
              <a:defRPr sz="1400"/>
            </a:lvl5pPr>
            <a:lvl6pPr marL="2279134" indent="0">
              <a:buNone/>
              <a:defRPr sz="1400"/>
            </a:lvl6pPr>
            <a:lvl7pPr marL="2734965" indent="0">
              <a:buNone/>
              <a:defRPr sz="1400"/>
            </a:lvl7pPr>
            <a:lvl8pPr marL="3190793" indent="0">
              <a:buNone/>
              <a:defRPr sz="1400"/>
            </a:lvl8pPr>
            <a:lvl9pPr marL="364662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F587133-67CB-409F-8BE2-C26B7E2702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507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507"/>
            <a:ext cx="4459288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A64EB6-1BB6-43B2-AFF9-BE5E8C6397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7" y="303245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825" indent="0">
              <a:buNone/>
              <a:defRPr sz="2000" b="1"/>
            </a:lvl2pPr>
            <a:lvl3pPr marL="911653" indent="0">
              <a:buNone/>
              <a:defRPr sz="1800" b="1"/>
            </a:lvl3pPr>
            <a:lvl4pPr marL="1367483" indent="0">
              <a:buNone/>
              <a:defRPr sz="1700" b="1"/>
            </a:lvl4pPr>
            <a:lvl5pPr marL="1823308" indent="0">
              <a:buNone/>
              <a:defRPr sz="1700" b="1"/>
            </a:lvl5pPr>
            <a:lvl6pPr marL="2279134" indent="0">
              <a:buNone/>
              <a:defRPr sz="1700" b="1"/>
            </a:lvl6pPr>
            <a:lvl7pPr marL="2734965" indent="0">
              <a:buNone/>
              <a:defRPr sz="1700" b="1"/>
            </a:lvl7pPr>
            <a:lvl8pPr marL="3190793" indent="0">
              <a:buNone/>
              <a:defRPr sz="1700" b="1"/>
            </a:lvl8pPr>
            <a:lvl9pPr marL="3646622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825" indent="0">
              <a:buNone/>
              <a:defRPr sz="2000" b="1"/>
            </a:lvl2pPr>
            <a:lvl3pPr marL="911653" indent="0">
              <a:buNone/>
              <a:defRPr sz="1800" b="1"/>
            </a:lvl3pPr>
            <a:lvl4pPr marL="1367483" indent="0">
              <a:buNone/>
              <a:defRPr sz="1700" b="1"/>
            </a:lvl4pPr>
            <a:lvl5pPr marL="1823308" indent="0">
              <a:buNone/>
              <a:defRPr sz="1700" b="1"/>
            </a:lvl5pPr>
            <a:lvl6pPr marL="2279134" indent="0">
              <a:buNone/>
              <a:defRPr sz="1700" b="1"/>
            </a:lvl6pPr>
            <a:lvl7pPr marL="2734965" indent="0">
              <a:buNone/>
              <a:defRPr sz="1700" b="1"/>
            </a:lvl7pPr>
            <a:lvl8pPr marL="3190793" indent="0">
              <a:buNone/>
              <a:defRPr sz="1700" b="1"/>
            </a:lvl8pPr>
            <a:lvl9pPr marL="3646622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17269DF-494B-4C9B-B176-C6376CAFFC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CD55CF6-066D-4347-830F-3E5EE5CBBF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F14DCB5-6CCE-4DD9-8D1B-A9E438F790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82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5825" indent="0">
              <a:buNone/>
              <a:defRPr sz="1200"/>
            </a:lvl2pPr>
            <a:lvl3pPr marL="911653" indent="0">
              <a:buNone/>
              <a:defRPr sz="1000"/>
            </a:lvl3pPr>
            <a:lvl4pPr marL="1367483" indent="0">
              <a:buNone/>
              <a:defRPr sz="900"/>
            </a:lvl4pPr>
            <a:lvl5pPr marL="1823308" indent="0">
              <a:buNone/>
              <a:defRPr sz="900"/>
            </a:lvl5pPr>
            <a:lvl6pPr marL="2279134" indent="0">
              <a:buNone/>
              <a:defRPr sz="900"/>
            </a:lvl6pPr>
            <a:lvl7pPr marL="2734965" indent="0">
              <a:buNone/>
              <a:defRPr sz="900"/>
            </a:lvl7pPr>
            <a:lvl8pPr marL="3190793" indent="0">
              <a:buNone/>
              <a:defRPr sz="900"/>
            </a:lvl8pPr>
            <a:lvl9pPr marL="36466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FAEE0DB-DD0D-45A5-A855-82E50CFAD8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5825" indent="0">
              <a:buNone/>
              <a:defRPr sz="2800"/>
            </a:lvl2pPr>
            <a:lvl3pPr marL="911653" indent="0">
              <a:buNone/>
              <a:defRPr sz="2400"/>
            </a:lvl3pPr>
            <a:lvl4pPr marL="1367483" indent="0">
              <a:buNone/>
              <a:defRPr sz="2000"/>
            </a:lvl4pPr>
            <a:lvl5pPr marL="1823308" indent="0">
              <a:buNone/>
              <a:defRPr sz="2000"/>
            </a:lvl5pPr>
            <a:lvl6pPr marL="2279134" indent="0">
              <a:buNone/>
              <a:defRPr sz="2000"/>
            </a:lvl6pPr>
            <a:lvl7pPr marL="2734965" indent="0">
              <a:buNone/>
              <a:defRPr sz="2000"/>
            </a:lvl7pPr>
            <a:lvl8pPr marL="3190793" indent="0">
              <a:buNone/>
              <a:defRPr sz="2000"/>
            </a:lvl8pPr>
            <a:lvl9pPr marL="364662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5825" indent="0">
              <a:buNone/>
              <a:defRPr sz="1200"/>
            </a:lvl2pPr>
            <a:lvl3pPr marL="911653" indent="0">
              <a:buNone/>
              <a:defRPr sz="1000"/>
            </a:lvl3pPr>
            <a:lvl4pPr marL="1367483" indent="0">
              <a:buNone/>
              <a:defRPr sz="900"/>
            </a:lvl4pPr>
            <a:lvl5pPr marL="1823308" indent="0">
              <a:buNone/>
              <a:defRPr sz="900"/>
            </a:lvl5pPr>
            <a:lvl6pPr marL="2279134" indent="0">
              <a:buNone/>
              <a:defRPr sz="900"/>
            </a:lvl6pPr>
            <a:lvl7pPr marL="2734965" indent="0">
              <a:buNone/>
              <a:defRPr sz="900"/>
            </a:lvl7pPr>
            <a:lvl8pPr marL="3190793" indent="0">
              <a:buNone/>
              <a:defRPr sz="900"/>
            </a:lvl8pPr>
            <a:lvl9pPr marL="36466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FF77510-F1BB-4064-8E23-23CB916957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C3548E7-AC38-4F14-B421-1EC48FCA05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57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57"/>
            <a:ext cx="6650038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76A71AA-7C43-4498-9F27-30309463AA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8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03243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227893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00B0005A-CED9-4D86-95B8-7A7CD8EE75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6489" indent="0" algn="ctr">
              <a:buNone/>
              <a:defRPr/>
            </a:lvl2pPr>
            <a:lvl3pPr marL="912979" indent="0" algn="ctr">
              <a:buNone/>
              <a:defRPr/>
            </a:lvl3pPr>
            <a:lvl4pPr marL="1369467" indent="0" algn="ctr">
              <a:buNone/>
              <a:defRPr/>
            </a:lvl4pPr>
            <a:lvl5pPr marL="1825957" indent="0" algn="ctr">
              <a:buNone/>
              <a:defRPr/>
            </a:lvl5pPr>
            <a:lvl6pPr marL="2282449" indent="0" algn="ctr">
              <a:buNone/>
              <a:defRPr/>
            </a:lvl6pPr>
            <a:lvl7pPr marL="2738937" indent="0" algn="ctr">
              <a:buNone/>
              <a:defRPr/>
            </a:lvl7pPr>
            <a:lvl8pPr marL="3195426" indent="0" algn="ctr">
              <a:buNone/>
              <a:defRPr/>
            </a:lvl8pPr>
            <a:lvl9pPr marL="3651918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7BC902F-F4DF-4B2F-A3C8-74D34985D6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2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56E1691-7116-430B-9807-2A6CFA4F9F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32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66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489" indent="0">
              <a:buNone/>
              <a:defRPr sz="1800"/>
            </a:lvl2pPr>
            <a:lvl3pPr marL="912979" indent="0">
              <a:buNone/>
              <a:defRPr sz="1700"/>
            </a:lvl3pPr>
            <a:lvl4pPr marL="1369467" indent="0">
              <a:buNone/>
              <a:defRPr sz="1400"/>
            </a:lvl4pPr>
            <a:lvl5pPr marL="1825957" indent="0">
              <a:buNone/>
              <a:defRPr sz="1400"/>
            </a:lvl5pPr>
            <a:lvl6pPr marL="2282449" indent="0">
              <a:buNone/>
              <a:defRPr sz="1400"/>
            </a:lvl6pPr>
            <a:lvl7pPr marL="2738937" indent="0">
              <a:buNone/>
              <a:defRPr sz="1400"/>
            </a:lvl7pPr>
            <a:lvl8pPr marL="3195426" indent="0">
              <a:buNone/>
              <a:defRPr sz="1400"/>
            </a:lvl8pPr>
            <a:lvl9pPr marL="365191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F587133-67CB-409F-8BE2-C26B7E2702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753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92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92"/>
            <a:ext cx="4459288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A64EB6-1BB6-43B2-AFF9-BE5E8C6397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79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7" y="303229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89" indent="0">
              <a:buNone/>
              <a:defRPr sz="2000" b="1"/>
            </a:lvl2pPr>
            <a:lvl3pPr marL="912979" indent="0">
              <a:buNone/>
              <a:defRPr sz="1800" b="1"/>
            </a:lvl3pPr>
            <a:lvl4pPr marL="1369467" indent="0">
              <a:buNone/>
              <a:defRPr sz="1700" b="1"/>
            </a:lvl4pPr>
            <a:lvl5pPr marL="1825957" indent="0">
              <a:buNone/>
              <a:defRPr sz="1700" b="1"/>
            </a:lvl5pPr>
            <a:lvl6pPr marL="2282449" indent="0">
              <a:buNone/>
              <a:defRPr sz="1700" b="1"/>
            </a:lvl6pPr>
            <a:lvl7pPr marL="2738937" indent="0">
              <a:buNone/>
              <a:defRPr sz="1700" b="1"/>
            </a:lvl7pPr>
            <a:lvl8pPr marL="3195426" indent="0">
              <a:buNone/>
              <a:defRPr sz="1700" b="1"/>
            </a:lvl8pPr>
            <a:lvl9pPr marL="365191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89" indent="0">
              <a:buNone/>
              <a:defRPr sz="2000" b="1"/>
            </a:lvl2pPr>
            <a:lvl3pPr marL="912979" indent="0">
              <a:buNone/>
              <a:defRPr sz="1800" b="1"/>
            </a:lvl3pPr>
            <a:lvl4pPr marL="1369467" indent="0">
              <a:buNone/>
              <a:defRPr sz="1700" b="1"/>
            </a:lvl4pPr>
            <a:lvl5pPr marL="1825957" indent="0">
              <a:buNone/>
              <a:defRPr sz="1700" b="1"/>
            </a:lvl5pPr>
            <a:lvl6pPr marL="2282449" indent="0">
              <a:buNone/>
              <a:defRPr sz="1700" b="1"/>
            </a:lvl6pPr>
            <a:lvl7pPr marL="2738937" indent="0">
              <a:buNone/>
              <a:defRPr sz="1700" b="1"/>
            </a:lvl7pPr>
            <a:lvl8pPr marL="3195426" indent="0">
              <a:buNone/>
              <a:defRPr sz="1700" b="1"/>
            </a:lvl8pPr>
            <a:lvl9pPr marL="365191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17269DF-494B-4C9B-B176-C6376CAFFC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20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CD55CF6-066D-4347-830F-3E5EE5CBBF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70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F14DCB5-6CCE-4DD9-8D1B-A9E438F790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28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67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489" indent="0">
              <a:buNone/>
              <a:defRPr sz="1200"/>
            </a:lvl2pPr>
            <a:lvl3pPr marL="912979" indent="0">
              <a:buNone/>
              <a:defRPr sz="1000"/>
            </a:lvl3pPr>
            <a:lvl4pPr marL="1369467" indent="0">
              <a:buNone/>
              <a:defRPr sz="900"/>
            </a:lvl4pPr>
            <a:lvl5pPr marL="1825957" indent="0">
              <a:buNone/>
              <a:defRPr sz="900"/>
            </a:lvl5pPr>
            <a:lvl6pPr marL="2282449" indent="0">
              <a:buNone/>
              <a:defRPr sz="900"/>
            </a:lvl6pPr>
            <a:lvl7pPr marL="2738937" indent="0">
              <a:buNone/>
              <a:defRPr sz="900"/>
            </a:lvl7pPr>
            <a:lvl8pPr marL="3195426" indent="0">
              <a:buNone/>
              <a:defRPr sz="900"/>
            </a:lvl8pPr>
            <a:lvl9pPr marL="36519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FAEE0DB-DD0D-45A5-A855-82E50CFAD8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0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489" indent="0">
              <a:buNone/>
              <a:defRPr sz="2800"/>
            </a:lvl2pPr>
            <a:lvl3pPr marL="912979" indent="0">
              <a:buNone/>
              <a:defRPr sz="2400"/>
            </a:lvl3pPr>
            <a:lvl4pPr marL="1369467" indent="0">
              <a:buNone/>
              <a:defRPr sz="2000"/>
            </a:lvl4pPr>
            <a:lvl5pPr marL="1825957" indent="0">
              <a:buNone/>
              <a:defRPr sz="2000"/>
            </a:lvl5pPr>
            <a:lvl6pPr marL="2282449" indent="0">
              <a:buNone/>
              <a:defRPr sz="2000"/>
            </a:lvl6pPr>
            <a:lvl7pPr marL="2738937" indent="0">
              <a:buNone/>
              <a:defRPr sz="2000"/>
            </a:lvl7pPr>
            <a:lvl8pPr marL="3195426" indent="0">
              <a:buNone/>
              <a:defRPr sz="2000"/>
            </a:lvl8pPr>
            <a:lvl9pPr marL="36519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489" indent="0">
              <a:buNone/>
              <a:defRPr sz="1200"/>
            </a:lvl2pPr>
            <a:lvl3pPr marL="912979" indent="0">
              <a:buNone/>
              <a:defRPr sz="1000"/>
            </a:lvl3pPr>
            <a:lvl4pPr marL="1369467" indent="0">
              <a:buNone/>
              <a:defRPr sz="900"/>
            </a:lvl4pPr>
            <a:lvl5pPr marL="1825957" indent="0">
              <a:buNone/>
              <a:defRPr sz="900"/>
            </a:lvl5pPr>
            <a:lvl6pPr marL="2282449" indent="0">
              <a:buNone/>
              <a:defRPr sz="900"/>
            </a:lvl6pPr>
            <a:lvl7pPr marL="2738937" indent="0">
              <a:buNone/>
              <a:defRPr sz="900"/>
            </a:lvl7pPr>
            <a:lvl8pPr marL="3195426" indent="0">
              <a:buNone/>
              <a:defRPr sz="900"/>
            </a:lvl8pPr>
            <a:lvl9pPr marL="36519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FF77510-F1BB-4064-8E23-23CB916957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0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C3548E7-AC38-4F14-B421-1EC48FCA0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88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41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41"/>
            <a:ext cx="6650038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76A71AA-7C43-4498-9F27-30309463AA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636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8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03243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227893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00B0005A-CED9-4D86-95B8-7A7CD8EE75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0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55" y="2348865"/>
            <a:ext cx="8569516" cy="16204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341" y="4284308"/>
            <a:ext cx="7055945" cy="1931753"/>
          </a:xfrm>
        </p:spPr>
        <p:txBody>
          <a:bodyPr/>
          <a:lstStyle>
            <a:lvl1pPr marL="0" indent="0" algn="ctr">
              <a:buNone/>
              <a:defRPr/>
            </a:lvl1pPr>
            <a:lvl2pPr marL="354376" indent="0" algn="ctr">
              <a:buNone/>
              <a:defRPr/>
            </a:lvl2pPr>
            <a:lvl3pPr marL="708751" indent="0" algn="ctr">
              <a:buNone/>
              <a:defRPr/>
            </a:lvl3pPr>
            <a:lvl4pPr marL="1063127" indent="0" algn="ctr">
              <a:buNone/>
              <a:defRPr/>
            </a:lvl4pPr>
            <a:lvl5pPr marL="1417503" indent="0" algn="ctr">
              <a:buNone/>
              <a:defRPr/>
            </a:lvl5pPr>
            <a:lvl6pPr marL="1771879" indent="0" algn="ctr">
              <a:buNone/>
              <a:defRPr/>
            </a:lvl6pPr>
            <a:lvl7pPr marL="2126254" indent="0" algn="ctr">
              <a:buNone/>
              <a:defRPr/>
            </a:lvl7pPr>
            <a:lvl8pPr marL="2480630" indent="0" algn="ctr">
              <a:buNone/>
              <a:defRPr/>
            </a:lvl8pPr>
            <a:lvl9pPr marL="283500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9A9D846-2626-4B87-B4E0-BE9E9680D114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26576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54D84CB-F955-4941-B660-256D43E7CE5F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57795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163" y="4857682"/>
            <a:ext cx="8568285" cy="1501107"/>
          </a:xfrm>
        </p:spPr>
        <p:txBody>
          <a:bodyPr anchor="t"/>
          <a:lstStyle>
            <a:lvl1pPr algn="l">
              <a:defRPr sz="3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163" y="3204003"/>
            <a:ext cx="8568285" cy="1653679"/>
          </a:xfrm>
        </p:spPr>
        <p:txBody>
          <a:bodyPr anchor="b"/>
          <a:lstStyle>
            <a:lvl1pPr marL="0" indent="0">
              <a:buNone/>
              <a:defRPr sz="1600"/>
            </a:lvl1pPr>
            <a:lvl2pPr marL="354376" indent="0">
              <a:buNone/>
              <a:defRPr sz="1400"/>
            </a:lvl2pPr>
            <a:lvl3pPr marL="708751" indent="0">
              <a:buNone/>
              <a:defRPr sz="1200"/>
            </a:lvl3pPr>
            <a:lvl4pPr marL="1063127" indent="0">
              <a:buNone/>
              <a:defRPr sz="1100"/>
            </a:lvl4pPr>
            <a:lvl5pPr marL="1417503" indent="0">
              <a:buNone/>
              <a:defRPr sz="1100"/>
            </a:lvl5pPr>
            <a:lvl6pPr marL="1771879" indent="0">
              <a:buNone/>
              <a:defRPr sz="1100"/>
            </a:lvl6pPr>
            <a:lvl7pPr marL="2126254" indent="0">
              <a:buNone/>
              <a:defRPr sz="1100"/>
            </a:lvl7pPr>
            <a:lvl8pPr marL="2480630" indent="0">
              <a:buNone/>
              <a:defRPr sz="1100"/>
            </a:lvl8pPr>
            <a:lvl9pPr marL="2835006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849CF1-E7D6-4D81-BBD5-5549EBF8506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66120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4436" y="2145845"/>
            <a:ext cx="3996810" cy="4429497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379" y="2145845"/>
            <a:ext cx="3996810" cy="4429497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1EA091-1C41-4E39-8AB4-0F51444D8E70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137137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24" y="302682"/>
            <a:ext cx="9071578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524" y="1691823"/>
            <a:ext cx="4453343" cy="70502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4376" indent="0">
              <a:buNone/>
              <a:defRPr sz="1600" b="1"/>
            </a:lvl2pPr>
            <a:lvl3pPr marL="708751" indent="0">
              <a:buNone/>
              <a:defRPr sz="1400" b="1"/>
            </a:lvl3pPr>
            <a:lvl4pPr marL="1063127" indent="0">
              <a:buNone/>
              <a:defRPr sz="1200" b="1"/>
            </a:lvl4pPr>
            <a:lvl5pPr marL="1417503" indent="0">
              <a:buNone/>
              <a:defRPr sz="1200" b="1"/>
            </a:lvl5pPr>
            <a:lvl6pPr marL="1771879" indent="0">
              <a:buNone/>
              <a:defRPr sz="1200" b="1"/>
            </a:lvl6pPr>
            <a:lvl7pPr marL="2126254" indent="0">
              <a:buNone/>
              <a:defRPr sz="1200" b="1"/>
            </a:lvl7pPr>
            <a:lvl8pPr marL="2480630" indent="0">
              <a:buNone/>
              <a:defRPr sz="1200" b="1"/>
            </a:lvl8pPr>
            <a:lvl9pPr marL="2835006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524" y="2396850"/>
            <a:ext cx="4453343" cy="435567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299" y="1691823"/>
            <a:ext cx="4455803" cy="70502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4376" indent="0">
              <a:buNone/>
              <a:defRPr sz="1600" b="1"/>
            </a:lvl2pPr>
            <a:lvl3pPr marL="708751" indent="0">
              <a:buNone/>
              <a:defRPr sz="1400" b="1"/>
            </a:lvl3pPr>
            <a:lvl4pPr marL="1063127" indent="0">
              <a:buNone/>
              <a:defRPr sz="1200" b="1"/>
            </a:lvl4pPr>
            <a:lvl5pPr marL="1417503" indent="0">
              <a:buNone/>
              <a:defRPr sz="1200" b="1"/>
            </a:lvl5pPr>
            <a:lvl6pPr marL="1771879" indent="0">
              <a:buNone/>
              <a:defRPr sz="1200" b="1"/>
            </a:lvl6pPr>
            <a:lvl7pPr marL="2126254" indent="0">
              <a:buNone/>
              <a:defRPr sz="1200" b="1"/>
            </a:lvl7pPr>
            <a:lvl8pPr marL="2480630" indent="0">
              <a:buNone/>
              <a:defRPr sz="1200" b="1"/>
            </a:lvl8pPr>
            <a:lvl9pPr marL="2835006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299" y="2396850"/>
            <a:ext cx="4455803" cy="435567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555E41-E669-4015-B068-408F1727706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33456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9F119C6-D672-4086-BC5E-0FDD82251F9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93456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FCCC098-5694-48F7-B641-226B2E51CD24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83014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24" y="301452"/>
            <a:ext cx="3316319" cy="128086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436" y="301452"/>
            <a:ext cx="5634665" cy="645107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524" y="1582315"/>
            <a:ext cx="3316319" cy="5170207"/>
          </a:xfrm>
        </p:spPr>
        <p:txBody>
          <a:bodyPr/>
          <a:lstStyle>
            <a:lvl1pPr marL="0" indent="0">
              <a:buNone/>
              <a:defRPr sz="1100"/>
            </a:lvl1pPr>
            <a:lvl2pPr marL="354376" indent="0">
              <a:buNone/>
              <a:defRPr sz="900"/>
            </a:lvl2pPr>
            <a:lvl3pPr marL="708751" indent="0">
              <a:buNone/>
              <a:defRPr sz="800"/>
            </a:lvl3pPr>
            <a:lvl4pPr marL="1063127" indent="0">
              <a:buNone/>
              <a:defRPr sz="700"/>
            </a:lvl4pPr>
            <a:lvl5pPr marL="1417503" indent="0">
              <a:buNone/>
              <a:defRPr sz="700"/>
            </a:lvl5pPr>
            <a:lvl6pPr marL="1771879" indent="0">
              <a:buNone/>
              <a:defRPr sz="700"/>
            </a:lvl6pPr>
            <a:lvl7pPr marL="2126254" indent="0">
              <a:buNone/>
              <a:defRPr sz="700"/>
            </a:lvl7pPr>
            <a:lvl8pPr marL="2480630" indent="0">
              <a:buNone/>
              <a:defRPr sz="700"/>
            </a:lvl8pPr>
            <a:lvl9pPr marL="2835006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EFCADB-C3E1-418B-9C39-328ABE06F0BF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14820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256" y="5292019"/>
            <a:ext cx="6048129" cy="62505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256" y="675499"/>
            <a:ext cx="6048129" cy="4535313"/>
          </a:xfrm>
        </p:spPr>
        <p:txBody>
          <a:bodyPr/>
          <a:lstStyle>
            <a:lvl1pPr marL="0" indent="0">
              <a:buNone/>
              <a:defRPr sz="2500"/>
            </a:lvl1pPr>
            <a:lvl2pPr marL="354376" indent="0">
              <a:buNone/>
              <a:defRPr sz="2200"/>
            </a:lvl2pPr>
            <a:lvl3pPr marL="708751" indent="0">
              <a:buNone/>
              <a:defRPr sz="1900"/>
            </a:lvl3pPr>
            <a:lvl4pPr marL="1063127" indent="0">
              <a:buNone/>
              <a:defRPr sz="1600"/>
            </a:lvl4pPr>
            <a:lvl5pPr marL="1417503" indent="0">
              <a:buNone/>
              <a:defRPr sz="1600"/>
            </a:lvl5pPr>
            <a:lvl6pPr marL="1771879" indent="0">
              <a:buNone/>
              <a:defRPr sz="1600"/>
            </a:lvl6pPr>
            <a:lvl7pPr marL="2126254" indent="0">
              <a:buNone/>
              <a:defRPr sz="1600"/>
            </a:lvl7pPr>
            <a:lvl8pPr marL="2480630" indent="0">
              <a:buNone/>
              <a:defRPr sz="1600"/>
            </a:lvl8pPr>
            <a:lvl9pPr marL="2835006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256" y="5917071"/>
            <a:ext cx="6048129" cy="887129"/>
          </a:xfrm>
        </p:spPr>
        <p:txBody>
          <a:bodyPr/>
          <a:lstStyle>
            <a:lvl1pPr marL="0" indent="0">
              <a:buNone/>
              <a:defRPr sz="1100"/>
            </a:lvl1pPr>
            <a:lvl2pPr marL="354376" indent="0">
              <a:buNone/>
              <a:defRPr sz="900"/>
            </a:lvl2pPr>
            <a:lvl3pPr marL="708751" indent="0">
              <a:buNone/>
              <a:defRPr sz="800"/>
            </a:lvl3pPr>
            <a:lvl4pPr marL="1063127" indent="0">
              <a:buNone/>
              <a:defRPr sz="700"/>
            </a:lvl4pPr>
            <a:lvl5pPr marL="1417503" indent="0">
              <a:buNone/>
              <a:defRPr sz="700"/>
            </a:lvl5pPr>
            <a:lvl6pPr marL="1771879" indent="0">
              <a:buNone/>
              <a:defRPr sz="700"/>
            </a:lvl6pPr>
            <a:lvl7pPr marL="2126254" indent="0">
              <a:buNone/>
              <a:defRPr sz="700"/>
            </a:lvl7pPr>
            <a:lvl8pPr marL="2480630" indent="0">
              <a:buNone/>
              <a:defRPr sz="700"/>
            </a:lvl8pPr>
            <a:lvl9pPr marL="2835006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9DEE1F-9838-4C1F-9762-21A8EFC2218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78217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46B130-928C-447A-A0AD-F43EB175C3C9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25627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8251" y="196866"/>
            <a:ext cx="2027938" cy="637847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4436" y="196866"/>
            <a:ext cx="5965682" cy="637847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1364D8-EFFA-4512-A2E5-3B9F7A60CAF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05211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8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507"/>
            <a:ext cx="9069388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814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the outline text format</a:t>
            </a:r>
          </a:p>
          <a:p>
            <a:pPr lvl="1"/>
            <a:r>
              <a:rPr lang="en-GB" dirty="0" smtClean="0"/>
              <a:t>Second Outline Level</a:t>
            </a:r>
          </a:p>
          <a:p>
            <a:pPr lvl="2"/>
            <a:r>
              <a:rPr lang="en-GB" dirty="0" smtClean="0"/>
              <a:t>Third Outline Level</a:t>
            </a:r>
          </a:p>
          <a:p>
            <a:pPr lvl="3"/>
            <a:r>
              <a:rPr lang="en-GB" dirty="0" smtClean="0"/>
              <a:t>Fourth Outline Level</a:t>
            </a:r>
          </a:p>
          <a:p>
            <a:pPr lvl="4"/>
            <a:r>
              <a:rPr lang="en-GB" dirty="0" smtClean="0"/>
              <a:t>Fifth Outline Level</a:t>
            </a:r>
          </a:p>
          <a:p>
            <a:pPr lvl="4"/>
            <a:r>
              <a:rPr lang="en-GB" dirty="0" smtClean="0"/>
              <a:t>Sixth Outline Level</a:t>
            </a:r>
          </a:p>
          <a:p>
            <a:pPr lvl="4"/>
            <a:r>
              <a:rPr lang="en-GB" dirty="0" smtClean="0"/>
              <a:t>Seventh Outline Level</a:t>
            </a:r>
          </a:p>
          <a:p>
            <a:pPr lvl="4"/>
            <a:r>
              <a:rPr lang="en-GB" dirty="0" smtClean="0"/>
              <a:t>Eighth Outline Level</a:t>
            </a:r>
          </a:p>
          <a:p>
            <a:pPr lvl="4"/>
            <a:r>
              <a:rPr lang="en-GB" dirty="0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43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1727" algn="l"/>
                <a:tab pos="1443448" algn="l"/>
                <a:tab pos="2165177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1727" algn="l"/>
                <a:tab pos="1443448" algn="l"/>
                <a:tab pos="2165177" algn="l"/>
                <a:tab pos="2886906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93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1727" algn="l"/>
                <a:tab pos="1443448" algn="l"/>
                <a:tab pos="2165177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9EE2D05-EAF7-4D1A-A5B5-72572E5B02B8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582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0722" indent="-284892" algn="ctr" defTabSz="45582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marL="1139564" indent="-227916" algn="ctr" defTabSz="45582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marL="1595396" indent="-227916" algn="ctr" defTabSz="45582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marL="2051225" indent="-227916" algn="ctr" defTabSz="45582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07053" indent="-227916" algn="ctr" defTabSz="45582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62878" indent="-227916" algn="ctr" defTabSz="45582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18706" indent="-227916" algn="ctr" defTabSz="45582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74534" indent="-227916" algn="ctr" defTabSz="45582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1872" indent="-341872" algn="l" defTabSz="455825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0722" indent="-284892" algn="l" defTabSz="455825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39564" indent="-227916" algn="l" defTabSz="455825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595396" indent="-227916" algn="l" defTabSz="455825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1225" indent="-227916" algn="l" defTabSz="455825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07053" indent="-227916" algn="l" defTabSz="455825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62878" indent="-227916" algn="l" defTabSz="455825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18706" indent="-227916" algn="l" defTabSz="455825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74534" indent="-227916" algn="l" defTabSz="455825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16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825" algn="l" defTabSz="9116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653" algn="l" defTabSz="9116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483" algn="l" defTabSz="9116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308" algn="l" defTabSz="9116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134" algn="l" defTabSz="9116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4965" algn="l" defTabSz="9116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0793" algn="l" defTabSz="9116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6622" algn="l" defTabSz="9116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8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92"/>
            <a:ext cx="9069388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8183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43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2776" algn="l"/>
                <a:tab pos="1445546" algn="l"/>
                <a:tab pos="216832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 defTabSz="456489"/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2776" algn="l"/>
                <a:tab pos="1445546" algn="l"/>
                <a:tab pos="2168323" algn="l"/>
                <a:tab pos="28911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 defTabSz="456489"/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93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2776" algn="l"/>
                <a:tab pos="1445546" algn="l"/>
                <a:tab pos="216832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 defTabSz="456489"/>
            <a:fld id="{29EE2D05-EAF7-4D1A-A5B5-72572E5B02B8}" type="slidenum">
              <a:rPr lang="en-US" smtClean="0"/>
              <a:pPr defTabSz="456489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634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ctr" defTabSz="45648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1795" indent="-285306" algn="ctr" defTabSz="45648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marL="1141222" indent="-228247" algn="ctr" defTabSz="45648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marL="1597713" indent="-228247" algn="ctr" defTabSz="45648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marL="2054203" indent="-228247" algn="ctr" defTabSz="45648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0694" indent="-228247" algn="ctr" defTabSz="45648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67182" indent="-228247" algn="ctr" defTabSz="45648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3675" indent="-228247" algn="ctr" defTabSz="45648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0161" indent="-228247" algn="ctr" defTabSz="45648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368" indent="-342368" algn="l" defTabSz="456489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795" indent="-285306" algn="l" defTabSz="456489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1222" indent="-228247" algn="l" defTabSz="456489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597713" indent="-228247" algn="l" defTabSz="456489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4203" indent="-228247" algn="l" defTabSz="456489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0694" indent="-228247" algn="l" defTabSz="456489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67182" indent="-228247" algn="l" defTabSz="456489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3675" indent="-228247" algn="l" defTabSz="456489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0161" indent="-228247" algn="l" defTabSz="456489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29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89" algn="l" defTabSz="9129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979" algn="l" defTabSz="9129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67" algn="l" defTabSz="9129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957" algn="l" defTabSz="9129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449" algn="l" defTabSz="9129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937" algn="l" defTabSz="9129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426" algn="l" defTabSz="9129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918" algn="l" defTabSz="9129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84436" y="196866"/>
            <a:ext cx="8111753" cy="1889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9375" tIns="39375" rIns="39375" bIns="393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4436" y="2145845"/>
            <a:ext cx="8111753" cy="4429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9375" tIns="39375" rIns="39375" bIns="393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Gill Sans" charset="0"/>
              </a:rPr>
              <a:t>Second level</a:t>
            </a:r>
          </a:p>
          <a:p>
            <a:pPr lvl="2"/>
            <a:r>
              <a:rPr lang="en-US" altLang="en-US" smtClean="0">
                <a:sym typeface="Gill Sans" charset="0"/>
              </a:rPr>
              <a:t>Third level</a:t>
            </a:r>
          </a:p>
          <a:p>
            <a:pPr lvl="3"/>
            <a:r>
              <a:rPr lang="en-US" altLang="en-US" smtClean="0">
                <a:sym typeface="Gill Sans" charset="0"/>
              </a:rPr>
              <a:t>Fourth level</a:t>
            </a:r>
          </a:p>
          <a:p>
            <a:pPr lvl="4"/>
            <a:r>
              <a:rPr lang="en-US" altLang="en-US" smtClean="0">
                <a:sym typeface="Gill Sans" charset="0"/>
              </a:rPr>
              <a:t>Fifth level</a:t>
            </a:r>
          </a:p>
        </p:txBody>
      </p:sp>
      <p:sp>
        <p:nvSpPr>
          <p:cNvPr id="3075" name="Rectangle 3"/>
          <p:cNvSpPr>
            <a:spLocks/>
          </p:cNvSpPr>
          <p:nvPr/>
        </p:nvSpPr>
        <p:spPr bwMode="auto">
          <a:xfrm>
            <a:off x="-81482" y="7265553"/>
            <a:ext cx="17294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 defTabSz="91440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i="1" smtClean="0">
                <a:solidFill>
                  <a:srgbClr val="FFFFFF"/>
                </a:solidFill>
                <a:ea typeface="Gill Sans" charset="0"/>
                <a:cs typeface="Gill Sans" charset="0"/>
                <a:sym typeface="Gill Sans" charset="0"/>
              </a:rPr>
              <a:t>COSPAR Roadmap team</a:t>
            </a:r>
          </a:p>
        </p:txBody>
      </p:sp>
      <p:sp>
        <p:nvSpPr>
          <p:cNvPr id="3076" name="Rectangle 4"/>
          <p:cNvSpPr>
            <a:spLocks/>
          </p:cNvSpPr>
          <p:nvPr/>
        </p:nvSpPr>
        <p:spPr bwMode="auto">
          <a:xfrm>
            <a:off x="9108325" y="7270475"/>
            <a:ext cx="91832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 defTabSz="91440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i="1" smtClean="0">
                <a:solidFill>
                  <a:srgbClr val="FFFFFF"/>
                </a:solidFill>
                <a:ea typeface="Gill Sans" charset="0"/>
                <a:cs typeface="Gill Sans" charset="0"/>
                <a:sym typeface="Gill Sans" charset="0"/>
              </a:rPr>
              <a:t>v. 2014/07/24</a:t>
            </a:r>
          </a:p>
        </p:txBody>
      </p:sp>
      <p:sp>
        <p:nvSpPr>
          <p:cNvPr id="3077" name="Text Box 5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4902491" y="7175785"/>
            <a:ext cx="265798" cy="285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70875" tIns="35438" rIns="70875" bIns="35438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ea typeface="Gill Sans" charset="0"/>
                <a:cs typeface="Gill Sans" charset="0"/>
              </a:defRPr>
            </a:lvl1pPr>
          </a:lstStyle>
          <a:p>
            <a:pPr algn="ctr" defTabSz="914400" hangingPunct="1">
              <a:lnSpc>
                <a:spcPct val="100000"/>
              </a:lnSpc>
              <a:buClrTx/>
              <a:buSzTx/>
              <a:buFontTx/>
              <a:buNone/>
            </a:pPr>
            <a:fld id="{80724562-8512-4887-BD5B-1D34959EF205}" type="slidenum">
              <a:rPr lang="en-US" altLang="en-US" smtClean="0">
                <a:solidFill>
                  <a:srgbClr val="FFFFFF"/>
                </a:solidFill>
                <a:latin typeface="Gill Sans" charset="0"/>
                <a:sym typeface="Gill Sans" charset="0"/>
              </a:rPr>
              <a:pPr algn="ctr" defTabSz="914400" hangingPunct="1">
                <a:lnSpc>
                  <a:spcPct val="100000"/>
                </a:lnSpc>
                <a:buClrTx/>
                <a:buSzTx/>
                <a:buFontTx/>
                <a:buNone/>
              </a:pPr>
              <a:t>‹#›</a:t>
            </a:fld>
            <a:endParaRPr lang="en-US" altLang="en-US" smtClean="0">
              <a:solidFill>
                <a:srgbClr val="FFFFFF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5870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transition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65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54376" algn="ctr" rtl="0" fontAlgn="base">
        <a:spcBef>
          <a:spcPct val="0"/>
        </a:spcBef>
        <a:spcAft>
          <a:spcPct val="0"/>
        </a:spcAft>
        <a:defRPr sz="6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708751" algn="ctr" rtl="0" fontAlgn="base">
        <a:spcBef>
          <a:spcPct val="0"/>
        </a:spcBef>
        <a:spcAft>
          <a:spcPct val="0"/>
        </a:spcAft>
        <a:defRPr sz="6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063127" algn="ctr" rtl="0" fontAlgn="base">
        <a:spcBef>
          <a:spcPct val="0"/>
        </a:spcBef>
        <a:spcAft>
          <a:spcPct val="0"/>
        </a:spcAft>
        <a:defRPr sz="6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417503" algn="ctr" rtl="0" fontAlgn="base">
        <a:spcBef>
          <a:spcPct val="0"/>
        </a:spcBef>
        <a:spcAft>
          <a:spcPct val="0"/>
        </a:spcAft>
        <a:defRPr sz="6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49689" indent="-442970" algn="l" rtl="0" fontAlgn="base">
        <a:spcBef>
          <a:spcPts val="1860"/>
        </a:spcBef>
        <a:spcAft>
          <a:spcPct val="0"/>
        </a:spcAft>
        <a:buSzPct val="171000"/>
        <a:buFont typeface="Gill Sans" charset="0"/>
        <a:buChar char="•"/>
        <a:defRPr sz="33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94221" indent="-442970" algn="l" rtl="0" fontAlgn="base">
        <a:spcBef>
          <a:spcPts val="1860"/>
        </a:spcBef>
        <a:spcAft>
          <a:spcPct val="0"/>
        </a:spcAft>
        <a:buSzPct val="171000"/>
        <a:buFont typeface="Gill Sans" charset="0"/>
        <a:buChar char="•"/>
        <a:defRPr sz="33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38753" indent="-442970" algn="l" rtl="0" fontAlgn="base">
        <a:spcBef>
          <a:spcPts val="1860"/>
        </a:spcBef>
        <a:spcAft>
          <a:spcPct val="0"/>
        </a:spcAft>
        <a:buSzPct val="171000"/>
        <a:buFont typeface="Gill Sans" charset="0"/>
        <a:buChar char="•"/>
        <a:defRPr sz="33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83285" indent="-442970" algn="l" rtl="0" fontAlgn="base">
        <a:spcBef>
          <a:spcPts val="1860"/>
        </a:spcBef>
        <a:spcAft>
          <a:spcPct val="0"/>
        </a:spcAft>
        <a:buSzPct val="171000"/>
        <a:buFont typeface="Gill Sans" charset="0"/>
        <a:buChar char="•"/>
        <a:defRPr sz="33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27817" indent="-442970" algn="l" rtl="0" fontAlgn="base">
        <a:spcBef>
          <a:spcPts val="1860"/>
        </a:spcBef>
        <a:spcAft>
          <a:spcPct val="0"/>
        </a:spcAft>
        <a:buSzPct val="171000"/>
        <a:buFont typeface="Gill Sans" charset="0"/>
        <a:buChar char="•"/>
        <a:defRPr sz="33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382192" indent="-442970" algn="l" rtl="0" fontAlgn="base">
        <a:spcBef>
          <a:spcPts val="1860"/>
        </a:spcBef>
        <a:spcAft>
          <a:spcPct val="0"/>
        </a:spcAft>
        <a:buSzPct val="171000"/>
        <a:buFont typeface="Gill Sans" charset="0"/>
        <a:buChar char="•"/>
        <a:defRPr sz="33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736568" indent="-442970" algn="l" rtl="0" fontAlgn="base">
        <a:spcBef>
          <a:spcPts val="1860"/>
        </a:spcBef>
        <a:spcAft>
          <a:spcPct val="0"/>
        </a:spcAft>
        <a:buSzPct val="171000"/>
        <a:buFont typeface="Gill Sans" charset="0"/>
        <a:buChar char="•"/>
        <a:defRPr sz="33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090944" indent="-442970" algn="l" rtl="0" fontAlgn="base">
        <a:spcBef>
          <a:spcPts val="1860"/>
        </a:spcBef>
        <a:spcAft>
          <a:spcPct val="0"/>
        </a:spcAft>
        <a:buSzPct val="171000"/>
        <a:buFont typeface="Gill Sans" charset="0"/>
        <a:buChar char="•"/>
        <a:defRPr sz="33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445320" indent="-442970" algn="l" rtl="0" fontAlgn="base">
        <a:spcBef>
          <a:spcPts val="1860"/>
        </a:spcBef>
        <a:spcAft>
          <a:spcPct val="0"/>
        </a:spcAft>
        <a:buSzPct val="171000"/>
        <a:buFont typeface="Gill Sans" charset="0"/>
        <a:buChar char="•"/>
        <a:defRPr sz="33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7087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4376" algn="l" defTabSz="7087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08751" algn="l" defTabSz="7087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3127" algn="l" defTabSz="7087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17503" algn="l" defTabSz="7087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1879" algn="l" defTabSz="7087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26254" algn="l" defTabSz="7087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0630" algn="l" defTabSz="7087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5006" algn="l" defTabSz="7087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lwsonline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microsoft.com/office/2007/relationships/media" Target="../media/media2.mov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video" Target="../media/media2.mov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4.png"/><Relationship Id="rId2" Type="http://schemas.openxmlformats.org/officeDocument/2006/relationships/video" Target="../media/media3.mpg"/><Relationship Id="rId1" Type="http://schemas.microsoft.com/office/2007/relationships/media" Target="../media/media3.mpg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5.mp4"/><Relationship Id="rId7" Type="http://schemas.openxmlformats.org/officeDocument/2006/relationships/image" Target="../media/image30.png"/><Relationship Id="rId2" Type="http://schemas.openxmlformats.org/officeDocument/2006/relationships/video" Target="../media/media4.mpeg"/><Relationship Id="rId1" Type="http://schemas.microsoft.com/office/2007/relationships/media" Target="../media/media4.mpeg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34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3.png"/><Relationship Id="rId4" Type="http://schemas.openxmlformats.org/officeDocument/2006/relationships/video" Target="../media/media5.mp4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7.mov"/><Relationship Id="rId7" Type="http://schemas.openxmlformats.org/officeDocument/2006/relationships/image" Target="../media/image35.png"/><Relationship Id="rId2" Type="http://schemas.openxmlformats.org/officeDocument/2006/relationships/video" Target="../media/media6.m4v"/><Relationship Id="rId1" Type="http://schemas.microsoft.com/office/2007/relationships/media" Target="../media/media6.m4v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mov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6429" y="6429352"/>
            <a:ext cx="3934127" cy="495044"/>
          </a:xfrm>
        </p:spPr>
        <p:txBody>
          <a:bodyPr/>
          <a:lstStyle/>
          <a:p>
            <a:pPr algn="l"/>
            <a:r>
              <a:rPr lang="en-US" sz="1400" dirty="0" smtClean="0">
                <a:solidFill>
                  <a:srgbClr val="FFAB16"/>
                </a:solidFill>
              </a:rPr>
              <a:t> </a:t>
            </a:r>
            <a:endParaRPr lang="en-US" sz="1400" dirty="0">
              <a:solidFill>
                <a:srgbClr val="FFAB16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66429" y="5226914"/>
            <a:ext cx="5889010" cy="1025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spAutoFit/>
          </a:bodyPr>
          <a:lstStyle/>
          <a:p>
            <a:pPr defTabSz="1007943" eaLnBrk="0">
              <a:lnSpc>
                <a:spcPct val="100000"/>
              </a:lnSpc>
              <a:buClrTx/>
              <a:buSzTx/>
            </a:pPr>
            <a:r>
              <a:rPr lang="en-US" sz="2000" dirty="0" smtClean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Lika Guhathakurta</a:t>
            </a:r>
            <a:endParaRPr lang="en-US" sz="2000" dirty="0">
              <a:solidFill>
                <a:srgbClr val="FFFFFF"/>
              </a:solidFill>
              <a:latin typeface="Arial"/>
              <a:ea typeface="+mn-ea"/>
              <a:cs typeface="Arial"/>
            </a:endParaRPr>
          </a:p>
          <a:p>
            <a:pPr defTabSz="1007943" eaLnBrk="0">
              <a:lnSpc>
                <a:spcPct val="100000"/>
              </a:lnSpc>
              <a:buClrTx/>
              <a:buSzTx/>
            </a:pPr>
            <a:r>
              <a:rPr lang="en-US" sz="2000" dirty="0" err="1">
                <a:solidFill>
                  <a:srgbClr val="FFFFFF"/>
                </a:solidFill>
                <a:latin typeface="Arial"/>
                <a:ea typeface="+mn-ea"/>
                <a:cs typeface="Arial"/>
              </a:rPr>
              <a:t>Heliophysics</a:t>
            </a:r>
            <a:r>
              <a:rPr lang="en-US" sz="20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 Division</a:t>
            </a:r>
          </a:p>
          <a:p>
            <a:pPr defTabSz="1007943" eaLnBrk="0">
              <a:lnSpc>
                <a:spcPct val="100000"/>
              </a:lnSpc>
              <a:buClrTx/>
              <a:buSzTx/>
            </a:pPr>
            <a:r>
              <a:rPr lang="en-US" sz="2000" dirty="0" smtClean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NASA/Science </a:t>
            </a:r>
            <a:r>
              <a:rPr lang="en-US" sz="20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Mission Directorate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12" y="2226263"/>
            <a:ext cx="4953000" cy="1763762"/>
          </a:xfrm>
          <a:prstGeom prst="rect">
            <a:avLst/>
          </a:prstGeom>
          <a:noFill/>
        </p:spPr>
        <p:txBody>
          <a:bodyPr wrap="square" lIns="100783" tIns="50392" rIns="100783" bIns="50392" rtlCol="0">
            <a:spAutoFit/>
          </a:bodyPr>
          <a:lstStyle/>
          <a:p>
            <a:pPr defTabSz="1007943" eaLnBrk="0">
              <a:lnSpc>
                <a:spcPct val="100000"/>
              </a:lnSpc>
              <a:buClrTx/>
              <a:buSzTx/>
            </a:pPr>
            <a:endParaRPr lang="en-US" sz="2400" u="sng" dirty="0">
              <a:solidFill>
                <a:srgbClr val="FFFF00"/>
              </a:solidFill>
              <a:latin typeface="HelveticaNeueLT Std Med Ext"/>
              <a:ea typeface="+mn-ea"/>
              <a:cs typeface="HelveticaNeueLT Std Med Ext"/>
            </a:endParaRPr>
          </a:p>
          <a:p>
            <a:pPr defTabSz="1007943" eaLnBrk="0">
              <a:lnSpc>
                <a:spcPct val="100000"/>
              </a:lnSpc>
              <a:buClrTx/>
              <a:buSzTx/>
            </a:pPr>
            <a:r>
              <a:rPr lang="en-US" sz="2800" i="1" dirty="0" smtClean="0">
                <a:solidFill>
                  <a:srgbClr val="FFC000"/>
                </a:solidFill>
              </a:rPr>
              <a:t>International efforts </a:t>
            </a:r>
            <a:r>
              <a:rPr lang="en-US" sz="2800" i="1" dirty="0">
                <a:solidFill>
                  <a:srgbClr val="FFC000"/>
                </a:solidFill>
              </a:rPr>
              <a:t>to characterize, understand and predict space weather events</a:t>
            </a:r>
            <a:endParaRPr lang="en-US" sz="2800" i="1" dirty="0">
              <a:solidFill>
                <a:srgbClr val="FFC000"/>
              </a:solidFill>
              <a:latin typeface="HelveticaNeueLT Std Med Ext"/>
              <a:ea typeface="+mn-ea"/>
              <a:cs typeface="HelveticaNeueLT Std Med Ex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5088" y="122237"/>
            <a:ext cx="5926815" cy="664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FF00"/>
                </a:solidFill>
              </a:rPr>
              <a:t>SpaceWeather</a:t>
            </a:r>
            <a:r>
              <a:rPr lang="en-US" sz="2000" dirty="0" smtClean="0">
                <a:solidFill>
                  <a:srgbClr val="FFFF00"/>
                </a:solidFill>
              </a:rPr>
              <a:t> Services to Build Global Resilience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UN Workshop, February 3, 2015 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15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5088" y="-334963"/>
            <a:ext cx="9069388" cy="1260475"/>
          </a:xfrm>
        </p:spPr>
        <p:txBody>
          <a:bodyPr/>
          <a:lstStyle/>
          <a:p>
            <a:r>
              <a:rPr lang="en-US" sz="4000" dirty="0" smtClean="0">
                <a:solidFill>
                  <a:srgbClr val="FFFF00"/>
                </a:solidFill>
              </a:rPr>
              <a:t>ILWS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1288" y="274637"/>
            <a:ext cx="4191000" cy="66754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altLang="en-US" sz="2400" dirty="0" smtClean="0">
                <a:solidFill>
                  <a:schemeClr val="tx1"/>
                </a:solidFill>
              </a:rPr>
              <a:t>   </a:t>
            </a:r>
          </a:p>
          <a:p>
            <a:pPr eaLnBrk="1" hangingPunct="1">
              <a:lnSpc>
                <a:spcPct val="90000"/>
              </a:lnSpc>
            </a:pPr>
            <a:r>
              <a:rPr lang="fr-CA" altLang="en-US" sz="2600" dirty="0" smtClean="0">
                <a:solidFill>
                  <a:srgbClr val="FFC000"/>
                </a:solidFill>
              </a:rPr>
              <a:t>              HISTORY</a:t>
            </a:r>
            <a:endParaRPr lang="fr-CA" altLang="en-US" sz="2600" dirty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fr-CA" altLang="en-US" sz="2300" dirty="0" smtClean="0">
                <a:solidFill>
                  <a:schemeClr val="tx1"/>
                </a:solidFill>
              </a:rPr>
              <a:t>    </a:t>
            </a:r>
            <a:r>
              <a:rPr lang="fr-CA" altLang="en-US" sz="2300" dirty="0" err="1" smtClean="0">
                <a:solidFill>
                  <a:schemeClr val="tx1"/>
                </a:solidFill>
              </a:rPr>
              <a:t>NASA's</a:t>
            </a:r>
            <a:r>
              <a:rPr lang="fr-CA" altLang="en-US" sz="2300" dirty="0" smtClean="0">
                <a:solidFill>
                  <a:schemeClr val="tx1"/>
                </a:solidFill>
              </a:rPr>
              <a:t> </a:t>
            </a:r>
            <a:r>
              <a:rPr lang="fr-CA" altLang="en-US" sz="2300" dirty="0" err="1">
                <a:solidFill>
                  <a:schemeClr val="tx1"/>
                </a:solidFill>
              </a:rPr>
              <a:t>success</a:t>
            </a:r>
            <a:r>
              <a:rPr lang="fr-CA" altLang="en-US" sz="2300" dirty="0">
                <a:solidFill>
                  <a:schemeClr val="tx1"/>
                </a:solidFill>
              </a:rPr>
              <a:t> in </a:t>
            </a:r>
            <a:r>
              <a:rPr lang="fr-CA" altLang="en-US" sz="2300" dirty="0" err="1">
                <a:solidFill>
                  <a:schemeClr val="tx1"/>
                </a:solidFill>
              </a:rPr>
              <a:t>establishing</a:t>
            </a:r>
            <a:r>
              <a:rPr lang="fr-CA" altLang="en-US" sz="2300" dirty="0">
                <a:solidFill>
                  <a:schemeClr val="tx1"/>
                </a:solidFill>
              </a:rPr>
              <a:t> the LWS line in 2000 </a:t>
            </a:r>
            <a:r>
              <a:rPr lang="fr-CA" altLang="en-US" sz="2300" dirty="0" err="1">
                <a:solidFill>
                  <a:schemeClr val="tx1"/>
                </a:solidFill>
              </a:rPr>
              <a:t>was</a:t>
            </a:r>
            <a:r>
              <a:rPr lang="fr-CA" altLang="en-US" sz="2300" dirty="0">
                <a:solidFill>
                  <a:schemeClr val="tx1"/>
                </a:solidFill>
              </a:rPr>
              <a:t> the initial </a:t>
            </a:r>
            <a:r>
              <a:rPr lang="fr-CA" altLang="en-US" sz="2300" dirty="0" err="1">
                <a:solidFill>
                  <a:schemeClr val="tx1"/>
                </a:solidFill>
              </a:rPr>
              <a:t>impetus</a:t>
            </a:r>
            <a:endParaRPr lang="fr-CA" altLang="en-US" sz="23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fr-CA" altLang="en-US" sz="2300" dirty="0">
                <a:solidFill>
                  <a:schemeClr val="tx1"/>
                </a:solidFill>
              </a:rPr>
              <a:t> </a:t>
            </a:r>
            <a:r>
              <a:rPr lang="fr-CA" altLang="en-US" sz="2300" dirty="0" smtClean="0">
                <a:solidFill>
                  <a:schemeClr val="tx1"/>
                </a:solidFill>
              </a:rPr>
              <a:t>   </a:t>
            </a:r>
            <a:r>
              <a:rPr lang="fr-CA" altLang="en-US" sz="2300" dirty="0" err="1" smtClean="0">
                <a:solidFill>
                  <a:schemeClr val="tx1"/>
                </a:solidFill>
              </a:rPr>
              <a:t>Exploratory</a:t>
            </a:r>
            <a:r>
              <a:rPr lang="fr-CA" altLang="en-US" sz="2300" dirty="0" smtClean="0">
                <a:solidFill>
                  <a:schemeClr val="tx1"/>
                </a:solidFill>
              </a:rPr>
              <a:t> </a:t>
            </a:r>
            <a:r>
              <a:rPr lang="fr-CA" altLang="en-US" sz="2300" dirty="0">
                <a:solidFill>
                  <a:schemeClr val="tx1"/>
                </a:solidFill>
              </a:rPr>
              <a:t>meeting in May 2001, in Tenerife</a:t>
            </a:r>
          </a:p>
          <a:p>
            <a:pPr eaLnBrk="1" hangingPunct="1">
              <a:lnSpc>
                <a:spcPct val="90000"/>
              </a:lnSpc>
            </a:pPr>
            <a:r>
              <a:rPr lang="fr-CA" altLang="en-US" sz="2300" dirty="0">
                <a:solidFill>
                  <a:schemeClr val="tx1"/>
                </a:solidFill>
              </a:rPr>
              <a:t> </a:t>
            </a:r>
            <a:r>
              <a:rPr lang="fr-CA" altLang="en-US" sz="2300" dirty="0" smtClean="0">
                <a:solidFill>
                  <a:schemeClr val="tx1"/>
                </a:solidFill>
              </a:rPr>
              <a:t>   IACG </a:t>
            </a:r>
            <a:r>
              <a:rPr lang="fr-CA" altLang="en-US" sz="2300" dirty="0">
                <a:solidFill>
                  <a:schemeClr val="tx1"/>
                </a:solidFill>
              </a:rPr>
              <a:t>blessing in </a:t>
            </a:r>
            <a:r>
              <a:rPr lang="fr-CA" altLang="en-US" sz="2300" dirty="0" err="1">
                <a:solidFill>
                  <a:schemeClr val="tx1"/>
                </a:solidFill>
              </a:rPr>
              <a:t>January</a:t>
            </a:r>
            <a:r>
              <a:rPr lang="fr-CA" altLang="en-US" sz="2300" dirty="0">
                <a:solidFill>
                  <a:schemeClr val="tx1"/>
                </a:solidFill>
              </a:rPr>
              <a:t> 2002 (Moscow)</a:t>
            </a:r>
          </a:p>
          <a:p>
            <a:pPr eaLnBrk="1" hangingPunct="1">
              <a:lnSpc>
                <a:spcPct val="90000"/>
              </a:lnSpc>
            </a:pPr>
            <a:r>
              <a:rPr lang="fr-CA" altLang="en-US" sz="2300" dirty="0">
                <a:solidFill>
                  <a:schemeClr val="tx1"/>
                </a:solidFill>
              </a:rPr>
              <a:t> </a:t>
            </a:r>
            <a:r>
              <a:rPr lang="fr-CA" altLang="en-US" sz="2300" dirty="0" smtClean="0">
                <a:solidFill>
                  <a:schemeClr val="tx1"/>
                </a:solidFill>
              </a:rPr>
              <a:t>   </a:t>
            </a:r>
            <a:r>
              <a:rPr lang="fr-CA" altLang="en-US" sz="2300" dirty="0" err="1" smtClean="0">
                <a:solidFill>
                  <a:schemeClr val="tx1"/>
                </a:solidFill>
              </a:rPr>
              <a:t>Kickoff</a:t>
            </a:r>
            <a:r>
              <a:rPr lang="fr-CA" altLang="en-US" sz="2300" dirty="0" smtClean="0">
                <a:solidFill>
                  <a:schemeClr val="tx1"/>
                </a:solidFill>
              </a:rPr>
              <a:t> </a:t>
            </a:r>
            <a:r>
              <a:rPr lang="fr-CA" altLang="en-US" sz="2300" dirty="0">
                <a:solidFill>
                  <a:schemeClr val="tx1"/>
                </a:solidFill>
              </a:rPr>
              <a:t>meeting in </a:t>
            </a:r>
            <a:r>
              <a:rPr lang="fr-CA" altLang="en-US" sz="2300" dirty="0" err="1">
                <a:solidFill>
                  <a:schemeClr val="tx1"/>
                </a:solidFill>
              </a:rPr>
              <a:t>September</a:t>
            </a:r>
            <a:r>
              <a:rPr lang="fr-CA" altLang="en-US" sz="2300" dirty="0">
                <a:solidFill>
                  <a:schemeClr val="tx1"/>
                </a:solidFill>
              </a:rPr>
              <a:t> 2002 (Washington, DC)</a:t>
            </a:r>
          </a:p>
          <a:p>
            <a:pPr eaLnBrk="1" hangingPunct="1">
              <a:lnSpc>
                <a:spcPct val="90000"/>
              </a:lnSpc>
            </a:pPr>
            <a:r>
              <a:rPr lang="fr-CA" altLang="en-US" sz="2300" dirty="0">
                <a:solidFill>
                  <a:schemeClr val="tx1"/>
                </a:solidFill>
              </a:rPr>
              <a:t> </a:t>
            </a:r>
            <a:r>
              <a:rPr lang="fr-CA" altLang="en-US" sz="2300" dirty="0" smtClean="0">
                <a:solidFill>
                  <a:schemeClr val="tx1"/>
                </a:solidFill>
              </a:rPr>
              <a:t>   Official commencement, 01/2003</a:t>
            </a:r>
          </a:p>
          <a:p>
            <a:pPr eaLnBrk="1" hangingPunct="1">
              <a:lnSpc>
                <a:spcPct val="90000"/>
              </a:lnSpc>
            </a:pPr>
            <a:r>
              <a:rPr lang="fr-CA" altLang="en-US" sz="2300" dirty="0">
                <a:solidFill>
                  <a:schemeClr val="tx1"/>
                </a:solidFill>
              </a:rPr>
              <a:t> </a:t>
            </a:r>
            <a:r>
              <a:rPr lang="fr-CA" altLang="en-US" sz="2300" dirty="0" smtClean="0">
                <a:solidFill>
                  <a:schemeClr val="tx1"/>
                </a:solidFill>
              </a:rPr>
              <a:t>   </a:t>
            </a:r>
            <a:r>
              <a:rPr lang="fr-CA" altLang="en-US" sz="2300" dirty="0" err="1" smtClean="0">
                <a:solidFill>
                  <a:schemeClr val="tx1"/>
                </a:solidFill>
              </a:rPr>
              <a:t>Ten</a:t>
            </a:r>
            <a:r>
              <a:rPr lang="fr-CA" altLang="en-US" sz="2300" dirty="0" smtClean="0">
                <a:solidFill>
                  <a:schemeClr val="tx1"/>
                </a:solidFill>
              </a:rPr>
              <a:t> </a:t>
            </a:r>
            <a:r>
              <a:rPr lang="fr-CA" altLang="en-US" sz="2300" dirty="0" err="1" smtClean="0">
                <a:solidFill>
                  <a:schemeClr val="tx1"/>
                </a:solidFill>
              </a:rPr>
              <a:t>year</a:t>
            </a:r>
            <a:r>
              <a:rPr lang="fr-CA" altLang="en-US" sz="2300" dirty="0" smtClean="0">
                <a:solidFill>
                  <a:schemeClr val="tx1"/>
                </a:solidFill>
              </a:rPr>
              <a:t> </a:t>
            </a:r>
            <a:r>
              <a:rPr lang="fr-CA" altLang="en-US" sz="2300" dirty="0" err="1" smtClean="0">
                <a:solidFill>
                  <a:schemeClr val="tx1"/>
                </a:solidFill>
              </a:rPr>
              <a:t>anniversary</a:t>
            </a:r>
            <a:r>
              <a:rPr lang="fr-CA" altLang="en-US" sz="2300" dirty="0" smtClean="0">
                <a:solidFill>
                  <a:schemeClr val="tx1"/>
                </a:solidFill>
              </a:rPr>
              <a:t> at UN, 02/2013</a:t>
            </a:r>
          </a:p>
          <a:p>
            <a:pPr eaLnBrk="1" hangingPunct="1">
              <a:lnSpc>
                <a:spcPct val="90000"/>
              </a:lnSpc>
            </a:pPr>
            <a:endParaRPr lang="fr-CA" altLang="en-US" sz="23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fr-CA" altLang="en-US" sz="23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</a:t>
            </a:r>
            <a:r>
              <a:rPr lang="fr-CA" altLang="en-US" sz="2300" dirty="0" smtClean="0">
                <a:solidFill>
                  <a:schemeClr val="accent1">
                    <a:lumMod val="60000"/>
                    <a:lumOff val="40000"/>
                  </a:schemeClr>
                </a:solidFill>
                <a:hlinkClick r:id="rId3"/>
              </a:rPr>
              <a:t>http</a:t>
            </a:r>
            <a:r>
              <a:rPr lang="fr-CA" altLang="en-US" sz="23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/>
              </a:rPr>
              <a:t>://ilwsonline.org</a:t>
            </a:r>
            <a:r>
              <a:rPr lang="fr-CA" altLang="en-US" sz="2300" dirty="0" smtClean="0">
                <a:solidFill>
                  <a:schemeClr val="accent1">
                    <a:lumMod val="60000"/>
                    <a:lumOff val="40000"/>
                  </a:schemeClr>
                </a:solidFill>
                <a:hlinkClick r:id="rId3"/>
              </a:rPr>
              <a:t>/</a:t>
            </a:r>
            <a:endParaRPr lang="fr-CA" altLang="en-US" sz="23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fr-CA" altLang="en-US" sz="23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49713" y="427037"/>
            <a:ext cx="6030912" cy="7514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endParaRPr lang="fr-CA" altLang="en-US" sz="2000" dirty="0" smtClean="0"/>
          </a:p>
          <a:p>
            <a:pPr eaLnBrk="1" hangingPunct="1"/>
            <a:r>
              <a:rPr lang="fr-CA" altLang="en-US" sz="2000" dirty="0" smtClean="0"/>
              <a:t>                      </a:t>
            </a:r>
            <a:r>
              <a:rPr lang="fr-CA" altLang="en-US" sz="2600" dirty="0" smtClean="0">
                <a:solidFill>
                  <a:srgbClr val="FFC000"/>
                </a:solidFill>
              </a:rPr>
              <a:t>STRUCTURE</a:t>
            </a:r>
          </a:p>
          <a:p>
            <a:pPr eaLnBrk="1" hangingPunct="1"/>
            <a:endParaRPr lang="fr-CA" altLang="en-US" sz="2000" dirty="0" smtClean="0"/>
          </a:p>
          <a:p>
            <a:pPr eaLnBrk="1" hangingPunct="1"/>
            <a:r>
              <a:rPr lang="fr-CA" altLang="en-US" sz="2000" b="1" dirty="0" smtClean="0">
                <a:solidFill>
                  <a:srgbClr val="C00000"/>
                </a:solidFill>
              </a:rPr>
              <a:t>     </a:t>
            </a:r>
            <a:r>
              <a:rPr lang="fr-CA" altLang="en-US" sz="2300" b="1" dirty="0" err="1" smtClean="0">
                <a:solidFill>
                  <a:srgbClr val="C00000"/>
                </a:solidFill>
              </a:rPr>
              <a:t>Working</a:t>
            </a:r>
            <a:r>
              <a:rPr lang="fr-CA" altLang="en-US" sz="2300" b="1" dirty="0" smtClean="0">
                <a:solidFill>
                  <a:srgbClr val="C00000"/>
                </a:solidFill>
              </a:rPr>
              <a:t> group</a:t>
            </a:r>
          </a:p>
          <a:p>
            <a:pPr eaLnBrk="1" hangingPunct="1"/>
            <a:r>
              <a:rPr lang="fr-CA" altLang="en-US" sz="2300" dirty="0" smtClean="0"/>
              <a:t>       The </a:t>
            </a:r>
            <a:r>
              <a:rPr lang="fr-CA" altLang="en-US" sz="2300" dirty="0" err="1" smtClean="0"/>
              <a:t>general</a:t>
            </a:r>
            <a:r>
              <a:rPr lang="fr-CA" altLang="en-US" sz="2300" dirty="0" smtClean="0"/>
              <a:t> </a:t>
            </a:r>
            <a:r>
              <a:rPr lang="fr-CA" altLang="en-US" sz="2300" dirty="0" err="1" smtClean="0"/>
              <a:t>assembly</a:t>
            </a:r>
            <a:r>
              <a:rPr lang="fr-CA" altLang="en-US" sz="2300" dirty="0" smtClean="0"/>
              <a:t> </a:t>
            </a:r>
            <a:r>
              <a:rPr lang="fr-CA" altLang="en-US" sz="2300" dirty="0" err="1" smtClean="0"/>
              <a:t>is</a:t>
            </a:r>
            <a:r>
              <a:rPr lang="fr-CA" altLang="en-US" sz="2300" dirty="0" smtClean="0"/>
              <a:t> made up of </a:t>
            </a:r>
          </a:p>
          <a:p>
            <a:pPr eaLnBrk="1" hangingPunct="1"/>
            <a:r>
              <a:rPr lang="fr-CA" altLang="en-US" sz="2300" dirty="0"/>
              <a:t> </a:t>
            </a:r>
            <a:r>
              <a:rPr lang="fr-CA" altLang="en-US" sz="2300" dirty="0" smtClean="0"/>
              <a:t>      </a:t>
            </a:r>
            <a:r>
              <a:rPr lang="fr-CA" altLang="en-US" sz="2300" dirty="0" err="1" smtClean="0"/>
              <a:t>representatives</a:t>
            </a:r>
            <a:r>
              <a:rPr lang="fr-CA" altLang="en-US" sz="2300" dirty="0" smtClean="0"/>
              <a:t> </a:t>
            </a:r>
            <a:r>
              <a:rPr lang="fr-CA" altLang="en-US" sz="2300" dirty="0" err="1" smtClean="0"/>
              <a:t>nominated</a:t>
            </a:r>
            <a:r>
              <a:rPr lang="fr-CA" altLang="en-US" sz="2300" dirty="0" smtClean="0"/>
              <a:t> by national </a:t>
            </a:r>
          </a:p>
          <a:p>
            <a:pPr eaLnBrk="1" hangingPunct="1"/>
            <a:r>
              <a:rPr lang="fr-CA" altLang="en-US" sz="2300" dirty="0"/>
              <a:t> </a:t>
            </a:r>
            <a:r>
              <a:rPr lang="fr-CA" altLang="en-US" sz="2300" dirty="0" smtClean="0"/>
              <a:t>      </a:t>
            </a:r>
            <a:r>
              <a:rPr lang="fr-CA" altLang="en-US" sz="2300" dirty="0" err="1" smtClean="0"/>
              <a:t>agencies</a:t>
            </a:r>
            <a:r>
              <a:rPr lang="fr-CA" altLang="en-US" sz="2300" dirty="0" smtClean="0"/>
              <a:t>.</a:t>
            </a:r>
          </a:p>
          <a:p>
            <a:pPr eaLnBrk="1" hangingPunct="1"/>
            <a:r>
              <a:rPr lang="fr-CA" altLang="en-US" sz="2300" dirty="0"/>
              <a:t> </a:t>
            </a:r>
            <a:r>
              <a:rPr lang="fr-CA" altLang="en-US" sz="2300" dirty="0" smtClean="0"/>
              <a:t>      </a:t>
            </a:r>
            <a:r>
              <a:rPr lang="fr-CA" altLang="en-US" sz="2300" dirty="0" err="1" smtClean="0"/>
              <a:t>Meets</a:t>
            </a:r>
            <a:r>
              <a:rPr lang="fr-CA" altLang="en-US" sz="2300" dirty="0" smtClean="0"/>
              <a:t> </a:t>
            </a:r>
            <a:r>
              <a:rPr lang="fr-CA" altLang="en-US" sz="2300" dirty="0" err="1" smtClean="0"/>
              <a:t>annually</a:t>
            </a:r>
            <a:r>
              <a:rPr lang="fr-CA" altLang="en-US" sz="2300" dirty="0" smtClean="0"/>
              <a:t>.</a:t>
            </a:r>
          </a:p>
          <a:p>
            <a:pPr eaLnBrk="1" hangingPunct="1"/>
            <a:r>
              <a:rPr lang="fr-CA" altLang="en-US" sz="2300" dirty="0"/>
              <a:t> </a:t>
            </a:r>
            <a:r>
              <a:rPr lang="fr-CA" altLang="en-US" sz="2300" dirty="0" smtClean="0"/>
              <a:t>      </a:t>
            </a:r>
            <a:r>
              <a:rPr lang="fr-CA" altLang="en-US" sz="2300" dirty="0" err="1" smtClean="0"/>
              <a:t>Establishes</a:t>
            </a:r>
            <a:r>
              <a:rPr lang="fr-CA" altLang="en-US" sz="2300" dirty="0" smtClean="0"/>
              <a:t> and </a:t>
            </a:r>
            <a:r>
              <a:rPr lang="fr-CA" altLang="en-US" sz="2300" dirty="0" err="1" smtClean="0"/>
              <a:t>amends</a:t>
            </a:r>
            <a:r>
              <a:rPr lang="fr-CA" altLang="en-US" sz="2300" dirty="0" smtClean="0"/>
              <a:t> charter</a:t>
            </a:r>
          </a:p>
          <a:p>
            <a:pPr eaLnBrk="1" hangingPunct="1"/>
            <a:r>
              <a:rPr lang="fr-CA" altLang="en-US" sz="2300" dirty="0"/>
              <a:t> </a:t>
            </a:r>
            <a:r>
              <a:rPr lang="fr-CA" altLang="en-US" sz="2300" dirty="0" smtClean="0"/>
              <a:t>      </a:t>
            </a:r>
            <a:r>
              <a:rPr lang="fr-CA" altLang="en-US" sz="2300" dirty="0" err="1" smtClean="0"/>
              <a:t>Provides</a:t>
            </a:r>
            <a:r>
              <a:rPr lang="fr-CA" altLang="en-US" sz="2300" dirty="0" smtClean="0"/>
              <a:t> the forum for coordination </a:t>
            </a:r>
          </a:p>
          <a:p>
            <a:pPr eaLnBrk="1" hangingPunct="1"/>
            <a:r>
              <a:rPr lang="fr-CA" altLang="en-US" sz="2300" dirty="0"/>
              <a:t> </a:t>
            </a:r>
            <a:r>
              <a:rPr lang="fr-CA" altLang="en-US" sz="2300" dirty="0" smtClean="0"/>
              <a:t>      </a:t>
            </a:r>
            <a:r>
              <a:rPr lang="fr-CA" altLang="en-US" sz="2300" dirty="0" err="1" smtClean="0"/>
              <a:t>among</a:t>
            </a:r>
            <a:r>
              <a:rPr lang="fr-CA" altLang="en-US" sz="2300" dirty="0" smtClean="0"/>
              <a:t> national </a:t>
            </a:r>
            <a:r>
              <a:rPr lang="fr-CA" altLang="en-US" sz="2300" dirty="0" err="1" smtClean="0"/>
              <a:t>agencies</a:t>
            </a:r>
            <a:endParaRPr lang="fr-CA" altLang="en-US" sz="2300" dirty="0" smtClean="0"/>
          </a:p>
          <a:p>
            <a:pPr lvl="1" eaLnBrk="1" hangingPunct="1"/>
            <a:endParaRPr lang="fr-CA" altLang="en-US" sz="2300" dirty="0" smtClean="0"/>
          </a:p>
          <a:p>
            <a:pPr eaLnBrk="1" hangingPunct="1">
              <a:lnSpc>
                <a:spcPct val="90000"/>
              </a:lnSpc>
            </a:pPr>
            <a:r>
              <a:rPr lang="fr-CA" altLang="en-US" sz="2300" b="1" dirty="0" smtClean="0">
                <a:solidFill>
                  <a:srgbClr val="C00000"/>
                </a:solidFill>
              </a:rPr>
              <a:t>    </a:t>
            </a:r>
            <a:r>
              <a:rPr lang="fr-CA" altLang="en-US" sz="2300" b="1" dirty="0" err="1" smtClean="0">
                <a:solidFill>
                  <a:srgbClr val="C00000"/>
                </a:solidFill>
              </a:rPr>
              <a:t>Steering</a:t>
            </a:r>
            <a:r>
              <a:rPr lang="fr-CA" altLang="en-US" sz="2300" b="1" dirty="0" smtClean="0">
                <a:solidFill>
                  <a:srgbClr val="C00000"/>
                </a:solidFill>
              </a:rPr>
              <a:t> </a:t>
            </a:r>
            <a:r>
              <a:rPr lang="fr-CA" altLang="en-US" sz="2300" b="1" dirty="0" err="1">
                <a:solidFill>
                  <a:srgbClr val="C00000"/>
                </a:solidFill>
              </a:rPr>
              <a:t>Committee</a:t>
            </a:r>
            <a:endParaRPr lang="fr-CA" altLang="en-US" sz="2300" b="1" dirty="0">
              <a:solidFill>
                <a:srgbClr val="C0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fr-CA" altLang="en-US" sz="2300" dirty="0" smtClean="0"/>
              <a:t> NASA</a:t>
            </a:r>
            <a:r>
              <a:rPr lang="fr-CA" altLang="en-US" sz="2300" dirty="0"/>
              <a:t>, ESA, JAXA, RFSA, CSA, CNSA</a:t>
            </a:r>
          </a:p>
          <a:p>
            <a:pPr lvl="1" eaLnBrk="1" hangingPunct="1">
              <a:lnSpc>
                <a:spcPct val="90000"/>
              </a:lnSpc>
            </a:pPr>
            <a:r>
              <a:rPr lang="fr-CA" altLang="en-US" sz="2300" dirty="0" smtClean="0"/>
              <a:t> Chair </a:t>
            </a:r>
            <a:r>
              <a:rPr lang="fr-CA" altLang="en-US" sz="2300" dirty="0"/>
              <a:t>(2 </a:t>
            </a:r>
            <a:r>
              <a:rPr lang="fr-CA" altLang="en-US" sz="2300" dirty="0" err="1"/>
              <a:t>year</a:t>
            </a:r>
            <a:r>
              <a:rPr lang="fr-CA" altLang="en-US" sz="2300" dirty="0"/>
              <a:t> </a:t>
            </a:r>
            <a:r>
              <a:rPr lang="fr-CA" altLang="en-US" sz="2300" dirty="0" err="1"/>
              <a:t>term</a:t>
            </a:r>
            <a:r>
              <a:rPr lang="fr-CA" altLang="en-US" sz="2300" dirty="0"/>
              <a:t>) </a:t>
            </a:r>
            <a:endParaRPr lang="fr-CA" altLang="en-US" sz="2300" dirty="0" smtClean="0"/>
          </a:p>
          <a:p>
            <a:pPr lvl="1" eaLnBrk="1" hangingPunct="1">
              <a:lnSpc>
                <a:spcPct val="90000"/>
              </a:lnSpc>
            </a:pPr>
            <a:r>
              <a:rPr lang="fr-CA" altLang="en-US" sz="2300" dirty="0" smtClean="0"/>
              <a:t> </a:t>
            </a:r>
            <a:r>
              <a:rPr lang="fr-CA" altLang="en-US" sz="2300" dirty="0" err="1" smtClean="0"/>
              <a:t>Meets</a:t>
            </a:r>
            <a:r>
              <a:rPr lang="fr-CA" altLang="en-US" sz="2300" dirty="0" smtClean="0"/>
              <a:t> </a:t>
            </a:r>
            <a:r>
              <a:rPr lang="fr-CA" altLang="en-US" sz="2300" dirty="0"/>
              <a:t>~</a:t>
            </a:r>
            <a:r>
              <a:rPr lang="fr-CA" altLang="en-US" sz="2300" dirty="0" err="1"/>
              <a:t>twice</a:t>
            </a:r>
            <a:r>
              <a:rPr lang="fr-CA" altLang="en-US" sz="2300" dirty="0"/>
              <a:t> a </a:t>
            </a:r>
            <a:r>
              <a:rPr lang="fr-CA" altLang="en-US" sz="2300" dirty="0" err="1"/>
              <a:t>year</a:t>
            </a:r>
            <a:endParaRPr lang="fr-CA" altLang="en-US" sz="2300" dirty="0"/>
          </a:p>
          <a:p>
            <a:pPr lvl="1" eaLnBrk="1" hangingPunct="1">
              <a:lnSpc>
                <a:spcPct val="90000"/>
              </a:lnSpc>
            </a:pPr>
            <a:r>
              <a:rPr lang="fr-CA" altLang="en-US" sz="2300" dirty="0" smtClean="0"/>
              <a:t> </a:t>
            </a:r>
            <a:r>
              <a:rPr lang="fr-CA" altLang="en-US" sz="2300" dirty="0" err="1" smtClean="0"/>
              <a:t>Estabishes</a:t>
            </a:r>
            <a:r>
              <a:rPr lang="fr-CA" altLang="en-US" sz="2300" dirty="0" smtClean="0"/>
              <a:t> </a:t>
            </a:r>
            <a:r>
              <a:rPr lang="fr-CA" altLang="en-US" sz="2300" dirty="0"/>
              <a:t>Scientific </a:t>
            </a:r>
            <a:r>
              <a:rPr lang="fr-CA" altLang="en-US" sz="2300" dirty="0" err="1"/>
              <a:t>task</a:t>
            </a:r>
            <a:r>
              <a:rPr lang="fr-CA" altLang="en-US" sz="2300" dirty="0"/>
              <a:t> </a:t>
            </a:r>
            <a:r>
              <a:rPr lang="fr-CA" altLang="en-US" sz="2300" dirty="0" smtClean="0"/>
              <a:t>groups</a:t>
            </a:r>
          </a:p>
          <a:p>
            <a:pPr lvl="1" eaLnBrk="1" hangingPunct="1">
              <a:lnSpc>
                <a:spcPct val="90000"/>
              </a:lnSpc>
            </a:pPr>
            <a:endParaRPr lang="fr-CA" altLang="en-US" sz="2300" dirty="0"/>
          </a:p>
          <a:p>
            <a:pPr eaLnBrk="1" hangingPunct="1">
              <a:lnSpc>
                <a:spcPct val="90000"/>
              </a:lnSpc>
            </a:pPr>
            <a:r>
              <a:rPr lang="fr-CA" altLang="en-US" sz="2300" b="1" dirty="0" smtClean="0">
                <a:solidFill>
                  <a:srgbClr val="C00000"/>
                </a:solidFill>
              </a:rPr>
              <a:t>    </a:t>
            </a:r>
            <a:r>
              <a:rPr lang="fr-CA" altLang="en-US" sz="2300" b="1" dirty="0" err="1" smtClean="0">
                <a:solidFill>
                  <a:srgbClr val="C00000"/>
                </a:solidFill>
              </a:rPr>
              <a:t>Task</a:t>
            </a:r>
            <a:r>
              <a:rPr lang="fr-CA" altLang="en-US" sz="2300" b="1" dirty="0" smtClean="0">
                <a:solidFill>
                  <a:srgbClr val="C00000"/>
                </a:solidFill>
              </a:rPr>
              <a:t> </a:t>
            </a:r>
            <a:r>
              <a:rPr lang="fr-CA" altLang="en-US" sz="2300" b="1" dirty="0">
                <a:solidFill>
                  <a:srgbClr val="C00000"/>
                </a:solidFill>
              </a:rPr>
              <a:t>groups</a:t>
            </a:r>
          </a:p>
          <a:p>
            <a:pPr lvl="1" eaLnBrk="1" hangingPunct="1">
              <a:lnSpc>
                <a:spcPct val="90000"/>
              </a:lnSpc>
            </a:pPr>
            <a:r>
              <a:rPr lang="fr-CA" altLang="en-US" sz="2300" dirty="0" smtClean="0"/>
              <a:t> Carry </a:t>
            </a:r>
            <a:r>
              <a:rPr lang="fr-CA" altLang="en-US" sz="2300" dirty="0"/>
              <a:t>out discipline-</a:t>
            </a:r>
            <a:r>
              <a:rPr lang="fr-CA" altLang="en-US" sz="2300" dirty="0" err="1"/>
              <a:t>specific</a:t>
            </a:r>
            <a:r>
              <a:rPr lang="fr-CA" altLang="en-US" sz="2300" dirty="0"/>
              <a:t> </a:t>
            </a:r>
            <a:r>
              <a:rPr lang="fr-CA" altLang="en-US" sz="2300" dirty="0" err="1"/>
              <a:t>tasks</a:t>
            </a:r>
            <a:r>
              <a:rPr lang="fr-CA" altLang="en-US" sz="2300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fr-CA" altLang="en-US" sz="2300" dirty="0" smtClean="0"/>
              <a:t> </a:t>
            </a:r>
            <a:r>
              <a:rPr lang="fr-CA" altLang="en-US" sz="2300" dirty="0" err="1" smtClean="0"/>
              <a:t>Advise</a:t>
            </a:r>
            <a:r>
              <a:rPr lang="fr-CA" altLang="en-US" sz="2300" dirty="0" smtClean="0"/>
              <a:t> the </a:t>
            </a:r>
            <a:r>
              <a:rPr lang="fr-CA" altLang="en-US" sz="2300" dirty="0" err="1" smtClean="0"/>
              <a:t>steering</a:t>
            </a:r>
            <a:r>
              <a:rPr lang="fr-CA" altLang="en-US" sz="2300" dirty="0" smtClean="0"/>
              <a:t> </a:t>
            </a:r>
            <a:r>
              <a:rPr lang="fr-CA" altLang="en-US" sz="2300" dirty="0" err="1"/>
              <a:t>committee</a:t>
            </a:r>
            <a:r>
              <a:rPr lang="fr-CA" altLang="en-US" sz="2300" dirty="0"/>
              <a:t> </a:t>
            </a:r>
            <a:r>
              <a:rPr lang="fr-CA" altLang="en-US" sz="2300" dirty="0" smtClean="0"/>
              <a:t>and</a:t>
            </a:r>
          </a:p>
          <a:p>
            <a:pPr lvl="1" eaLnBrk="1" hangingPunct="1">
              <a:lnSpc>
                <a:spcPct val="90000"/>
              </a:lnSpc>
            </a:pPr>
            <a:r>
              <a:rPr lang="fr-CA" altLang="en-US" sz="2300" dirty="0" smtClean="0"/>
              <a:t> </a:t>
            </a:r>
            <a:r>
              <a:rPr lang="fr-CA" altLang="en-US" sz="2300" dirty="0" err="1" smtClean="0"/>
              <a:t>working</a:t>
            </a:r>
            <a:r>
              <a:rPr lang="fr-CA" altLang="en-US" sz="2300" dirty="0" smtClean="0"/>
              <a:t> </a:t>
            </a:r>
            <a:r>
              <a:rPr lang="fr-CA" altLang="en-US" sz="2300" dirty="0"/>
              <a:t>group</a:t>
            </a:r>
          </a:p>
          <a:p>
            <a:pPr lvl="1" eaLnBrk="1" hangingPunct="1"/>
            <a:endParaRPr lang="fr-CA" altLang="en-US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>
          <a:xfrm>
            <a:off x="7554912" y="7572582"/>
            <a:ext cx="2346325" cy="519113"/>
          </a:xfrm>
        </p:spPr>
        <p:txBody>
          <a:bodyPr/>
          <a:lstStyle/>
          <a:p>
            <a:pPr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defRPr/>
            </a:pPr>
            <a:fld id="{1603535B-9310-497A-B8F1-79BBA2BA68B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84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5088" y="-334963"/>
            <a:ext cx="9069388" cy="1260475"/>
          </a:xfrm>
        </p:spPr>
        <p:txBody>
          <a:bodyPr/>
          <a:lstStyle/>
          <a:p>
            <a:r>
              <a:rPr lang="en-US" sz="3600" dirty="0" smtClean="0">
                <a:solidFill>
                  <a:srgbClr val="FFFF00"/>
                </a:solidFill>
              </a:rPr>
              <a:t>ILWS Mantra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17487" y="1904999"/>
            <a:ext cx="4724400" cy="66754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altLang="en-US" sz="2400" dirty="0" smtClean="0">
                <a:solidFill>
                  <a:schemeClr val="tx1"/>
                </a:solidFill>
              </a:rPr>
              <a:t>    </a:t>
            </a:r>
            <a:r>
              <a:rPr lang="fr-CA" altLang="en-US" sz="2400" dirty="0" smtClean="0">
                <a:solidFill>
                  <a:srgbClr val="FFC000"/>
                </a:solidFill>
              </a:rPr>
              <a:t>Objectives: </a:t>
            </a:r>
            <a:r>
              <a:rPr lang="fr-CA" altLang="en-US" sz="2200" dirty="0" smtClean="0">
                <a:solidFill>
                  <a:schemeClr val="tx1"/>
                </a:solidFill>
              </a:rPr>
              <a:t>To </a:t>
            </a:r>
            <a:r>
              <a:rPr lang="fr-CA" altLang="en-US" sz="2200" dirty="0" err="1" smtClean="0">
                <a:solidFill>
                  <a:schemeClr val="tx1"/>
                </a:solidFill>
              </a:rPr>
              <a:t>stimulate</a:t>
            </a:r>
            <a:r>
              <a:rPr lang="fr-CA" altLang="en-US" sz="2200" dirty="0" smtClean="0">
                <a:solidFill>
                  <a:schemeClr val="tx1"/>
                </a:solidFill>
              </a:rPr>
              <a:t> and     </a:t>
            </a:r>
            <a:r>
              <a:rPr lang="fr-CA" altLang="en-US" sz="2200" dirty="0" err="1" smtClean="0">
                <a:solidFill>
                  <a:schemeClr val="tx1"/>
                </a:solidFill>
              </a:rPr>
              <a:t>facilitate</a:t>
            </a:r>
            <a:endParaRPr lang="fr-CA" altLang="en-US" sz="2200" b="1" dirty="0" smtClean="0">
              <a:solidFill>
                <a:schemeClr val="tx1"/>
              </a:solidFill>
            </a:endParaRPr>
          </a:p>
          <a:p>
            <a:pPr lvl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fr-CA" altLang="en-US" sz="1900" dirty="0" smtClean="0">
                <a:solidFill>
                  <a:schemeClr val="tx1"/>
                </a:solidFill>
              </a:rPr>
              <a:t>    </a:t>
            </a:r>
            <a:r>
              <a:rPr lang="en-US" altLang="en-US" sz="1900" dirty="0" smtClean="0">
                <a:solidFill>
                  <a:schemeClr val="tx1"/>
                </a:solidFill>
              </a:rPr>
              <a:t>Study of the Sun-Earth connected system as a system and  its effect which influence life and society.	</a:t>
            </a:r>
          </a:p>
          <a:p>
            <a:pPr lvl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 sz="1900" dirty="0" smtClean="0">
                <a:solidFill>
                  <a:schemeClr val="tx1"/>
                </a:solidFill>
              </a:rPr>
              <a:t>    Synergistic </a:t>
            </a:r>
            <a:r>
              <a:rPr lang="en-US" altLang="en-US" sz="1900" dirty="0">
                <a:solidFill>
                  <a:schemeClr val="tx1"/>
                </a:solidFill>
              </a:rPr>
              <a:t>coordination of international research in solar-terrestrial physics, including all relevant data sources as well as theory and modeling.</a:t>
            </a:r>
          </a:p>
          <a:p>
            <a:pPr lvl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 sz="1900" dirty="0">
                <a:solidFill>
                  <a:schemeClr val="tx1"/>
                </a:solidFill>
              </a:rPr>
              <a:t>    </a:t>
            </a:r>
            <a:r>
              <a:rPr lang="en-US" altLang="en-US" sz="1900" dirty="0" smtClean="0">
                <a:solidFill>
                  <a:schemeClr val="tx1"/>
                </a:solidFill>
              </a:rPr>
              <a:t>Collaboration </a:t>
            </a:r>
            <a:r>
              <a:rPr lang="en-US" altLang="en-US" sz="1900" dirty="0">
                <a:solidFill>
                  <a:schemeClr val="tx1"/>
                </a:solidFill>
              </a:rPr>
              <a:t>among potential partners in solar-terrestrial space missions.</a:t>
            </a:r>
          </a:p>
          <a:p>
            <a:pPr lvl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 sz="1900" dirty="0">
                <a:solidFill>
                  <a:schemeClr val="tx1"/>
                </a:solidFill>
              </a:rPr>
              <a:t>    </a:t>
            </a:r>
            <a:r>
              <a:rPr lang="en-US" altLang="en-US" sz="1900" dirty="0" smtClean="0">
                <a:solidFill>
                  <a:schemeClr val="tx1"/>
                </a:solidFill>
              </a:rPr>
              <a:t>Effective </a:t>
            </a:r>
            <a:r>
              <a:rPr lang="en-US" altLang="en-US" sz="1900" dirty="0">
                <a:solidFill>
                  <a:schemeClr val="tx1"/>
                </a:solidFill>
              </a:rPr>
              <a:t>and user driven access to </a:t>
            </a:r>
            <a:r>
              <a:rPr lang="en-US" altLang="en-US" sz="1900" dirty="0" smtClean="0">
                <a:solidFill>
                  <a:schemeClr val="tx1"/>
                </a:solidFill>
              </a:rPr>
              <a:t>all </a:t>
            </a:r>
            <a:r>
              <a:rPr lang="en-US" altLang="en-US" sz="1900" dirty="0">
                <a:solidFill>
                  <a:schemeClr val="tx1"/>
                </a:solidFill>
              </a:rPr>
              <a:t>data, results, and value-added products.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83112" y="1645599"/>
            <a:ext cx="5649913" cy="5029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endParaRPr lang="fr-CA" sz="2000" dirty="0"/>
          </a:p>
          <a:p>
            <a:pPr eaLnBrk="1" hangingPunct="1"/>
            <a:r>
              <a:rPr lang="en-US" sz="2400" dirty="0" smtClean="0">
                <a:solidFill>
                  <a:srgbClr val="FFC000"/>
                </a:solidFill>
              </a:rPr>
              <a:t>Membership: </a:t>
            </a:r>
            <a:r>
              <a:rPr lang="en-US" sz="2200" dirty="0"/>
              <a:t>Space organizations committed to contribute to ILWS over the next </a:t>
            </a:r>
            <a:r>
              <a:rPr lang="en-US" sz="2200" dirty="0" smtClean="0"/>
              <a:t>decade</a:t>
            </a:r>
            <a:r>
              <a:rPr lang="en-US" sz="2200" dirty="0"/>
              <a:t> </a:t>
            </a:r>
            <a:r>
              <a:rPr lang="en-US" sz="2200" dirty="0" smtClean="0"/>
              <a:t>and beyond. </a:t>
            </a:r>
            <a:r>
              <a:rPr lang="en-US" sz="2200" dirty="0"/>
              <a:t>Contributions to include any of the </a:t>
            </a:r>
            <a:r>
              <a:rPr lang="en-US" sz="2200" dirty="0" smtClean="0"/>
              <a:t>following</a:t>
            </a:r>
            <a:endParaRPr lang="fr-CA" altLang="en-US" sz="2200" dirty="0" smtClean="0">
              <a:solidFill>
                <a:srgbClr val="FFC000"/>
              </a:solidFill>
            </a:endParaRPr>
          </a:p>
          <a:p>
            <a:endParaRPr lang="fr-CA" sz="2000" b="1" dirty="0">
              <a:solidFill>
                <a:srgbClr val="C00000"/>
              </a:solidFill>
            </a:endParaRPr>
          </a:p>
          <a:p>
            <a:endParaRPr lang="fr-CA" sz="2200" b="1" dirty="0" smtClean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 smtClean="0"/>
              <a:t>Space </a:t>
            </a:r>
            <a:r>
              <a:rPr lang="en-US" sz="1900" dirty="0"/>
              <a:t>Flight Missions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Mission payloads or subsystems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Mission launch or tracking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Additional data sources supporting flight missions (sounding rockets, balloon, or ground-based)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Data dissemination, storage, distribution, and value adding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Supporting theory and modeling  </a:t>
            </a:r>
          </a:p>
          <a:p>
            <a:pPr lvl="1" eaLnBrk="1" hangingPunct="1"/>
            <a:endParaRPr lang="fr-CA" alt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>
          <a:xfrm>
            <a:off x="7554912" y="7572582"/>
            <a:ext cx="2346325" cy="519113"/>
          </a:xfrm>
        </p:spPr>
        <p:txBody>
          <a:bodyPr/>
          <a:lstStyle/>
          <a:p>
            <a:pPr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defRPr/>
            </a:pPr>
            <a:fld id="{1603535B-9310-497A-B8F1-79BBA2BA68B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2" y="655637"/>
            <a:ext cx="9688513" cy="1065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Mission</a:t>
            </a:r>
            <a:r>
              <a:rPr lang="en-US" dirty="0" smtClean="0"/>
              <a:t>:  </a:t>
            </a:r>
            <a:r>
              <a:rPr lang="en-US" altLang="en-US" sz="2200" dirty="0" smtClean="0"/>
              <a:t>Stimulate</a:t>
            </a:r>
            <a:r>
              <a:rPr lang="en-US" altLang="en-US" sz="2200" dirty="0"/>
              <a:t>, strengthen, and  coordinate space research to </a:t>
            </a:r>
            <a:r>
              <a:rPr lang="en-US" altLang="en-US" sz="2200" dirty="0" smtClean="0"/>
              <a:t> understand </a:t>
            </a:r>
            <a:r>
              <a:rPr lang="en-US" altLang="en-US" sz="2200" dirty="0"/>
              <a:t>the governing processes of the connected Sun-Earth system as an integrated </a:t>
            </a:r>
            <a:r>
              <a:rPr lang="en-US" altLang="en-US" sz="2200" dirty="0" smtClean="0"/>
              <a:t>entity </a:t>
            </a: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51797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56597" y="122237"/>
            <a:ext cx="8260512" cy="843464"/>
          </a:xfrm>
          <a:extLst>
            <a:ext uri="{91240B29-F687-4F45-9708-019B960494DF}">
              <a14:hiddenLine xmlns:a14="http://schemas.microsoft.com/office/drawing/2010/main" w="28575" cmpd="sng">
                <a:solidFill>
                  <a:srgbClr val="E2FEE5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>
                <a:solidFill>
                  <a:srgbClr val="FFFF00"/>
                </a:solidFill>
              </a:rPr>
              <a:t>What is </a:t>
            </a:r>
            <a:r>
              <a:rPr lang="en-US" altLang="en-US" sz="3600" dirty="0" err="1" smtClean="0">
                <a:solidFill>
                  <a:srgbClr val="FFFF00"/>
                </a:solidFill>
              </a:rPr>
              <a:t>Heliophysics</a:t>
            </a:r>
            <a:r>
              <a:rPr lang="en-US" altLang="en-US" sz="3600" dirty="0" smtClean="0">
                <a:solidFill>
                  <a:srgbClr val="FFFF00"/>
                </a:solidFill>
              </a:rPr>
              <a:t>  </a:t>
            </a:r>
            <a:r>
              <a:rPr lang="en-US" altLang="en-US" sz="3600" dirty="0">
                <a:solidFill>
                  <a:srgbClr val="FFFF00"/>
                </a:solidFill>
              </a:rPr>
              <a:t/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200" b="1" dirty="0"/>
              <a:t>	</a:t>
            </a:r>
            <a:endParaRPr lang="en-US" altLang="en-US" sz="32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38595" name="Rectangle 3"/>
          <p:cNvSpPr>
            <a:spLocks noGrp="1" noChangeArrowheads="1"/>
          </p:cNvSpPr>
          <p:nvPr>
            <p:ph idx="1"/>
          </p:nvPr>
        </p:nvSpPr>
        <p:spPr>
          <a:xfrm>
            <a:off x="148600" y="5283564"/>
            <a:ext cx="6496403" cy="4135073"/>
          </a:xfrm>
          <a:extLst>
            <a:ext uri="{91240B29-F687-4F45-9708-019B960494DF}">
              <a14:hiddenLine xmlns:a14="http://schemas.microsoft.com/office/drawing/2010/main" w="28575" cmpd="sng">
                <a:solidFill>
                  <a:srgbClr val="E2FEE5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Clr>
                <a:srgbClr val="E2FEE5"/>
              </a:buClr>
              <a:buFontTx/>
              <a:buNone/>
            </a:pPr>
            <a:r>
              <a:rPr lang="en-US" altLang="en-US" sz="2600" b="1" dirty="0">
                <a:latin typeface="Arial" charset="0"/>
              </a:rPr>
              <a:t>	</a:t>
            </a:r>
            <a:r>
              <a:rPr lang="en-US" altLang="en-US" sz="2400" b="1" dirty="0">
                <a:solidFill>
                  <a:srgbClr val="E2FEE5"/>
                </a:solidFill>
                <a:latin typeface="Arial" charset="0"/>
              </a:rPr>
              <a:t>		</a:t>
            </a:r>
          </a:p>
          <a:p>
            <a:pPr>
              <a:lnSpc>
                <a:spcPct val="80000"/>
              </a:lnSpc>
              <a:buClr>
                <a:srgbClr val="E2FEE5"/>
              </a:buClr>
              <a:buFontTx/>
              <a:buNone/>
            </a:pPr>
            <a:r>
              <a:rPr lang="en-US" altLang="en-US" sz="2400" dirty="0" smtClean="0">
                <a:solidFill>
                  <a:srgbClr val="FFC000"/>
                </a:solidFill>
                <a:latin typeface="Arial" charset="0"/>
              </a:rPr>
              <a:t>In the US National </a:t>
            </a:r>
            <a:r>
              <a:rPr lang="en-US" altLang="en-US" sz="2400" dirty="0">
                <a:solidFill>
                  <a:srgbClr val="FFC000"/>
                </a:solidFill>
                <a:latin typeface="Arial" charset="0"/>
              </a:rPr>
              <a:t>Space Weather </a:t>
            </a:r>
            <a:r>
              <a:rPr lang="en-US" altLang="en-US" sz="2400" dirty="0" smtClean="0">
                <a:solidFill>
                  <a:srgbClr val="FFC000"/>
                </a:solidFill>
                <a:latin typeface="Arial" charset="0"/>
              </a:rPr>
              <a:t>Program </a:t>
            </a:r>
            <a:r>
              <a:rPr lang="en-US" altLang="en-US" sz="2400" dirty="0">
                <a:solidFill>
                  <a:srgbClr val="FFC000"/>
                </a:solidFill>
                <a:latin typeface="Arial" charset="0"/>
              </a:rPr>
              <a:t>1995</a:t>
            </a:r>
          </a:p>
          <a:p>
            <a:pPr>
              <a:lnSpc>
                <a:spcPct val="80000"/>
              </a:lnSpc>
              <a:buClr>
                <a:srgbClr val="E2FEE5"/>
              </a:buClr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  <a:latin typeface="Arial" charset="0"/>
              </a:rPr>
              <a:t>Living With a Star </a:t>
            </a:r>
            <a:r>
              <a:rPr lang="en-US" altLang="en-US" sz="2400" dirty="0" smtClean="0">
                <a:solidFill>
                  <a:srgbClr val="FFC000"/>
                </a:solidFill>
                <a:latin typeface="Arial" charset="0"/>
              </a:rPr>
              <a:t>2000, ILWS 2003</a:t>
            </a:r>
            <a:endParaRPr lang="en-US" altLang="en-US" sz="2400" dirty="0">
              <a:solidFill>
                <a:srgbClr val="FFC000"/>
              </a:solidFill>
              <a:latin typeface="Arial" charset="0"/>
            </a:endParaRPr>
          </a:p>
          <a:p>
            <a:pPr>
              <a:lnSpc>
                <a:spcPct val="80000"/>
              </a:lnSpc>
              <a:buClr>
                <a:srgbClr val="E2FEE5"/>
              </a:buClr>
              <a:buFontTx/>
              <a:buNone/>
            </a:pPr>
            <a:r>
              <a:rPr lang="en-US" altLang="en-US" sz="2400" dirty="0">
                <a:solidFill>
                  <a:srgbClr val="FFC000"/>
                </a:solidFill>
                <a:latin typeface="Arial" charset="0"/>
              </a:rPr>
              <a:t>International </a:t>
            </a:r>
            <a:r>
              <a:rPr lang="en-US" altLang="en-US" sz="2400" dirty="0" err="1">
                <a:solidFill>
                  <a:srgbClr val="FFC000"/>
                </a:solidFill>
                <a:latin typeface="Arial" charset="0"/>
              </a:rPr>
              <a:t>Heliosphysical</a:t>
            </a:r>
            <a:r>
              <a:rPr lang="en-US" altLang="en-US" sz="2400" dirty="0">
                <a:solidFill>
                  <a:srgbClr val="FFC000"/>
                </a:solidFill>
                <a:latin typeface="Arial" charset="0"/>
              </a:rPr>
              <a:t> Year 2007</a:t>
            </a:r>
          </a:p>
        </p:txBody>
      </p:sp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3211513" y="1597226"/>
            <a:ext cx="2950683" cy="1798923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597" name="Rectangle 5"/>
          <p:cNvSpPr>
            <a:spLocks noChangeArrowheads="1"/>
          </p:cNvSpPr>
          <p:nvPr/>
        </p:nvSpPr>
        <p:spPr bwMode="auto">
          <a:xfrm>
            <a:off x="2373312" y="1268132"/>
            <a:ext cx="2751171" cy="1877670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598" name="Rectangle 6"/>
          <p:cNvSpPr>
            <a:spLocks noChangeArrowheads="1"/>
          </p:cNvSpPr>
          <p:nvPr/>
        </p:nvSpPr>
        <p:spPr bwMode="auto">
          <a:xfrm>
            <a:off x="6692415" y="3051875"/>
            <a:ext cx="2730169" cy="1447188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599" name="Rectangle 7"/>
          <p:cNvSpPr>
            <a:spLocks noChangeArrowheads="1"/>
          </p:cNvSpPr>
          <p:nvPr/>
        </p:nvSpPr>
        <p:spPr bwMode="auto">
          <a:xfrm>
            <a:off x="6566406" y="1914836"/>
            <a:ext cx="2982185" cy="1163701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0" name="Rectangle 8"/>
          <p:cNvSpPr>
            <a:spLocks noChangeArrowheads="1"/>
          </p:cNvSpPr>
          <p:nvPr/>
        </p:nvSpPr>
        <p:spPr bwMode="auto">
          <a:xfrm>
            <a:off x="6778918" y="2462564"/>
            <a:ext cx="2898180" cy="1867170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1" name="Rectangle 9"/>
          <p:cNvSpPr>
            <a:spLocks noChangeArrowheads="1"/>
          </p:cNvSpPr>
          <p:nvPr/>
        </p:nvSpPr>
        <p:spPr bwMode="auto">
          <a:xfrm>
            <a:off x="6453399" y="2200452"/>
            <a:ext cx="3223700" cy="2213655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2" name="Rectangle 10"/>
          <p:cNvSpPr>
            <a:spLocks noChangeArrowheads="1"/>
          </p:cNvSpPr>
          <p:nvPr/>
        </p:nvSpPr>
        <p:spPr bwMode="auto">
          <a:xfrm>
            <a:off x="6216181" y="5491364"/>
            <a:ext cx="3223700" cy="179367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r>
              <a:rPr lang="en-US" altLang="en-US" sz="2600" b="1" dirty="0" smtClean="0">
                <a:solidFill>
                  <a:srgbClr val="E2FEE5"/>
                </a:solidFill>
                <a:latin typeface="Arial" charset="0"/>
              </a:rPr>
              <a:t>    </a:t>
            </a:r>
            <a:r>
              <a:rPr lang="en-US" altLang="en-US" sz="2400" dirty="0" smtClean="0">
                <a:solidFill>
                  <a:srgbClr val="E2FEE5"/>
                </a:solidFill>
                <a:latin typeface="Arial" charset="0"/>
              </a:rPr>
              <a:t>Applications directed science coordinated by NSF community</a:t>
            </a:r>
            <a:endParaRPr lang="en-US" altLang="en-US" sz="2400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3" name="Rectangle 11"/>
          <p:cNvSpPr>
            <a:spLocks noChangeArrowheads="1"/>
          </p:cNvSpPr>
          <p:nvPr/>
        </p:nvSpPr>
        <p:spPr bwMode="auto">
          <a:xfrm>
            <a:off x="6084628" y="6100964"/>
            <a:ext cx="3945740" cy="1793673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r>
              <a:rPr lang="en-US" altLang="en-US" sz="2400" b="1" dirty="0" smtClean="0">
                <a:solidFill>
                  <a:srgbClr val="E2FEE5"/>
                </a:solidFill>
                <a:latin typeface="Arial" charset="0"/>
              </a:rPr>
              <a:t>    </a:t>
            </a:r>
            <a:r>
              <a:rPr lang="en-US" altLang="en-US" sz="2400" dirty="0" smtClean="0">
                <a:solidFill>
                  <a:srgbClr val="E2FEE5"/>
                </a:solidFill>
                <a:latin typeface="Arial" charset="0"/>
              </a:rPr>
              <a:t>Applications </a:t>
            </a:r>
            <a:r>
              <a:rPr lang="en-US" altLang="en-US" sz="2400" dirty="0">
                <a:solidFill>
                  <a:srgbClr val="E2FEE5"/>
                </a:solidFill>
                <a:latin typeface="Arial" charset="0"/>
              </a:rPr>
              <a:t>directed science coordinated by </a:t>
            </a:r>
            <a:r>
              <a:rPr lang="en-US" altLang="en-US" sz="2400" dirty="0" smtClean="0">
                <a:solidFill>
                  <a:srgbClr val="E2FEE5"/>
                </a:solidFill>
                <a:latin typeface="Arial" charset="0"/>
              </a:rPr>
              <a:t>NASA &amp; international community</a:t>
            </a:r>
          </a:p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4" name="Rectangle 12"/>
          <p:cNvSpPr>
            <a:spLocks noChangeArrowheads="1"/>
          </p:cNvSpPr>
          <p:nvPr/>
        </p:nvSpPr>
        <p:spPr bwMode="auto">
          <a:xfrm>
            <a:off x="6263506" y="6558164"/>
            <a:ext cx="3483114" cy="1793673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r>
              <a:rPr lang="en-US" altLang="en-US" sz="2600" b="1" dirty="0" smtClean="0">
                <a:solidFill>
                  <a:srgbClr val="E2FEE5"/>
                </a:solidFill>
                <a:latin typeface="Arial" charset="0"/>
              </a:rPr>
              <a:t>    </a:t>
            </a:r>
            <a:r>
              <a:rPr lang="en-US" altLang="en-US" sz="2400" dirty="0" smtClean="0">
                <a:solidFill>
                  <a:srgbClr val="E2FEE5"/>
                </a:solidFill>
                <a:latin typeface="Arial" charset="0"/>
              </a:rPr>
              <a:t>Add comparative </a:t>
            </a:r>
            <a:r>
              <a:rPr lang="en-US" altLang="en-US" sz="2400" dirty="0" err="1">
                <a:solidFill>
                  <a:srgbClr val="E2FEE5"/>
                </a:solidFill>
                <a:latin typeface="Arial" charset="0"/>
              </a:rPr>
              <a:t>heliospheric</a:t>
            </a:r>
            <a:r>
              <a:rPr lang="en-US" altLang="en-US" sz="2400" dirty="0">
                <a:solidFill>
                  <a:srgbClr val="E2FEE5"/>
                </a:solidFill>
                <a:latin typeface="Arial" charset="0"/>
              </a:rPr>
              <a:t> studies</a:t>
            </a:r>
          </a:p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140" y="655638"/>
            <a:ext cx="9237397" cy="2531775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r>
              <a:rPr lang="en-US" altLang="en-US" sz="2600" dirty="0" err="1">
                <a:solidFill>
                  <a:srgbClr val="FFC000"/>
                </a:solidFill>
              </a:rPr>
              <a:t>Heliophysics</a:t>
            </a:r>
            <a:r>
              <a:rPr lang="en-US" altLang="en-US" sz="2600" dirty="0">
                <a:solidFill>
                  <a:srgbClr val="FFC000"/>
                </a:solidFill>
              </a:rPr>
              <a:t> is an environmental science:</a:t>
            </a:r>
            <a:br>
              <a:rPr lang="en-US" altLang="en-US" sz="2600" dirty="0">
                <a:solidFill>
                  <a:srgbClr val="FFC000"/>
                </a:solidFill>
              </a:rPr>
            </a:br>
            <a:r>
              <a:rPr lang="en-US" altLang="en-US" b="1" dirty="0"/>
              <a:t>	</a:t>
            </a:r>
            <a:r>
              <a:rPr lang="en-US" altLang="en-US" sz="2600" dirty="0"/>
              <a:t>a unique hybrid between meteorology </a:t>
            </a:r>
            <a:r>
              <a:rPr lang="en-US" altLang="en-US" sz="2600" dirty="0" smtClean="0"/>
              <a:t>and </a:t>
            </a:r>
            <a:r>
              <a:rPr lang="en-US" altLang="en-US" sz="2600" dirty="0"/>
              <a:t/>
            </a:r>
            <a:br>
              <a:rPr lang="en-US" altLang="en-US" sz="2600" dirty="0"/>
            </a:br>
            <a:r>
              <a:rPr lang="en-US" altLang="en-US" sz="2600" dirty="0"/>
              <a:t>	astrophysics</a:t>
            </a:r>
          </a:p>
          <a:p>
            <a:r>
              <a:rPr lang="en-US" altLang="en-US" sz="2800" dirty="0" smtClean="0"/>
              <a:t> </a:t>
            </a:r>
            <a:endParaRPr lang="en-US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>
                <a:solidFill>
                  <a:srgbClr val="FFC000"/>
                </a:solidFill>
              </a:rPr>
              <a:t>It has an applied branch     </a:t>
            </a:r>
            <a:r>
              <a:rPr lang="en-US" altLang="en-US" sz="2600" dirty="0" smtClean="0">
                <a:solidFill>
                  <a:srgbClr val="FFC000"/>
                </a:solidFill>
              </a:rPr>
              <a:t> </a:t>
            </a:r>
            <a:r>
              <a:rPr lang="en-US" altLang="en-US" sz="2600" b="1" dirty="0" smtClean="0">
                <a:solidFill>
                  <a:srgbClr val="FFC000"/>
                </a:solidFill>
              </a:rPr>
              <a:t>           </a:t>
            </a:r>
            <a:r>
              <a:rPr lang="en-US" altLang="en-US" sz="2600" dirty="0">
                <a:solidFill>
                  <a:srgbClr val="FFC000"/>
                </a:solidFill>
              </a:rPr>
              <a:t>And a pure </a:t>
            </a:r>
            <a:r>
              <a:rPr lang="en-US" altLang="en-US" sz="2600" dirty="0" smtClean="0">
                <a:solidFill>
                  <a:srgbClr val="FFC000"/>
                </a:solidFill>
              </a:rPr>
              <a:t>branch</a:t>
            </a:r>
            <a:endParaRPr lang="en-US" altLang="en-US" sz="2600" dirty="0">
              <a:solidFill>
                <a:srgbClr val="FFC000"/>
              </a:solidFill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●"/>
            </a:pPr>
            <a:r>
              <a:rPr lang="en-US" altLang="en-US" sz="2600" dirty="0">
                <a:solidFill>
                  <a:srgbClr val="FFC000"/>
                </a:solidFill>
              </a:rPr>
              <a:t> </a:t>
            </a:r>
            <a:r>
              <a:rPr lang="en-US" altLang="en-US" sz="2600" dirty="0" smtClean="0">
                <a:solidFill>
                  <a:srgbClr val="FFC000"/>
                </a:solidFill>
              </a:rPr>
              <a:t> </a:t>
            </a:r>
            <a:r>
              <a:rPr lang="en-US" altLang="en-US" sz="2400" dirty="0" smtClean="0"/>
              <a:t>space </a:t>
            </a:r>
            <a:r>
              <a:rPr lang="en-US" altLang="en-US" sz="2400" dirty="0"/>
              <a:t>weather </a:t>
            </a:r>
            <a:r>
              <a:rPr lang="en-US" altLang="en-US" sz="2800" dirty="0"/>
              <a:t>              </a:t>
            </a:r>
            <a:r>
              <a:rPr lang="en-US" altLang="en-US" sz="2800" dirty="0" smtClean="0"/>
              <a:t>          </a:t>
            </a:r>
            <a:r>
              <a:rPr lang="en-US" altLang="en-US" sz="2400" dirty="0" smtClean="0"/>
              <a:t>fundamental </a:t>
            </a:r>
            <a:r>
              <a:rPr lang="en-US" altLang="en-US" sz="2400" dirty="0"/>
              <a:t>physical </a:t>
            </a:r>
            <a:r>
              <a:rPr lang="en-US" altLang="en-US" sz="2400" dirty="0" smtClean="0"/>
              <a:t>process</a:t>
            </a:r>
            <a:endParaRPr lang="en-US" altLang="en-US" sz="2800" dirty="0"/>
          </a:p>
          <a:p>
            <a:endParaRPr lang="en-US" dirty="0"/>
          </a:p>
        </p:txBody>
      </p:sp>
      <p:pic>
        <p:nvPicPr>
          <p:cNvPr id="1026" name="Picture 2" descr="Emacs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2" y="2941637"/>
            <a:ext cx="1625267" cy="20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macs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" y="3051874"/>
            <a:ext cx="1752600" cy="202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312" y="5075669"/>
            <a:ext cx="3477234" cy="493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Propagation models of solar disturbances</a:t>
            </a:r>
          </a:p>
          <a:p>
            <a:r>
              <a:rPr lang="en-US" sz="1400" dirty="0" smtClean="0"/>
              <a:t>out to 2 AU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216181" y="5040707"/>
            <a:ext cx="1984839" cy="292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Magnetic reconnection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0681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8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build="p"/>
      <p:bldP spid="238596" grpId="0" build="p" autoUpdateAnimBg="0"/>
      <p:bldP spid="238596" grpId="1" build="allAtOnce"/>
      <p:bldP spid="238597" grpId="0" build="p"/>
      <p:bldP spid="238597" grpId="1" build="allAtOnce"/>
      <p:bldP spid="238598" grpId="0" build="p"/>
      <p:bldP spid="238598" grpId="1" build="allAtOnce"/>
      <p:bldP spid="238599" grpId="0" build="p"/>
      <p:bldP spid="238599" grpId="1" build="allAtOnce"/>
      <p:bldP spid="238600" grpId="0" build="p"/>
      <p:bldP spid="238600" grpId="1" build="allAtOnce"/>
      <p:bldP spid="238601" grpId="0" build="p"/>
      <p:bldP spid="238601" grpId="1" build="allAtOnce"/>
      <p:bldP spid="238602" grpId="0" build="p"/>
      <p:bldP spid="238602" grpId="1" build="allAtOnce"/>
      <p:bldP spid="238603" grpId="0" build="p"/>
      <p:bldP spid="238603" grpId="1" build="allAtOnce"/>
      <p:bldP spid="23860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4" name="Rectangle 4"/>
          <p:cNvSpPr>
            <a:spLocks noGrp="1" noChangeArrowheads="1"/>
          </p:cNvSpPr>
          <p:nvPr>
            <p:ph type="title"/>
          </p:nvPr>
        </p:nvSpPr>
        <p:spPr>
          <a:xfrm>
            <a:off x="1154117" y="-106364"/>
            <a:ext cx="7728479" cy="1259946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</a:rPr>
              <a:t>Evolution of System Studies 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altLang="en-US"/>
              <a:t>IHY (http://ihy2007.org)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435F890-8504-441B-BD2A-8B66EB0E1A4E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63865" name="Rectangle 25"/>
          <p:cNvSpPr>
            <a:spLocks noChangeArrowheads="1"/>
          </p:cNvSpPr>
          <p:nvPr/>
        </p:nvSpPr>
        <p:spPr bwMode="auto">
          <a:xfrm>
            <a:off x="502576" y="5970516"/>
            <a:ext cx="9033536" cy="184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3200" b="1" dirty="0" err="1">
                <a:cs typeface="Arial" charset="0"/>
              </a:rPr>
              <a:t>Heliophysical</a:t>
            </a:r>
            <a:r>
              <a:rPr lang="en-US" altLang="en-US" sz="3200" dirty="0">
                <a:cs typeface="Arial" charset="0"/>
              </a:rPr>
              <a:t>: A broadening of the concept "geophysical," extending the connections from the Earth to the Sun &amp; interplanetary space. </a:t>
            </a:r>
            <a:endParaRPr lang="en-US" altLang="en-US" sz="3200" dirty="0"/>
          </a:p>
        </p:txBody>
      </p:sp>
      <p:pic>
        <p:nvPicPr>
          <p:cNvPr id="163868" name="Picture 28" descr="http://ihy.gsfc.nasa.gov/img/ihy_system_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12" y="1112839"/>
            <a:ext cx="7797092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own Arrow 1"/>
          <p:cNvSpPr/>
          <p:nvPr/>
        </p:nvSpPr>
        <p:spPr bwMode="auto">
          <a:xfrm>
            <a:off x="5116513" y="4237037"/>
            <a:ext cx="381000" cy="609600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161" tIns="45582" rIns="91161" bIns="45582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735531" y="4922852"/>
            <a:ext cx="1133080" cy="349689"/>
          </a:xfrm>
          <a:prstGeom prst="rect">
            <a:avLst/>
          </a:prstGeom>
          <a:noFill/>
        </p:spPr>
        <p:txBody>
          <a:bodyPr wrap="none" lIns="91161" tIns="45582" rIns="91161" bIns="45582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SKYLAB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79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0546" name="Picture 2" descr="untitled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183906"/>
            <a:ext cx="3375960" cy="3375605"/>
          </a:xfrm>
          <a:prstGeom prst="rect">
            <a:avLst/>
          </a:prstGeom>
          <a:noFill/>
        </p:spPr>
      </p:pic>
      <p:pic>
        <p:nvPicPr>
          <p:cNvPr id="1900547" name="Picture 3" descr="SDO_Cover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15625" y="503237"/>
            <a:ext cx="8565031" cy="6693463"/>
          </a:xfrm>
          <a:prstGeom prst="rect">
            <a:avLst/>
          </a:prstGeom>
          <a:noFill/>
          <a:ln>
            <a:noFill/>
          </a:ln>
        </p:spPr>
      </p:pic>
      <p:sp>
        <p:nvSpPr>
          <p:cNvPr id="1900548" name="Oval 4"/>
          <p:cNvSpPr>
            <a:spLocks noChangeAspect="1" noChangeArrowheads="1"/>
          </p:cNvSpPr>
          <p:nvPr/>
        </p:nvSpPr>
        <p:spPr bwMode="auto">
          <a:xfrm>
            <a:off x="8064896" y="3475272"/>
            <a:ext cx="252016" cy="504963"/>
          </a:xfrm>
          <a:prstGeom prst="ellipse">
            <a:avLst/>
          </a:prstGeom>
          <a:noFill/>
          <a:ln w="38100" cap="sq">
            <a:solidFill>
              <a:srgbClr val="CCFFCC"/>
            </a:solidFill>
            <a:round/>
            <a:headEnd/>
            <a:tailEnd/>
          </a:ln>
          <a:effectLst/>
        </p:spPr>
        <p:txBody>
          <a:bodyPr lIns="100479" tIns="50242" rIns="100479" bIns="50242" anchor="ctr">
            <a:spAutoFit/>
          </a:bodyPr>
          <a:lstStyle/>
          <a:p>
            <a:endParaRPr lang="en-US"/>
          </a:p>
        </p:txBody>
      </p:sp>
      <p:sp>
        <p:nvSpPr>
          <p:cNvPr id="1900549" name="Line 5"/>
          <p:cNvSpPr>
            <a:spLocks noChangeShapeType="1"/>
          </p:cNvSpPr>
          <p:nvPr/>
        </p:nvSpPr>
        <p:spPr bwMode="auto">
          <a:xfrm flipH="1" flipV="1">
            <a:off x="8232510" y="3900583"/>
            <a:ext cx="756047" cy="1559182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sm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50" name="Line 6"/>
          <p:cNvSpPr>
            <a:spLocks noChangeShapeType="1"/>
          </p:cNvSpPr>
          <p:nvPr/>
        </p:nvSpPr>
        <p:spPr bwMode="auto">
          <a:xfrm flipH="1" flipV="1">
            <a:off x="8148505" y="4031827"/>
            <a:ext cx="336021" cy="1679928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51" name="Text Box 7"/>
          <p:cNvSpPr txBox="1">
            <a:spLocks noChangeArrowheads="1"/>
          </p:cNvSpPr>
          <p:nvPr/>
        </p:nvSpPr>
        <p:spPr bwMode="auto">
          <a:xfrm>
            <a:off x="8568531" y="5375801"/>
            <a:ext cx="1596099" cy="404233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lIns="100479" tIns="50242" rIns="100479" bIns="50242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>
                <a:latin typeface="Arial Narrow" pitchFamily="34" charset="0"/>
              </a:rPr>
              <a:t>surface</a:t>
            </a:r>
            <a:endParaRPr lang="en-US" sz="2200" i="1" dirty="0">
              <a:latin typeface="Arial Narrow" pitchFamily="34" charset="0"/>
            </a:endParaRPr>
          </a:p>
        </p:txBody>
      </p:sp>
      <p:sp>
        <p:nvSpPr>
          <p:cNvPr id="1900552" name="Text Box 8"/>
          <p:cNvSpPr txBox="1">
            <a:spLocks noChangeArrowheads="1"/>
          </p:cNvSpPr>
          <p:nvPr/>
        </p:nvSpPr>
        <p:spPr bwMode="auto">
          <a:xfrm>
            <a:off x="4200260" y="2666885"/>
            <a:ext cx="2856177" cy="69297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lIns="100479" tIns="50242" rIns="100479" bIns="50242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i="1" dirty="0">
                <a:solidFill>
                  <a:srgbClr val="DDDDDD"/>
                </a:solidFill>
                <a:latin typeface="Times New Roman" pitchFamily="18" charset="0"/>
              </a:rPr>
              <a:t>particles and </a:t>
            </a:r>
          </a:p>
          <a:p>
            <a:pPr algn="ctr">
              <a:lnSpc>
                <a:spcPct val="80000"/>
              </a:lnSpc>
            </a:pPr>
            <a:r>
              <a:rPr lang="en-US" sz="2400" i="1" dirty="0">
                <a:solidFill>
                  <a:srgbClr val="DDDDDD"/>
                </a:solidFill>
                <a:latin typeface="Times New Roman" pitchFamily="18" charset="0"/>
              </a:rPr>
              <a:t>magnetic fields</a:t>
            </a:r>
          </a:p>
        </p:txBody>
      </p:sp>
      <p:sp>
        <p:nvSpPr>
          <p:cNvPr id="1900553" name="Text Box 9"/>
          <p:cNvSpPr txBox="1">
            <a:spLocks noChangeArrowheads="1"/>
          </p:cNvSpPr>
          <p:nvPr/>
        </p:nvSpPr>
        <p:spPr bwMode="auto">
          <a:xfrm>
            <a:off x="170825" y="153118"/>
            <a:ext cx="1932120" cy="502519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lIns="100479" tIns="50242" rIns="100479" bIns="50242">
            <a:spAutoFit/>
          </a:bodyPr>
          <a:lstStyle/>
          <a:p>
            <a:pPr algn="ctr"/>
            <a:r>
              <a:rPr lang="en-US" sz="2800" b="1" dirty="0">
                <a:solidFill>
                  <a:srgbClr val="FFCC66"/>
                </a:solidFill>
              </a:rPr>
              <a:t>SUN</a:t>
            </a:r>
          </a:p>
        </p:txBody>
      </p:sp>
      <p:sp>
        <p:nvSpPr>
          <p:cNvPr id="1900554" name="Text Box 10"/>
          <p:cNvSpPr txBox="1">
            <a:spLocks noChangeArrowheads="1"/>
          </p:cNvSpPr>
          <p:nvPr/>
        </p:nvSpPr>
        <p:spPr bwMode="auto">
          <a:xfrm>
            <a:off x="3516313" y="1417669"/>
            <a:ext cx="3657600" cy="56549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square" lIns="100479" tIns="50242" rIns="100479" bIns="50242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HELIOPHYSICS</a:t>
            </a:r>
          </a:p>
        </p:txBody>
      </p:sp>
      <p:sp>
        <p:nvSpPr>
          <p:cNvPr id="1900555" name="Line 11"/>
          <p:cNvSpPr>
            <a:spLocks noChangeShapeType="1"/>
          </p:cNvSpPr>
          <p:nvPr/>
        </p:nvSpPr>
        <p:spPr bwMode="auto">
          <a:xfrm flipV="1">
            <a:off x="2856177" y="3888333"/>
            <a:ext cx="5208323" cy="83996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lg" len="lg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57" name="Text Box 13"/>
          <p:cNvSpPr txBox="1">
            <a:spLocks noChangeArrowheads="1"/>
          </p:cNvSpPr>
          <p:nvPr/>
        </p:nvSpPr>
        <p:spPr bwMode="auto">
          <a:xfrm>
            <a:off x="5038570" y="3947832"/>
            <a:ext cx="1178182" cy="44527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400" i="1" dirty="0">
                <a:solidFill>
                  <a:srgbClr val="DDDDDD"/>
                </a:solidFill>
                <a:latin typeface="Times New Roman" pitchFamily="18" charset="0"/>
              </a:rPr>
              <a:t>photons</a:t>
            </a:r>
          </a:p>
        </p:txBody>
      </p:sp>
      <p:sp>
        <p:nvSpPr>
          <p:cNvPr id="1900558" name="Text Box 14"/>
          <p:cNvSpPr txBox="1">
            <a:spLocks noChangeArrowheads="1"/>
          </p:cNvSpPr>
          <p:nvPr/>
        </p:nvSpPr>
        <p:spPr bwMode="auto">
          <a:xfrm>
            <a:off x="777080" y="2015917"/>
            <a:ext cx="652397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 Narrow" pitchFamily="34" charset="0"/>
              </a:rPr>
              <a:t>core</a:t>
            </a:r>
          </a:p>
        </p:txBody>
      </p:sp>
      <p:sp>
        <p:nvSpPr>
          <p:cNvPr id="1900559" name="Text Box 15"/>
          <p:cNvSpPr txBox="1">
            <a:spLocks noChangeArrowheads="1"/>
          </p:cNvSpPr>
          <p:nvPr/>
        </p:nvSpPr>
        <p:spPr bwMode="auto">
          <a:xfrm>
            <a:off x="-15751" y="1427939"/>
            <a:ext cx="1870680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 Narrow" pitchFamily="34" charset="0"/>
              </a:rPr>
              <a:t>convection zone</a:t>
            </a:r>
          </a:p>
        </p:txBody>
      </p:sp>
      <p:sp>
        <p:nvSpPr>
          <p:cNvPr id="1900560" name="Text Box 16"/>
          <p:cNvSpPr txBox="1">
            <a:spLocks noChangeArrowheads="1"/>
          </p:cNvSpPr>
          <p:nvPr/>
        </p:nvSpPr>
        <p:spPr bwMode="auto">
          <a:xfrm>
            <a:off x="299301" y="1763929"/>
            <a:ext cx="1639847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dirty="0" err="1">
                <a:solidFill>
                  <a:srgbClr val="FFFFFF"/>
                </a:solidFill>
                <a:latin typeface="Arial Narrow" pitchFamily="34" charset="0"/>
              </a:rPr>
              <a:t>radiative</a:t>
            </a:r>
            <a:r>
              <a:rPr lang="en-US" sz="2200" dirty="0">
                <a:solidFill>
                  <a:srgbClr val="FFFFFF"/>
                </a:solidFill>
                <a:latin typeface="Arial Narrow" pitchFamily="34" charset="0"/>
              </a:rPr>
              <a:t> zone</a:t>
            </a:r>
          </a:p>
        </p:txBody>
      </p:sp>
      <p:sp>
        <p:nvSpPr>
          <p:cNvPr id="1900561" name="Text Box 17"/>
          <p:cNvSpPr txBox="1">
            <a:spLocks noChangeArrowheads="1"/>
          </p:cNvSpPr>
          <p:nvPr/>
        </p:nvSpPr>
        <p:spPr bwMode="auto">
          <a:xfrm>
            <a:off x="84009" y="5459769"/>
            <a:ext cx="960174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 Narrow" pitchFamily="34" charset="0"/>
              </a:rPr>
              <a:t>surface</a:t>
            </a:r>
          </a:p>
        </p:txBody>
      </p:sp>
      <p:sp>
        <p:nvSpPr>
          <p:cNvPr id="1900562" name="Text Box 18"/>
          <p:cNvSpPr txBox="1">
            <a:spLocks noChangeArrowheads="1"/>
          </p:cNvSpPr>
          <p:nvPr/>
        </p:nvSpPr>
        <p:spPr bwMode="auto">
          <a:xfrm>
            <a:off x="8316520" y="5643508"/>
            <a:ext cx="1596099" cy="404232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lIns="100479" tIns="50242" rIns="100479" bIns="50242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>
                <a:latin typeface="Arial Narrow" pitchFamily="34" charset="0"/>
              </a:rPr>
              <a:t>atmosphere</a:t>
            </a:r>
            <a:endParaRPr lang="en-US" sz="2200" i="1" dirty="0">
              <a:latin typeface="Arial Narrow" pitchFamily="34" charset="0"/>
            </a:endParaRPr>
          </a:p>
        </p:txBody>
      </p:sp>
      <p:sp>
        <p:nvSpPr>
          <p:cNvPr id="1900563" name="Text Box 19"/>
          <p:cNvSpPr txBox="1">
            <a:spLocks noChangeArrowheads="1"/>
          </p:cNvSpPr>
          <p:nvPr/>
        </p:nvSpPr>
        <p:spPr bwMode="auto">
          <a:xfrm>
            <a:off x="7476464" y="6499836"/>
            <a:ext cx="2100130" cy="404233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lIns="100479" tIns="50242" rIns="100479" bIns="50242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>
                <a:latin typeface="Arial Narrow" pitchFamily="34" charset="0"/>
              </a:rPr>
              <a:t>magnetosphere</a:t>
            </a:r>
            <a:endParaRPr lang="en-US" sz="2200" i="1" dirty="0">
              <a:latin typeface="Arial Narrow" pitchFamily="34" charset="0"/>
            </a:endParaRPr>
          </a:p>
        </p:txBody>
      </p:sp>
      <p:sp>
        <p:nvSpPr>
          <p:cNvPr id="1900564" name="Text Box 20"/>
          <p:cNvSpPr txBox="1">
            <a:spLocks noChangeArrowheads="1"/>
          </p:cNvSpPr>
          <p:nvPr/>
        </p:nvSpPr>
        <p:spPr bwMode="auto">
          <a:xfrm>
            <a:off x="1512094" y="5543762"/>
            <a:ext cx="1011470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 Narrow" pitchFamily="34" charset="0"/>
              </a:rPr>
              <a:t>sunspot</a:t>
            </a:r>
          </a:p>
        </p:txBody>
      </p:sp>
      <p:sp>
        <p:nvSpPr>
          <p:cNvPr id="1900565" name="Text Box 21"/>
          <p:cNvSpPr txBox="1">
            <a:spLocks noChangeArrowheads="1"/>
          </p:cNvSpPr>
          <p:nvPr/>
        </p:nvSpPr>
        <p:spPr bwMode="auto">
          <a:xfrm>
            <a:off x="2184136" y="5778252"/>
            <a:ext cx="767814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dirty="0" err="1">
                <a:solidFill>
                  <a:srgbClr val="FFFFFF"/>
                </a:solidFill>
                <a:latin typeface="Arial Narrow" pitchFamily="34" charset="0"/>
              </a:rPr>
              <a:t>plage</a:t>
            </a:r>
            <a:endParaRPr lang="en-US" sz="2200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900566" name="Text Box 22"/>
          <p:cNvSpPr txBox="1">
            <a:spLocks noChangeArrowheads="1"/>
          </p:cNvSpPr>
          <p:nvPr/>
        </p:nvSpPr>
        <p:spPr bwMode="auto">
          <a:xfrm>
            <a:off x="1692388" y="6114243"/>
            <a:ext cx="2434937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 Narrow" pitchFamily="34" charset="0"/>
              </a:rPr>
              <a:t>coronal mass ejection</a:t>
            </a:r>
          </a:p>
        </p:txBody>
      </p:sp>
      <p:sp>
        <p:nvSpPr>
          <p:cNvPr id="1900567" name="Text Box 23"/>
          <p:cNvSpPr txBox="1">
            <a:spLocks noChangeArrowheads="1"/>
          </p:cNvSpPr>
          <p:nvPr/>
        </p:nvSpPr>
        <p:spPr bwMode="auto">
          <a:xfrm>
            <a:off x="6216390" y="4619802"/>
            <a:ext cx="924057" cy="640472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lIns="100479" tIns="50242" rIns="100479" bIns="50242">
            <a:spAutoFit/>
          </a:bodyPr>
          <a:lstStyle/>
          <a:p>
            <a:pPr>
              <a:lnSpc>
                <a:spcPct val="80000"/>
              </a:lnSpc>
            </a:pPr>
            <a:r>
              <a:rPr lang="en-US" sz="2200" i="1" dirty="0">
                <a:solidFill>
                  <a:srgbClr val="3333CC"/>
                </a:solidFill>
                <a:latin typeface="Arial Narrow" pitchFamily="34" charset="0"/>
              </a:rPr>
              <a:t>bow shock</a:t>
            </a:r>
          </a:p>
        </p:txBody>
      </p:sp>
      <p:sp>
        <p:nvSpPr>
          <p:cNvPr id="1900568" name="Text Box 24"/>
          <p:cNvSpPr txBox="1">
            <a:spLocks noChangeArrowheads="1"/>
          </p:cNvSpPr>
          <p:nvPr/>
        </p:nvSpPr>
        <p:spPr bwMode="auto">
          <a:xfrm>
            <a:off x="7980496" y="6182634"/>
            <a:ext cx="1652671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dirty="0" err="1">
                <a:solidFill>
                  <a:srgbClr val="FFFFFF"/>
                </a:solidFill>
                <a:latin typeface="Arial Narrow" pitchFamily="34" charset="0"/>
              </a:rPr>
              <a:t>plasmasphere</a:t>
            </a:r>
            <a:endParaRPr lang="en-US" sz="2200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900569" name="Rectangle 25"/>
          <p:cNvSpPr>
            <a:spLocks noChangeArrowheads="1"/>
          </p:cNvSpPr>
          <p:nvPr/>
        </p:nvSpPr>
        <p:spPr bwMode="auto">
          <a:xfrm>
            <a:off x="168042" y="7239471"/>
            <a:ext cx="1145477" cy="306883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1400" i="1" dirty="0">
                <a:solidFill>
                  <a:srgbClr val="B2B2B2"/>
                </a:solidFill>
              </a:rPr>
              <a:t>not to scale</a:t>
            </a:r>
          </a:p>
        </p:txBody>
      </p:sp>
      <p:sp>
        <p:nvSpPr>
          <p:cNvPr id="1900570" name="Line 26"/>
          <p:cNvSpPr>
            <a:spLocks noChangeShapeType="1"/>
          </p:cNvSpPr>
          <p:nvPr/>
        </p:nvSpPr>
        <p:spPr bwMode="auto">
          <a:xfrm flipH="1" flipV="1">
            <a:off x="7644477" y="4367811"/>
            <a:ext cx="139039" cy="2231425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71" name="Line 27"/>
          <p:cNvSpPr>
            <a:spLocks noChangeShapeType="1"/>
          </p:cNvSpPr>
          <p:nvPr/>
        </p:nvSpPr>
        <p:spPr bwMode="auto">
          <a:xfrm flipH="1" flipV="1">
            <a:off x="7884238" y="3995078"/>
            <a:ext cx="280273" cy="2223158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72" name="Line 28"/>
          <p:cNvSpPr>
            <a:spLocks noChangeShapeType="1"/>
          </p:cNvSpPr>
          <p:nvPr/>
        </p:nvSpPr>
        <p:spPr bwMode="auto">
          <a:xfrm flipV="1">
            <a:off x="420026" y="5291777"/>
            <a:ext cx="252016" cy="251989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73" name="Line 29"/>
          <p:cNvSpPr>
            <a:spLocks noChangeShapeType="1"/>
          </p:cNvSpPr>
          <p:nvPr/>
        </p:nvSpPr>
        <p:spPr bwMode="auto">
          <a:xfrm>
            <a:off x="168011" y="1847920"/>
            <a:ext cx="588036" cy="1679928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74" name="Line 30"/>
          <p:cNvSpPr>
            <a:spLocks noChangeShapeType="1"/>
          </p:cNvSpPr>
          <p:nvPr/>
        </p:nvSpPr>
        <p:spPr bwMode="auto">
          <a:xfrm flipV="1">
            <a:off x="1092070" y="5459765"/>
            <a:ext cx="504031" cy="335986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75" name="Line 31"/>
          <p:cNvSpPr>
            <a:spLocks noChangeShapeType="1"/>
          </p:cNvSpPr>
          <p:nvPr/>
        </p:nvSpPr>
        <p:spPr bwMode="auto">
          <a:xfrm>
            <a:off x="672042" y="2183906"/>
            <a:ext cx="420026" cy="1343942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76" name="Line 32"/>
          <p:cNvSpPr>
            <a:spLocks noChangeShapeType="1"/>
          </p:cNvSpPr>
          <p:nvPr/>
        </p:nvSpPr>
        <p:spPr bwMode="auto">
          <a:xfrm flipH="1" flipV="1">
            <a:off x="1092069" y="4787794"/>
            <a:ext cx="924057" cy="839964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77" name="Line 33"/>
          <p:cNvSpPr>
            <a:spLocks noChangeShapeType="1"/>
          </p:cNvSpPr>
          <p:nvPr/>
        </p:nvSpPr>
        <p:spPr bwMode="auto">
          <a:xfrm flipH="1" flipV="1">
            <a:off x="1932123" y="4367812"/>
            <a:ext cx="756047" cy="1427939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78" name="Line 34"/>
          <p:cNvSpPr>
            <a:spLocks noChangeShapeType="1"/>
          </p:cNvSpPr>
          <p:nvPr/>
        </p:nvSpPr>
        <p:spPr bwMode="auto">
          <a:xfrm flipV="1">
            <a:off x="2940182" y="5291773"/>
            <a:ext cx="252016" cy="923960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79" name="Text Box 35"/>
          <p:cNvSpPr txBox="1">
            <a:spLocks noChangeArrowheads="1"/>
          </p:cNvSpPr>
          <p:nvPr/>
        </p:nvSpPr>
        <p:spPr bwMode="auto">
          <a:xfrm>
            <a:off x="4475030" y="5459769"/>
            <a:ext cx="1242303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i="1" dirty="0">
                <a:solidFill>
                  <a:srgbClr val="FF7C80"/>
                </a:solidFill>
                <a:latin typeface="Arial Narrow" pitchFamily="34" charset="0"/>
              </a:rPr>
              <a:t>solar wind</a:t>
            </a:r>
          </a:p>
        </p:txBody>
      </p:sp>
      <p:sp>
        <p:nvSpPr>
          <p:cNvPr id="1900580" name="Text Box 36"/>
          <p:cNvSpPr txBox="1">
            <a:spLocks noChangeArrowheads="1"/>
          </p:cNvSpPr>
          <p:nvPr/>
        </p:nvSpPr>
        <p:spPr bwMode="auto">
          <a:xfrm>
            <a:off x="5917117" y="5946248"/>
            <a:ext cx="1396191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i="1" dirty="0" err="1">
                <a:solidFill>
                  <a:srgbClr val="FFCC99"/>
                </a:solidFill>
                <a:latin typeface="Arial Narrow" pitchFamily="34" charset="0"/>
              </a:rPr>
              <a:t>heliosphere</a:t>
            </a:r>
            <a:endParaRPr lang="en-US" sz="2200" i="1" dirty="0">
              <a:solidFill>
                <a:srgbClr val="FFCC99"/>
              </a:solidFill>
              <a:latin typeface="Arial Narrow" pitchFamily="34" charset="0"/>
            </a:endParaRPr>
          </a:p>
        </p:txBody>
      </p:sp>
      <p:sp>
        <p:nvSpPr>
          <p:cNvPr id="1900581" name="Text Box 37"/>
          <p:cNvSpPr txBox="1">
            <a:spLocks noChangeArrowheads="1"/>
          </p:cNvSpPr>
          <p:nvPr/>
        </p:nvSpPr>
        <p:spPr bwMode="auto">
          <a:xfrm>
            <a:off x="32" y="5778252"/>
            <a:ext cx="1421839" cy="416608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 Narrow" pitchFamily="34" charset="0"/>
              </a:rPr>
              <a:t>atmosphere</a:t>
            </a:r>
          </a:p>
        </p:txBody>
      </p:sp>
      <p:sp>
        <p:nvSpPr>
          <p:cNvPr id="1900582" name="Line 38"/>
          <p:cNvSpPr>
            <a:spLocks noChangeShapeType="1"/>
          </p:cNvSpPr>
          <p:nvPr/>
        </p:nvSpPr>
        <p:spPr bwMode="auto">
          <a:xfrm>
            <a:off x="1092072" y="2435895"/>
            <a:ext cx="336021" cy="1343942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1900588" name="Arc 44"/>
          <p:cNvSpPr>
            <a:spLocks/>
          </p:cNvSpPr>
          <p:nvPr/>
        </p:nvSpPr>
        <p:spPr bwMode="auto">
          <a:xfrm rot="8679514" flipV="1">
            <a:off x="4896809" y="534436"/>
            <a:ext cx="336021" cy="3591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 cap="sq">
            <a:solidFill>
              <a:srgbClr val="FFCCFF"/>
            </a:solidFill>
            <a:round/>
            <a:headEnd/>
            <a:tailEnd/>
          </a:ln>
          <a:effectLst/>
        </p:spPr>
        <p:txBody>
          <a:bodyPr lIns="100479" tIns="50242" rIns="100479" bIns="50242" anchor="ctr">
            <a:spAutoFit/>
          </a:bodyPr>
          <a:lstStyle/>
          <a:p>
            <a:endParaRPr lang="en-US"/>
          </a:p>
        </p:txBody>
      </p:sp>
      <p:sp>
        <p:nvSpPr>
          <p:cNvPr id="1900589" name="Arc 45"/>
          <p:cNvSpPr>
            <a:spLocks/>
          </p:cNvSpPr>
          <p:nvPr/>
        </p:nvSpPr>
        <p:spPr bwMode="auto">
          <a:xfrm rot="16149265" flipV="1">
            <a:off x="5502359" y="588687"/>
            <a:ext cx="335986" cy="3591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 cap="sq">
            <a:solidFill>
              <a:srgbClr val="FFCCFF"/>
            </a:solidFill>
            <a:round/>
            <a:headEnd/>
            <a:tailEnd/>
          </a:ln>
          <a:effectLst/>
        </p:spPr>
        <p:txBody>
          <a:bodyPr lIns="100479" tIns="50242" rIns="100479" bIns="50242" anchor="ctr">
            <a:spAutoFit/>
          </a:bodyPr>
          <a:lstStyle/>
          <a:p>
            <a:endParaRPr lang="en-US"/>
          </a:p>
        </p:txBody>
      </p:sp>
      <p:sp>
        <p:nvSpPr>
          <p:cNvPr id="1900590" name="Arc 46"/>
          <p:cNvSpPr>
            <a:spLocks/>
          </p:cNvSpPr>
          <p:nvPr/>
        </p:nvSpPr>
        <p:spPr bwMode="auto">
          <a:xfrm rot="11793769" flipV="1">
            <a:off x="5292328" y="445191"/>
            <a:ext cx="252016" cy="3591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 cap="sq">
            <a:solidFill>
              <a:srgbClr val="FFCCFF"/>
            </a:solidFill>
            <a:round/>
            <a:headEnd/>
            <a:tailEnd/>
          </a:ln>
          <a:effectLst/>
        </p:spPr>
        <p:txBody>
          <a:bodyPr lIns="100479" tIns="50242" rIns="100479" bIns="50242" anchor="ctr">
            <a:spAutoFit/>
          </a:bodyPr>
          <a:lstStyle/>
          <a:p>
            <a:endParaRPr lang="en-US"/>
          </a:p>
        </p:txBody>
      </p:sp>
      <p:sp>
        <p:nvSpPr>
          <p:cNvPr id="1900596" name="Text Box 52"/>
          <p:cNvSpPr txBox="1">
            <a:spLocks noChangeArrowheads="1"/>
          </p:cNvSpPr>
          <p:nvPr/>
        </p:nvSpPr>
        <p:spPr bwMode="auto">
          <a:xfrm>
            <a:off x="4201384" y="6"/>
            <a:ext cx="2267588" cy="35910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100479" tIns="50242" rIns="100479" bIns="50242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galactic cosmic rays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40729" y="5989648"/>
            <a:ext cx="1325441" cy="349689"/>
          </a:xfrm>
          <a:prstGeom prst="rect">
            <a:avLst/>
          </a:prstGeom>
          <a:noFill/>
        </p:spPr>
        <p:txBody>
          <a:bodyPr wrap="none" lIns="91161" tIns="45582" rIns="91161" bIns="45582" rtlCol="0">
            <a:spAutoFit/>
          </a:bodyPr>
          <a:lstStyle/>
          <a:p>
            <a:r>
              <a:rPr lang="en-US" dirty="0" smtClean="0"/>
              <a:t>ionosphere</a:t>
            </a:r>
            <a:endParaRPr lang="en-US" dirty="0"/>
          </a:p>
        </p:txBody>
      </p:sp>
      <p:sp>
        <p:nvSpPr>
          <p:cNvPr id="43" name="Line 26"/>
          <p:cNvSpPr>
            <a:spLocks noChangeShapeType="1"/>
          </p:cNvSpPr>
          <p:nvPr/>
        </p:nvSpPr>
        <p:spPr bwMode="auto">
          <a:xfrm flipH="1" flipV="1">
            <a:off x="8088313" y="4084641"/>
            <a:ext cx="228600" cy="1905000"/>
          </a:xfrm>
          <a:prstGeom prst="line">
            <a:avLst/>
          </a:prstGeom>
          <a:noFill/>
          <a:ln w="12700">
            <a:solidFill>
              <a:srgbClr val="DDDDDD"/>
            </a:solidFill>
            <a:round/>
            <a:headEnd/>
            <a:tailEnd type="triangle" w="med" len="med"/>
          </a:ln>
          <a:effectLst/>
        </p:spPr>
        <p:txBody>
          <a:bodyPr wrap="none" lIns="100479" tIns="50242" rIns="100479" bIns="50242" anchor="ctr"/>
          <a:lstStyle/>
          <a:p>
            <a:endParaRPr lang="en-US"/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7224844" y="95093"/>
            <a:ext cx="1932120" cy="502519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lIns="100479" tIns="50242" rIns="100479" bIns="50242">
            <a:spAutoFit/>
          </a:bodyPr>
          <a:lstStyle/>
          <a:p>
            <a:pPr algn="ctr"/>
            <a:r>
              <a:rPr lang="en-US" sz="2800" b="1" dirty="0">
                <a:solidFill>
                  <a:srgbClr val="33CCFF"/>
                </a:solidFill>
              </a:rPr>
              <a:t>EARTH</a:t>
            </a:r>
          </a:p>
        </p:txBody>
      </p:sp>
      <p:sp>
        <p:nvSpPr>
          <p:cNvPr id="2" name="Left Arrow 1"/>
          <p:cNvSpPr/>
          <p:nvPr/>
        </p:nvSpPr>
        <p:spPr bwMode="auto">
          <a:xfrm rot="19709747">
            <a:off x="6898941" y="764852"/>
            <a:ext cx="1756507" cy="609600"/>
          </a:xfrm>
          <a:prstGeom prst="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161" tIns="45582" rIns="91161" bIns="45582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eft Arrow 46"/>
          <p:cNvSpPr/>
          <p:nvPr/>
        </p:nvSpPr>
        <p:spPr bwMode="auto">
          <a:xfrm rot="12297978">
            <a:off x="1414478" y="797683"/>
            <a:ext cx="2384508" cy="609600"/>
          </a:xfrm>
          <a:prstGeom prst="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161" tIns="45582" rIns="91161" bIns="45582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0554" grpId="0"/>
      <p:bldP spid="2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56597" y="345574"/>
            <a:ext cx="8260512" cy="843464"/>
          </a:xfrm>
          <a:extLst>
            <a:ext uri="{91240B29-F687-4F45-9708-019B960494DF}">
              <a14:hiddenLine xmlns:a14="http://schemas.microsoft.com/office/drawing/2010/main" w="28575" cmpd="sng">
                <a:solidFill>
                  <a:srgbClr val="E2FEE5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600" dirty="0">
                <a:solidFill>
                  <a:srgbClr val="FFFF00"/>
                </a:solidFill>
              </a:rPr>
              <a:t>Sun-Earth System Science:</a:t>
            </a:r>
            <a:br>
              <a:rPr lang="en-US" altLang="en-US" sz="2600" dirty="0">
                <a:solidFill>
                  <a:srgbClr val="FFFF00"/>
                </a:solidFill>
              </a:rPr>
            </a:br>
            <a:r>
              <a:rPr lang="en-US" altLang="en-US" sz="2600" dirty="0">
                <a:solidFill>
                  <a:srgbClr val="FFFF00"/>
                </a:solidFill>
              </a:rPr>
              <a:t>Growth from a “consuming” science to a “producing” science for the benefit of humankind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altLang="en-US" sz="2500" b="1" dirty="0"/>
              <a:t>	</a:t>
            </a:r>
            <a:endParaRPr lang="en-US" altLang="en-US" sz="25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38595" name="Rectangle 3"/>
          <p:cNvSpPr>
            <a:spLocks noGrp="1" noChangeArrowheads="1"/>
          </p:cNvSpPr>
          <p:nvPr>
            <p:ph idx="1"/>
          </p:nvPr>
        </p:nvSpPr>
        <p:spPr>
          <a:xfrm>
            <a:off x="572475" y="863965"/>
            <a:ext cx="7439638" cy="4135073"/>
          </a:xfrm>
          <a:extLst>
            <a:ext uri="{91240B29-F687-4F45-9708-019B960494DF}">
              <a14:hiddenLine xmlns:a14="http://schemas.microsoft.com/office/drawing/2010/main" w="28575" cmpd="sng">
                <a:solidFill>
                  <a:srgbClr val="E2FEE5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Clr>
                <a:srgbClr val="E2FEE5"/>
              </a:buClr>
              <a:buFontTx/>
              <a:buNone/>
            </a:pPr>
            <a:r>
              <a:rPr lang="en-US" altLang="en-US" sz="2600" b="1" dirty="0">
                <a:latin typeface="Arial" charset="0"/>
              </a:rPr>
              <a:t>	          	</a:t>
            </a:r>
            <a:r>
              <a:rPr lang="en-US" altLang="en-US" sz="2600" b="1" dirty="0">
                <a:solidFill>
                  <a:srgbClr val="E2FEE5"/>
                </a:solidFill>
                <a:latin typeface="Arial" charset="0"/>
              </a:rPr>
              <a:t>	</a:t>
            </a:r>
          </a:p>
          <a:p>
            <a:r>
              <a:rPr lang="en-US" sz="2400" dirty="0">
                <a:solidFill>
                  <a:srgbClr val="FFC000"/>
                </a:solidFill>
              </a:rPr>
              <a:t>Space Weather is no longer the domain of Earth only!</a:t>
            </a:r>
          </a:p>
          <a:p>
            <a:pPr marL="0" indent="0">
              <a:spcAft>
                <a:spcPct val="0"/>
              </a:spcAft>
            </a:pPr>
            <a:endParaRPr lang="en-US" sz="2400" kern="1200" dirty="0">
              <a:solidFill>
                <a:srgbClr val="FFC000"/>
              </a:solidFill>
              <a:latin typeface="Arial" charset="0"/>
              <a:ea typeface="Microsoft YaHei" charset="-122"/>
            </a:endParaRPr>
          </a:p>
          <a:p>
            <a:pPr marL="0" indent="0">
              <a:spcAft>
                <a:spcPct val="0"/>
              </a:spcAft>
            </a:pPr>
            <a:r>
              <a:rPr lang="en-US" sz="2400" kern="1200" dirty="0">
                <a:solidFill>
                  <a:srgbClr val="FFC000"/>
                </a:solidFill>
                <a:latin typeface="Arial" charset="0"/>
                <a:ea typeface="Microsoft YaHei" charset="-122"/>
              </a:rPr>
              <a:t>Space Weather is now </a:t>
            </a:r>
            <a:r>
              <a:rPr lang="en-US" sz="2400" kern="1200" dirty="0" smtClean="0">
                <a:solidFill>
                  <a:srgbClr val="FFC000"/>
                </a:solidFill>
                <a:latin typeface="Arial" charset="0"/>
                <a:ea typeface="Microsoft YaHei" charset="-122"/>
              </a:rPr>
              <a:t>also Interplanetary</a:t>
            </a:r>
            <a:r>
              <a:rPr lang="en-US" sz="2400" kern="1200" dirty="0">
                <a:solidFill>
                  <a:srgbClr val="FFC000"/>
                </a:solidFill>
                <a:latin typeface="Arial" charset="0"/>
                <a:ea typeface="Microsoft YaHei" charset="-122"/>
              </a:rPr>
              <a:t>!!</a:t>
            </a:r>
          </a:p>
          <a:p>
            <a:pPr>
              <a:lnSpc>
                <a:spcPct val="80000"/>
              </a:lnSpc>
              <a:buClr>
                <a:srgbClr val="E2FEE5"/>
              </a:buClr>
              <a:buFontTx/>
              <a:buNone/>
            </a:pPr>
            <a:endParaRPr lang="en-US" sz="2400" kern="1200" dirty="0">
              <a:solidFill>
                <a:srgbClr val="FFC000"/>
              </a:solidFill>
              <a:latin typeface="Arial" charset="0"/>
              <a:ea typeface="Microsoft YaHei" charset="-122"/>
            </a:endParaRPr>
          </a:p>
          <a:p>
            <a:pPr>
              <a:lnSpc>
                <a:spcPct val="80000"/>
              </a:lnSpc>
              <a:buClr>
                <a:srgbClr val="E2FEE5"/>
              </a:buClr>
              <a:buFontTx/>
              <a:buNone/>
            </a:pPr>
            <a:r>
              <a:rPr lang="en-US" sz="2400" kern="1200" dirty="0">
                <a:solidFill>
                  <a:srgbClr val="FFC000"/>
                </a:solidFill>
                <a:latin typeface="Arial" charset="0"/>
                <a:ea typeface="Microsoft YaHei" charset="-122"/>
              </a:rPr>
              <a:t>Space Weather just became Exoplanetary!!!</a:t>
            </a:r>
            <a:endParaRPr lang="en-US" altLang="en-US" sz="2400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3211513" y="1597226"/>
            <a:ext cx="2950683" cy="1798923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597" name="Rectangle 5"/>
          <p:cNvSpPr>
            <a:spLocks noChangeArrowheads="1"/>
          </p:cNvSpPr>
          <p:nvPr/>
        </p:nvSpPr>
        <p:spPr bwMode="auto">
          <a:xfrm>
            <a:off x="2373312" y="1268132"/>
            <a:ext cx="2751171" cy="1877670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598" name="Rectangle 6"/>
          <p:cNvSpPr>
            <a:spLocks noChangeArrowheads="1"/>
          </p:cNvSpPr>
          <p:nvPr/>
        </p:nvSpPr>
        <p:spPr bwMode="auto">
          <a:xfrm>
            <a:off x="6692415" y="3051875"/>
            <a:ext cx="2730169" cy="1447188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599" name="Rectangle 7"/>
          <p:cNvSpPr>
            <a:spLocks noChangeArrowheads="1"/>
          </p:cNvSpPr>
          <p:nvPr/>
        </p:nvSpPr>
        <p:spPr bwMode="auto">
          <a:xfrm>
            <a:off x="6566406" y="1914836"/>
            <a:ext cx="2982185" cy="1163701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0" name="Rectangle 8"/>
          <p:cNvSpPr>
            <a:spLocks noChangeArrowheads="1"/>
          </p:cNvSpPr>
          <p:nvPr/>
        </p:nvSpPr>
        <p:spPr bwMode="auto">
          <a:xfrm>
            <a:off x="6778918" y="2462564"/>
            <a:ext cx="2898180" cy="1867170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1" name="Rectangle 9"/>
          <p:cNvSpPr>
            <a:spLocks noChangeArrowheads="1"/>
          </p:cNvSpPr>
          <p:nvPr/>
        </p:nvSpPr>
        <p:spPr bwMode="auto">
          <a:xfrm>
            <a:off x="6453399" y="2200452"/>
            <a:ext cx="3223700" cy="2213655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2" name="Rectangle 10"/>
          <p:cNvSpPr>
            <a:spLocks noChangeArrowheads="1"/>
          </p:cNvSpPr>
          <p:nvPr/>
        </p:nvSpPr>
        <p:spPr bwMode="auto">
          <a:xfrm>
            <a:off x="6696305" y="1249947"/>
            <a:ext cx="3223700" cy="179367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3" name="Rectangle 11"/>
          <p:cNvSpPr>
            <a:spLocks noChangeArrowheads="1"/>
          </p:cNvSpPr>
          <p:nvPr/>
        </p:nvSpPr>
        <p:spPr bwMode="auto">
          <a:xfrm>
            <a:off x="6616158" y="2462565"/>
            <a:ext cx="3223700" cy="1793673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238604" name="Rectangle 12"/>
          <p:cNvSpPr>
            <a:spLocks noChangeArrowheads="1"/>
          </p:cNvSpPr>
          <p:nvPr/>
        </p:nvSpPr>
        <p:spPr bwMode="auto">
          <a:xfrm>
            <a:off x="6445648" y="4922449"/>
            <a:ext cx="3223700" cy="1793673"/>
          </a:xfrm>
          <a:prstGeom prst="rect">
            <a:avLst/>
          </a:prstGeom>
          <a:noFill/>
          <a:ln>
            <a:noFill/>
          </a:ln>
          <a:effectLst/>
        </p:spPr>
        <p:txBody>
          <a:bodyPr lIns="100479" tIns="50242" rIns="100479" bIns="50242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Clr>
                <a:srgbClr val="E2FEE5"/>
              </a:buClr>
              <a:buFontTx/>
              <a:buNone/>
            </a:pPr>
            <a:endParaRPr lang="en-US" altLang="en-US" sz="2600" b="1" dirty="0">
              <a:solidFill>
                <a:srgbClr val="E2FEE5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653" y="655637"/>
            <a:ext cx="8857659" cy="770718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endParaRPr lang="en-US" altLang="en-US" sz="2800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11" descr="Fi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8" r="4477"/>
          <a:stretch>
            <a:fillRect/>
          </a:stretch>
        </p:blipFill>
        <p:spPr bwMode="auto">
          <a:xfrm>
            <a:off x="6470344" y="2496687"/>
            <a:ext cx="3579352" cy="505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4"/>
          <p:cNvGrpSpPr>
            <a:grpSpLocks/>
          </p:cNvGrpSpPr>
          <p:nvPr/>
        </p:nvGrpSpPr>
        <p:grpSpPr bwMode="auto">
          <a:xfrm>
            <a:off x="5429037" y="2951237"/>
            <a:ext cx="4620659" cy="4235630"/>
            <a:chOff x="2616" y="933"/>
            <a:chExt cx="3121" cy="2779"/>
          </a:xfrm>
        </p:grpSpPr>
        <p:grpSp>
          <p:nvGrpSpPr>
            <p:cNvPr id="17" name="Group 15"/>
            <p:cNvGrpSpPr>
              <a:grpSpLocks/>
            </p:cNvGrpSpPr>
            <p:nvPr/>
          </p:nvGrpSpPr>
          <p:grpSpPr bwMode="auto">
            <a:xfrm>
              <a:off x="2616" y="937"/>
              <a:ext cx="3120" cy="1367"/>
              <a:chOff x="2640" y="802"/>
              <a:chExt cx="3120" cy="1367"/>
            </a:xfrm>
          </p:grpSpPr>
          <p:pic>
            <p:nvPicPr>
              <p:cNvPr id="32" name="Picture 16" descr="fuv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626"/>
              <a:stretch>
                <a:fillRect/>
              </a:stretch>
            </p:blipFill>
            <p:spPr bwMode="auto">
              <a:xfrm>
                <a:off x="4223" y="802"/>
                <a:ext cx="1537" cy="1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17" descr="plasmasphere_0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840" t="8652" b="4388"/>
              <a:stretch>
                <a:fillRect/>
              </a:stretch>
            </p:blipFill>
            <p:spPr bwMode="auto">
              <a:xfrm>
                <a:off x="2640" y="802"/>
                <a:ext cx="1556" cy="13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8" name="Picture 18" descr="Cassiniiuvis copy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1"/>
            <a:stretch>
              <a:fillRect/>
            </a:stretch>
          </p:blipFill>
          <p:spPr bwMode="auto">
            <a:xfrm>
              <a:off x="2616" y="2745"/>
              <a:ext cx="3121" cy="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9"/>
            <p:cNvGrpSpPr>
              <a:grpSpLocks/>
            </p:cNvGrpSpPr>
            <p:nvPr/>
          </p:nvGrpSpPr>
          <p:grpSpPr bwMode="auto">
            <a:xfrm>
              <a:off x="3575" y="2617"/>
              <a:ext cx="1050" cy="1095"/>
              <a:chOff x="3552" y="2256"/>
              <a:chExt cx="1050" cy="1238"/>
            </a:xfrm>
          </p:grpSpPr>
          <p:pic>
            <p:nvPicPr>
              <p:cNvPr id="30" name="Picture 20" descr="D-2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058" t="44702" r="6056" b="3403"/>
              <a:stretch>
                <a:fillRect/>
              </a:stretch>
            </p:blipFill>
            <p:spPr bwMode="auto">
              <a:xfrm>
                <a:off x="3565" y="2256"/>
                <a:ext cx="1037" cy="1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Rectangle 21"/>
              <p:cNvSpPr>
                <a:spLocks noChangeArrowheads="1"/>
              </p:cNvSpPr>
              <p:nvPr/>
            </p:nvSpPr>
            <p:spPr bwMode="auto">
              <a:xfrm>
                <a:off x="3552" y="2307"/>
                <a:ext cx="135" cy="307"/>
              </a:xfrm>
              <a:prstGeom prst="rect">
                <a:avLst/>
              </a:prstGeom>
              <a:solidFill>
                <a:srgbClr val="373737"/>
              </a:solidFill>
              <a:ln w="9525">
                <a:solidFill>
                  <a:srgbClr val="373737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2880" y="2352"/>
              <a:ext cx="1301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500" b="1" dirty="0" err="1">
                  <a:solidFill>
                    <a:srgbClr val="E2FEE5"/>
                  </a:solidFill>
                  <a:latin typeface="Arial" charset="0"/>
                </a:rPr>
                <a:t>Plasmasphere</a:t>
              </a:r>
              <a:endParaRPr lang="en-US" altLang="en-US" sz="1500" b="1" dirty="0">
                <a:solidFill>
                  <a:srgbClr val="E2FEE5"/>
                </a:solidFill>
                <a:latin typeface="Arial" charset="0"/>
              </a:endParaRPr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3888" y="2352"/>
              <a:ext cx="632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500" b="1" dirty="0">
                  <a:solidFill>
                    <a:srgbClr val="E2FEE5"/>
                  </a:solidFill>
                  <a:latin typeface="Arial" charset="0"/>
                </a:rPr>
                <a:t>Aurora</a:t>
              </a: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4747" y="2352"/>
              <a:ext cx="63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500" b="1" dirty="0">
                  <a:solidFill>
                    <a:srgbClr val="E2FEE5"/>
                  </a:solidFill>
                  <a:latin typeface="Arial" charset="0"/>
                </a:rPr>
                <a:t>Io Torus</a:t>
              </a:r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 flipV="1">
              <a:off x="3264" y="1824"/>
              <a:ext cx="144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 flipV="1">
              <a:off x="4233" y="1882"/>
              <a:ext cx="664" cy="5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4992" y="2544"/>
              <a:ext cx="165" cy="49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 flipH="1">
              <a:off x="4091" y="2514"/>
              <a:ext cx="52" cy="2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Text Box 29"/>
            <p:cNvSpPr txBox="1">
              <a:spLocks noChangeArrowheads="1"/>
            </p:cNvSpPr>
            <p:nvPr/>
          </p:nvSpPr>
          <p:spPr bwMode="auto">
            <a:xfrm>
              <a:off x="4789" y="3461"/>
              <a:ext cx="917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288" rIns="1828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altLang="en-US" sz="1500" b="1" i="1" dirty="0">
                  <a:solidFill>
                    <a:srgbClr val="E2FEE5"/>
                  </a:solidFill>
                  <a:latin typeface="Arial" charset="0"/>
                </a:rPr>
                <a:t>Cassini/UVIS</a:t>
              </a:r>
              <a:endParaRPr lang="en-US" altLang="en-US" sz="1500" b="1" dirty="0">
                <a:solidFill>
                  <a:srgbClr val="E2FEE5"/>
                </a:solidFill>
                <a:latin typeface="Arial" charset="0"/>
              </a:endParaRPr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>
              <a:off x="4231" y="933"/>
              <a:ext cx="917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288" rIns="1828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500" b="1" i="1" dirty="0">
                  <a:solidFill>
                    <a:srgbClr val="E2FEE5"/>
                  </a:solidFill>
                  <a:latin typeface="Arial" charset="0"/>
                </a:rPr>
                <a:t>IMAGE/FUV</a:t>
              </a:r>
              <a:endParaRPr lang="en-US" altLang="en-US" sz="1500" b="1" dirty="0">
                <a:solidFill>
                  <a:srgbClr val="E2FEE5"/>
                </a:solidFill>
                <a:latin typeface="Arial" charset="0"/>
              </a:endParaRPr>
            </a:p>
          </p:txBody>
        </p:sp>
        <p:sp>
          <p:nvSpPr>
            <p:cNvPr id="29" name="Text Box 31"/>
            <p:cNvSpPr txBox="1">
              <a:spLocks noChangeArrowheads="1"/>
            </p:cNvSpPr>
            <p:nvPr/>
          </p:nvSpPr>
          <p:spPr bwMode="auto">
            <a:xfrm>
              <a:off x="2676" y="933"/>
              <a:ext cx="917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288" rIns="1828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500" b="1" i="1" dirty="0">
                  <a:solidFill>
                    <a:srgbClr val="E2FEE5"/>
                  </a:solidFill>
                  <a:latin typeface="Arial" charset="0"/>
                </a:rPr>
                <a:t>IMAGE/EUV</a:t>
              </a:r>
              <a:endParaRPr lang="en-US" altLang="en-US" sz="1500" b="1" dirty="0">
                <a:solidFill>
                  <a:srgbClr val="E2FEE5"/>
                </a:solidFill>
                <a:latin typeface="Arial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230312" y="3476038"/>
            <a:ext cx="6329363" cy="349960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pPr algn="ctr"/>
            <a:r>
              <a:rPr lang="en-US" altLang="en-US" dirty="0">
                <a:solidFill>
                  <a:srgbClr val="FFDE03"/>
                </a:solidFill>
                <a:latin typeface="Verdana Bold" charset="0"/>
                <a:ea typeface="Verdana Bold" charset="0"/>
                <a:cs typeface="Verdana Bold" charset="0"/>
                <a:sym typeface="Verdana Bold" charset="0"/>
              </a:rPr>
              <a:t>Extreme Space Weather on Close-in Exoplanets</a:t>
            </a:r>
          </a:p>
        </p:txBody>
      </p:sp>
      <p:pic>
        <p:nvPicPr>
          <p:cNvPr id="39" name="ESP_CME_3D_small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5565" y="4315786"/>
            <a:ext cx="3489678" cy="3097455"/>
          </a:xfrm>
          <a:prstGeom prst="rect">
            <a:avLst/>
          </a:prstGeom>
        </p:spPr>
      </p:pic>
      <p:pic>
        <p:nvPicPr>
          <p:cNvPr id="40" name="AuroraOnESP_small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80870" y="4327392"/>
            <a:ext cx="3087693" cy="2740651"/>
          </a:xfrm>
          <a:prstGeom prst="rect">
            <a:avLst/>
          </a:prstGeom>
        </p:spPr>
      </p:pic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172" y="3502025"/>
            <a:ext cx="6096000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86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616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5833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6" repeatCount="indefinite" fill="hold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  <p:video>
              <p:cMediaNode vol="80000">
                <p:cTn id="47" repeatCount="indefinite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9427" y="20637"/>
            <a:ext cx="929771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0479" tIns="50242" rIns="100479" bIns="50242" rtlCol="0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8064" y="1611636"/>
            <a:ext cx="9959073" cy="5597201"/>
          </a:xfrm>
          <a:prstGeom prst="rect">
            <a:avLst/>
          </a:prstGeom>
          <a:ln>
            <a:noFill/>
          </a:ln>
        </p:spPr>
        <p:txBody>
          <a:bodyPr wrap="square" lIns="100479" tIns="50242" rIns="100479" bIns="50242">
            <a:spAutoFit/>
          </a:bodyPr>
          <a:lstStyle/>
          <a:p>
            <a:r>
              <a:rPr lang="en-US" sz="3000" dirty="0">
                <a:solidFill>
                  <a:srgbClr val="FFC000"/>
                </a:solidFill>
              </a:rPr>
              <a:t>The Corona is hot and controlled by magnetic f</a:t>
            </a:r>
            <a:r>
              <a:rPr lang="en-US" sz="3000" dirty="0" smtClean="0">
                <a:solidFill>
                  <a:srgbClr val="FFC000"/>
                </a:solidFill>
              </a:rPr>
              <a:t>ields  </a:t>
            </a:r>
            <a:endParaRPr lang="en-US" sz="3000" dirty="0">
              <a:solidFill>
                <a:srgbClr val="FFC000"/>
              </a:solidFill>
            </a:endParaRPr>
          </a:p>
          <a:p>
            <a:r>
              <a:rPr lang="en-US" sz="3000" dirty="0" smtClean="0"/>
              <a:t>   </a:t>
            </a:r>
            <a:r>
              <a:rPr lang="en-US" sz="30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000" dirty="0" smtClean="0"/>
              <a:t>  X-Ray and EUV Variability at Earth </a:t>
            </a:r>
            <a:r>
              <a:rPr lang="en-US" sz="2800" b="1" dirty="0" smtClean="0">
                <a:solidFill>
                  <a:srgbClr val="FFFF00"/>
                </a:solidFill>
              </a:rPr>
              <a:t>(NOAA R-Scale)</a:t>
            </a:r>
          </a:p>
          <a:p>
            <a:endParaRPr lang="en-US" sz="2800" dirty="0"/>
          </a:p>
          <a:p>
            <a:pPr algn="r"/>
            <a:endParaRPr lang="en-US" sz="2800" dirty="0" smtClean="0"/>
          </a:p>
          <a:p>
            <a:r>
              <a:rPr lang="en-US" sz="3000" dirty="0" smtClean="0">
                <a:solidFill>
                  <a:srgbClr val="FFC000"/>
                </a:solidFill>
              </a:rPr>
              <a:t>High-Speed  Solar  Wind originates from coronal holes   </a:t>
            </a:r>
          </a:p>
          <a:p>
            <a:pPr lvl="0"/>
            <a:r>
              <a:rPr lang="en-US" sz="3000" dirty="0" smtClean="0"/>
              <a:t>   </a:t>
            </a:r>
            <a:r>
              <a:rPr lang="en-US" sz="30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000" dirty="0" smtClean="0"/>
              <a:t>  Solar Particles Impact Earth </a:t>
            </a:r>
            <a:r>
              <a:rPr lang="en-US" sz="2800" b="1" dirty="0" smtClean="0">
                <a:solidFill>
                  <a:srgbClr val="FFFF00"/>
                </a:solidFill>
              </a:rPr>
              <a:t>(NOAA S-Scale)</a:t>
            </a:r>
          </a:p>
          <a:p>
            <a:endParaRPr lang="en-US" sz="2800" b="1" dirty="0">
              <a:solidFill>
                <a:srgbClr val="FFFF00"/>
              </a:solidFill>
            </a:endParaRPr>
          </a:p>
          <a:p>
            <a:endParaRPr lang="en-US" sz="2800" b="1" dirty="0" smtClean="0">
              <a:solidFill>
                <a:srgbClr val="FFFF00"/>
              </a:solidFill>
            </a:endParaRPr>
          </a:p>
          <a:p>
            <a:r>
              <a:rPr lang="en-US" sz="3000" dirty="0" smtClean="0">
                <a:solidFill>
                  <a:srgbClr val="FFC000"/>
                </a:solidFill>
              </a:rPr>
              <a:t>Mass </a:t>
            </a:r>
            <a:r>
              <a:rPr lang="en-US" sz="3000" dirty="0">
                <a:solidFill>
                  <a:srgbClr val="FFC000"/>
                </a:solidFill>
              </a:rPr>
              <a:t>from the corona is ejected into interplanetary </a:t>
            </a:r>
            <a:r>
              <a:rPr lang="en-US" sz="3000" dirty="0" smtClean="0">
                <a:solidFill>
                  <a:srgbClr val="FFC000"/>
                </a:solidFill>
              </a:rPr>
              <a:t>space </a:t>
            </a:r>
            <a:endParaRPr lang="en-US" sz="3000" dirty="0">
              <a:solidFill>
                <a:srgbClr val="FFC000"/>
              </a:solidFill>
            </a:endParaRPr>
          </a:p>
          <a:p>
            <a:r>
              <a:rPr lang="en-US" sz="3000" dirty="0"/>
              <a:t>   </a:t>
            </a:r>
            <a:r>
              <a:rPr lang="en-US" sz="3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000" dirty="0"/>
              <a:t>  Solar catastrophic events can impact </a:t>
            </a:r>
            <a:r>
              <a:rPr lang="en-US" sz="3000" dirty="0" smtClean="0"/>
              <a:t>Earth’s magnetosphere </a:t>
            </a:r>
            <a:r>
              <a:rPr lang="en-US" sz="2800" b="1" dirty="0">
                <a:solidFill>
                  <a:srgbClr val="FFFF00"/>
                </a:solidFill>
              </a:rPr>
              <a:t>(NOAA </a:t>
            </a:r>
            <a:r>
              <a:rPr lang="en-US" sz="2800" b="1" dirty="0" smtClean="0">
                <a:solidFill>
                  <a:srgbClr val="FFFF00"/>
                </a:solidFill>
              </a:rPr>
              <a:t>G-Scale</a:t>
            </a:r>
            <a:r>
              <a:rPr lang="en-US" sz="2800" b="1" dirty="0">
                <a:solidFill>
                  <a:srgbClr val="FFFF00"/>
                </a:solidFill>
              </a:rPr>
              <a:t>)</a:t>
            </a:r>
          </a:p>
          <a:p>
            <a:endParaRPr lang="en-US" sz="3100" dirty="0" smtClean="0">
              <a:solidFill>
                <a:srgbClr val="FFC000"/>
              </a:solidFill>
            </a:endParaRPr>
          </a:p>
          <a:p>
            <a:endParaRPr lang="en-US" sz="3100" dirty="0"/>
          </a:p>
        </p:txBody>
      </p:sp>
      <p:sp>
        <p:nvSpPr>
          <p:cNvPr id="6" name="TextBox 5"/>
          <p:cNvSpPr txBox="1"/>
          <p:nvPr/>
        </p:nvSpPr>
        <p:spPr>
          <a:xfrm>
            <a:off x="2214682" y="56848"/>
            <a:ext cx="4640998" cy="1143034"/>
          </a:xfrm>
          <a:prstGeom prst="rect">
            <a:avLst/>
          </a:prstGeom>
          <a:noFill/>
        </p:spPr>
        <p:txBody>
          <a:bodyPr wrap="none" lIns="100479" tIns="50242" rIns="100479" bIns="50242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 </a:t>
            </a:r>
            <a:r>
              <a:rPr lang="en-US" sz="3600" dirty="0" err="1">
                <a:solidFill>
                  <a:srgbClr val="FFFF00"/>
                </a:solidFill>
              </a:rPr>
              <a:t>SkyLab</a:t>
            </a:r>
            <a:r>
              <a:rPr lang="en-US" sz="3600" dirty="0">
                <a:solidFill>
                  <a:srgbClr val="FFFF00"/>
                </a:solidFill>
              </a:rPr>
              <a:t> </a:t>
            </a:r>
            <a:r>
              <a:rPr lang="en-US" sz="3600" dirty="0" err="1">
                <a:solidFill>
                  <a:srgbClr val="FFFF00"/>
                </a:solidFill>
              </a:rPr>
              <a:t>Heliophysics</a:t>
            </a:r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>
                <a:solidFill>
                  <a:srgbClr val="FFFF00"/>
                </a:solidFill>
              </a:rPr>
              <a:t> GAME CHANGERS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158064" y="7094701"/>
            <a:ext cx="184167" cy="349689"/>
          </a:xfrm>
          <a:prstGeom prst="rect">
            <a:avLst/>
          </a:prstGeom>
        </p:spPr>
        <p:txBody>
          <a:bodyPr wrap="none" lIns="91161" tIns="45582" rIns="91161" bIns="45582">
            <a:spAutoFit/>
          </a:bodyPr>
          <a:lstStyle/>
          <a:p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68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48"/>
          <p:cNvSpPr/>
          <p:nvPr/>
        </p:nvSpPr>
        <p:spPr>
          <a:xfrm>
            <a:off x="2598420" y="3904293"/>
            <a:ext cx="1928431" cy="975470"/>
          </a:xfrm>
          <a:prstGeom prst="ellips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068512" y="4494597"/>
            <a:ext cx="1795728" cy="1115868"/>
          </a:xfrm>
          <a:prstGeom prst="ellips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305155" y="2136337"/>
            <a:ext cx="2025522" cy="972943"/>
          </a:xfrm>
          <a:prstGeom prst="ellips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079772" y="46037"/>
            <a:ext cx="1927267" cy="1155156"/>
          </a:xfrm>
          <a:prstGeom prst="ellips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/>
            <a:endParaRPr lang="en-US"/>
          </a:p>
        </p:txBody>
      </p:sp>
      <p:pic>
        <p:nvPicPr>
          <p:cNvPr id="4098" name="Picture 11" descr="blue_marbl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77534" y="5642881"/>
            <a:ext cx="1859732" cy="185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7E0073-26DE-4AB5-8151-58E192CA854C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4875802" y="1256446"/>
            <a:ext cx="360651" cy="731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83" tIns="50392" rIns="100783" bIns="50392">
            <a:spAutoFit/>
          </a:bodyPr>
          <a:lstStyle/>
          <a:p>
            <a:r>
              <a:rPr lang="en-US" sz="44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4105" name="Picture 10" descr="doublecme_soho_big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313" y="305572"/>
            <a:ext cx="2418650" cy="2418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TextBox 12"/>
          <p:cNvSpPr txBox="1">
            <a:spLocks noChangeArrowheads="1"/>
          </p:cNvSpPr>
          <p:nvPr/>
        </p:nvSpPr>
        <p:spPr bwMode="auto">
          <a:xfrm>
            <a:off x="4200260" y="1287397"/>
            <a:ext cx="3496815" cy="35940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 lIns="100783" tIns="50392" rIns="100783" bIns="50392">
            <a:spAutoFit/>
          </a:bodyPr>
          <a:lstStyle/>
          <a:p>
            <a:r>
              <a:rPr lang="en-US" dirty="0"/>
              <a:t>Ultra Violet and X-ray Radiation</a:t>
            </a:r>
          </a:p>
        </p:txBody>
      </p:sp>
      <p:sp>
        <p:nvSpPr>
          <p:cNvPr id="4107" name="TextBox 13"/>
          <p:cNvSpPr txBox="1">
            <a:spLocks noChangeArrowheads="1"/>
          </p:cNvSpPr>
          <p:nvPr/>
        </p:nvSpPr>
        <p:spPr bwMode="auto">
          <a:xfrm>
            <a:off x="6410940" y="1660277"/>
            <a:ext cx="1596099" cy="35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83" tIns="50392" rIns="100783" bIns="50392">
            <a:spAutoFit/>
          </a:bodyPr>
          <a:lstStyle/>
          <a:p>
            <a:r>
              <a:rPr lang="en-US" dirty="0"/>
              <a:t>8 minutes</a:t>
            </a:r>
          </a:p>
        </p:txBody>
      </p:sp>
      <p:sp>
        <p:nvSpPr>
          <p:cNvPr id="4108" name="TextBox 14"/>
          <p:cNvSpPr txBox="1">
            <a:spLocks noChangeArrowheads="1"/>
          </p:cNvSpPr>
          <p:nvPr/>
        </p:nvSpPr>
        <p:spPr bwMode="auto">
          <a:xfrm>
            <a:off x="3192200" y="3059166"/>
            <a:ext cx="3024186" cy="61703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 lIns="100783" tIns="50392" rIns="100783" bIns="50392">
            <a:spAutoFit/>
          </a:bodyPr>
          <a:lstStyle/>
          <a:p>
            <a:r>
              <a:rPr lang="en-US" dirty="0"/>
              <a:t>Charged Particle Radiations</a:t>
            </a:r>
          </a:p>
        </p:txBody>
      </p:sp>
      <p:sp>
        <p:nvSpPr>
          <p:cNvPr id="4109" name="TextBox 15"/>
          <p:cNvSpPr txBox="1">
            <a:spLocks noChangeArrowheads="1"/>
          </p:cNvSpPr>
          <p:nvPr/>
        </p:nvSpPr>
        <p:spPr bwMode="auto">
          <a:xfrm>
            <a:off x="563710" y="5630224"/>
            <a:ext cx="3901924" cy="35940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 lIns="100783" tIns="50392" rIns="100783" bIns="50392">
            <a:spAutoFit/>
          </a:bodyPr>
          <a:lstStyle/>
          <a:p>
            <a:r>
              <a:rPr lang="en-US" dirty="0"/>
              <a:t>Magnetized Blobs of Solar Material</a:t>
            </a:r>
          </a:p>
        </p:txBody>
      </p:sp>
      <p:sp>
        <p:nvSpPr>
          <p:cNvPr id="4110" name="TextBox 16"/>
          <p:cNvSpPr txBox="1">
            <a:spLocks noChangeArrowheads="1"/>
          </p:cNvSpPr>
          <p:nvPr/>
        </p:nvSpPr>
        <p:spPr bwMode="auto">
          <a:xfrm>
            <a:off x="4060380" y="3640288"/>
            <a:ext cx="2352146" cy="35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83" tIns="50392" rIns="100783" bIns="50392">
            <a:spAutoFit/>
          </a:bodyPr>
          <a:lstStyle/>
          <a:p>
            <a:r>
              <a:rPr lang="en-US" dirty="0"/>
              <a:t>10-30 minutes</a:t>
            </a:r>
          </a:p>
        </p:txBody>
      </p:sp>
      <p:sp>
        <p:nvSpPr>
          <p:cNvPr id="4111" name="TextBox 17"/>
          <p:cNvSpPr txBox="1">
            <a:spLocks noChangeArrowheads="1"/>
          </p:cNvSpPr>
          <p:nvPr/>
        </p:nvSpPr>
        <p:spPr bwMode="auto">
          <a:xfrm>
            <a:off x="2921103" y="5935025"/>
            <a:ext cx="2604161" cy="35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83" tIns="50392" rIns="100783" bIns="50392">
            <a:spAutoFit/>
          </a:bodyPr>
          <a:lstStyle/>
          <a:p>
            <a:r>
              <a:rPr lang="en-US" dirty="0"/>
              <a:t>18-96 hours</a:t>
            </a:r>
          </a:p>
        </p:txBody>
      </p:sp>
      <p:cxnSp>
        <p:nvCxnSpPr>
          <p:cNvPr id="24" name="Straight Arrow Connector 23"/>
          <p:cNvCxnSpPr>
            <a:endCxn id="4106" idx="1"/>
          </p:cNvCxnSpPr>
          <p:nvPr/>
        </p:nvCxnSpPr>
        <p:spPr>
          <a:xfrm flipV="1">
            <a:off x="1848116" y="1467099"/>
            <a:ext cx="2352144" cy="722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138192" y="1676743"/>
            <a:ext cx="1617980" cy="426381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4108" idx="1"/>
          </p:cNvCxnSpPr>
          <p:nvPr/>
        </p:nvCxnSpPr>
        <p:spPr>
          <a:xfrm>
            <a:off x="1764110" y="1746170"/>
            <a:ext cx="1428090" cy="1621515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162022" y="3764468"/>
            <a:ext cx="3353710" cy="2068059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6200000" flipH="1">
            <a:off x="-811284" y="3698520"/>
            <a:ext cx="3469106" cy="13189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314884" y="5906141"/>
            <a:ext cx="3222019" cy="18604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0" name="TextBox 37"/>
          <p:cNvSpPr txBox="1">
            <a:spLocks noChangeArrowheads="1"/>
          </p:cNvSpPr>
          <p:nvPr/>
        </p:nvSpPr>
        <p:spPr bwMode="auto">
          <a:xfrm>
            <a:off x="7197736" y="2368754"/>
            <a:ext cx="979799" cy="617037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 lIns="100783" tIns="50392" rIns="100783" bIns="50392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R-Scale</a:t>
            </a:r>
          </a:p>
        </p:txBody>
      </p:sp>
      <p:sp>
        <p:nvSpPr>
          <p:cNvPr id="4121" name="TextBox 38"/>
          <p:cNvSpPr txBox="1">
            <a:spLocks noChangeArrowheads="1"/>
          </p:cNvSpPr>
          <p:nvPr/>
        </p:nvSpPr>
        <p:spPr bwMode="auto">
          <a:xfrm>
            <a:off x="5670352" y="5935025"/>
            <a:ext cx="1092067" cy="359403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 lIns="100783" tIns="50392" rIns="100783" bIns="50392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G-Scale</a:t>
            </a:r>
          </a:p>
        </p:txBody>
      </p:sp>
      <p:sp>
        <p:nvSpPr>
          <p:cNvPr id="4122" name="TextBox 39"/>
          <p:cNvSpPr txBox="1">
            <a:spLocks noChangeArrowheads="1"/>
          </p:cNvSpPr>
          <p:nvPr/>
        </p:nvSpPr>
        <p:spPr bwMode="auto">
          <a:xfrm>
            <a:off x="6221662" y="3382654"/>
            <a:ext cx="959407" cy="617037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 lIns="100783" tIns="50392" rIns="100783" bIns="50392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S-Scale</a:t>
            </a:r>
          </a:p>
        </p:txBody>
      </p:sp>
      <p:sp>
        <p:nvSpPr>
          <p:cNvPr id="4123" name="TextBox 40"/>
          <p:cNvSpPr txBox="1">
            <a:spLocks noChangeArrowheads="1"/>
          </p:cNvSpPr>
          <p:nvPr/>
        </p:nvSpPr>
        <p:spPr bwMode="auto">
          <a:xfrm>
            <a:off x="8756173" y="3338135"/>
            <a:ext cx="1134443" cy="1132307"/>
          </a:xfrm>
          <a:prstGeom prst="rect">
            <a:avLst/>
          </a:prstGeom>
          <a:solidFill>
            <a:srgbClr val="FFC0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 lIns="100783" tIns="50392" rIns="100783" bIns="50392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NOAA Space Weather Scales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10940" y="395882"/>
            <a:ext cx="1778211" cy="874672"/>
          </a:xfrm>
          <a:prstGeom prst="rect">
            <a:avLst/>
          </a:prstGeom>
          <a:noFill/>
        </p:spPr>
        <p:txBody>
          <a:bodyPr wrap="square" lIns="100783" tIns="50392" rIns="100783" bIns="50392" rtlCol="0">
            <a:spAutoFit/>
          </a:bodyPr>
          <a:lstStyle/>
          <a:p>
            <a:r>
              <a:rPr lang="en-US" dirty="0"/>
              <a:t>Electro-magnetic Radiation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37271" y="2457989"/>
            <a:ext cx="1325222" cy="359403"/>
          </a:xfrm>
          <a:prstGeom prst="rect">
            <a:avLst/>
          </a:prstGeom>
          <a:noFill/>
        </p:spPr>
        <p:txBody>
          <a:bodyPr wrap="square" lIns="100783" tIns="50392" rIns="100783" bIns="50392" rtlCol="0">
            <a:spAutoFit/>
          </a:bodyPr>
          <a:lstStyle/>
          <a:p>
            <a:r>
              <a:rPr lang="en-US" dirty="0" smtClean="0"/>
              <a:t>Matter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3105490" y="4084637"/>
            <a:ext cx="1325222" cy="359403"/>
          </a:xfrm>
          <a:prstGeom prst="rect">
            <a:avLst/>
          </a:prstGeom>
          <a:noFill/>
        </p:spPr>
        <p:txBody>
          <a:bodyPr wrap="square" lIns="100783" tIns="50392" rIns="100783" bIns="50392" rtlCol="0">
            <a:spAutoFit/>
          </a:bodyPr>
          <a:lstStyle/>
          <a:p>
            <a:r>
              <a:rPr lang="en-US" dirty="0"/>
              <a:t>Matter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387111" y="4772669"/>
            <a:ext cx="1325222" cy="617037"/>
          </a:xfrm>
          <a:prstGeom prst="rect">
            <a:avLst/>
          </a:prstGeom>
          <a:noFill/>
        </p:spPr>
        <p:txBody>
          <a:bodyPr wrap="square" lIns="100783" tIns="50392" rIns="100783" bIns="50392" rtlCol="0">
            <a:spAutoFit/>
          </a:bodyPr>
          <a:lstStyle/>
          <a:p>
            <a:r>
              <a:rPr lang="en-US" dirty="0"/>
              <a:t>Magnetic Fields</a:t>
            </a:r>
          </a:p>
        </p:txBody>
      </p:sp>
      <p:sp>
        <p:nvSpPr>
          <p:cNvPr id="57" name="TextBox 42"/>
          <p:cNvSpPr txBox="1">
            <a:spLocks noChangeArrowheads="1"/>
          </p:cNvSpPr>
          <p:nvPr/>
        </p:nvSpPr>
        <p:spPr bwMode="auto">
          <a:xfrm>
            <a:off x="163512" y="2735030"/>
            <a:ext cx="2675165" cy="845946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 lIns="100783" tIns="50392" rIns="100783" bIns="50392">
            <a:spAutoFit/>
          </a:bodyPr>
          <a:lstStyle/>
          <a:p>
            <a:r>
              <a:rPr lang="en-US" sz="2600" b="1" dirty="0"/>
              <a:t>Blame it on </a:t>
            </a:r>
            <a:r>
              <a:rPr lang="en-US" sz="2600" b="1" i="1" dirty="0"/>
              <a:t>B</a:t>
            </a:r>
          </a:p>
          <a:p>
            <a:r>
              <a:rPr lang="en-US" sz="2600" b="1" i="1" dirty="0"/>
              <a:t>(magnetic field)</a:t>
            </a:r>
            <a:endParaRPr lang="en-US" sz="2600" b="1" dirty="0"/>
          </a:p>
        </p:txBody>
      </p:sp>
      <p:pic>
        <p:nvPicPr>
          <p:cNvPr id="44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941" y="4019679"/>
            <a:ext cx="1454504" cy="1090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99882" y="4999037"/>
            <a:ext cx="3215849" cy="865229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pPr defTabSz="456489"/>
            <a:r>
              <a:rPr lang="en-US" altLang="en-US" dirty="0">
                <a:solidFill>
                  <a:srgbClr val="FFFFFF"/>
                </a:solidFill>
                <a:ea typeface="Gill Sans" charset="0"/>
                <a:cs typeface="Gill Sans" charset="0"/>
              </a:rPr>
              <a:t>Radiation: </a:t>
            </a:r>
          </a:p>
          <a:p>
            <a:pPr defTabSz="456489"/>
            <a:r>
              <a:rPr lang="en-US" altLang="en-US" dirty="0">
                <a:solidFill>
                  <a:srgbClr val="FFFFFF"/>
                </a:solidFill>
                <a:ea typeface="Gill Sans" charset="0"/>
                <a:cs typeface="Gill Sans" charset="0"/>
              </a:rPr>
              <a:t>astronaut health. aviation</a:t>
            </a:r>
          </a:p>
          <a:p>
            <a:pPr defTabSz="456489"/>
            <a:r>
              <a:rPr lang="en-US" altLang="en-US" dirty="0" smtClean="0">
                <a:solidFill>
                  <a:srgbClr val="FFFFFF"/>
                </a:solidFill>
                <a:ea typeface="Gill Sans" charset="0"/>
                <a:cs typeface="Gill Sans" charset="0"/>
              </a:rPr>
              <a:t>&amp; </a:t>
            </a:r>
            <a:r>
              <a:rPr lang="en-US" altLang="en-US" dirty="0">
                <a:solidFill>
                  <a:srgbClr val="FFFFFF"/>
                </a:solidFill>
                <a:ea typeface="Gill Sans" charset="0"/>
                <a:cs typeface="Gill Sans" charset="0"/>
              </a:rPr>
              <a:t>satellite function</a:t>
            </a:r>
          </a:p>
        </p:txBody>
      </p:sp>
      <p:pic>
        <p:nvPicPr>
          <p:cNvPr id="45" name="Picture 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420" y="1287396"/>
            <a:ext cx="1801873" cy="1201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292420" y="2489375"/>
            <a:ext cx="5038725" cy="607594"/>
          </a:xfrm>
          <a:prstGeom prst="rect">
            <a:avLst/>
          </a:prstGeom>
        </p:spPr>
        <p:txBody>
          <a:bodyPr lIns="91430" tIns="45716" rIns="91430" bIns="45716">
            <a:spAutoFit/>
          </a:bodyPr>
          <a:lstStyle/>
          <a:p>
            <a:pPr defTabSz="456489"/>
            <a:r>
              <a:rPr lang="en-US" altLang="en-US" dirty="0">
                <a:solidFill>
                  <a:srgbClr val="FFFFFF"/>
                </a:solidFill>
                <a:ea typeface="Gill Sans" charset="0"/>
                <a:cs typeface="Gill Sans" charset="0"/>
              </a:rPr>
              <a:t>Satellite drag;</a:t>
            </a:r>
          </a:p>
          <a:p>
            <a:pPr defTabSz="456489"/>
            <a:r>
              <a:rPr lang="en-US" altLang="en-US" dirty="0">
                <a:solidFill>
                  <a:srgbClr val="FFFFFF"/>
                </a:solidFill>
                <a:ea typeface="Gill Sans" charset="0"/>
                <a:cs typeface="Gill Sans" charset="0"/>
              </a:rPr>
              <a:t>radio blackouts</a:t>
            </a:r>
          </a:p>
        </p:txBody>
      </p:sp>
      <p:pic>
        <p:nvPicPr>
          <p:cNvPr id="46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65" y="6400579"/>
            <a:ext cx="1749724" cy="116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01095" y="6572649"/>
            <a:ext cx="2523534" cy="865229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pPr defTabSz="456489"/>
            <a:r>
              <a:rPr lang="en-US" altLang="en-US" dirty="0">
                <a:solidFill>
                  <a:srgbClr val="FFFFFF"/>
                </a:solidFill>
                <a:ea typeface="Gill Sans" charset="0"/>
                <a:cs typeface="Gill Sans" charset="0"/>
              </a:rPr>
              <a:t>Aurora;</a:t>
            </a:r>
          </a:p>
          <a:p>
            <a:pPr defTabSz="456489"/>
            <a:r>
              <a:rPr lang="en-US" altLang="en-US" dirty="0">
                <a:solidFill>
                  <a:srgbClr val="FFFFFF"/>
                </a:solidFill>
                <a:ea typeface="Gill Sans" charset="0"/>
                <a:cs typeface="Gill Sans" charset="0"/>
              </a:rPr>
              <a:t>geomagnetic </a:t>
            </a:r>
            <a:r>
              <a:rPr lang="en-US" altLang="en-US" dirty="0" smtClean="0">
                <a:solidFill>
                  <a:srgbClr val="FFFFFF"/>
                </a:solidFill>
                <a:ea typeface="Gill Sans" charset="0"/>
                <a:cs typeface="Gill Sans" charset="0"/>
              </a:rPr>
              <a:t>storms </a:t>
            </a:r>
            <a:r>
              <a:rPr lang="en-US" altLang="en-US" dirty="0">
                <a:solidFill>
                  <a:srgbClr val="FFFFFF"/>
                </a:solidFill>
                <a:ea typeface="Gill Sans" charset="0"/>
                <a:cs typeface="Gill Sans" charset="0"/>
              </a:rPr>
              <a:t>&amp;</a:t>
            </a:r>
          </a:p>
          <a:p>
            <a:pPr defTabSz="456489"/>
            <a:r>
              <a:rPr lang="en-US" altLang="en-US" dirty="0">
                <a:solidFill>
                  <a:srgbClr val="FFFFFF"/>
                </a:solidFill>
                <a:ea typeface="Gill Sans" charset="0"/>
                <a:cs typeface="Gill Sans" charset="0"/>
              </a:rPr>
              <a:t>radio disturbances</a:t>
            </a:r>
            <a:endParaRPr lang="en-US" dirty="0"/>
          </a:p>
        </p:txBody>
      </p:sp>
      <p:grpSp>
        <p:nvGrpSpPr>
          <p:cNvPr id="38" name="Group 7"/>
          <p:cNvGrpSpPr>
            <a:grpSpLocks/>
          </p:cNvGrpSpPr>
          <p:nvPr/>
        </p:nvGrpSpPr>
        <p:grpSpPr bwMode="auto">
          <a:xfrm>
            <a:off x="7181069" y="122450"/>
            <a:ext cx="2899558" cy="846608"/>
            <a:chOff x="1326" y="0"/>
            <a:chExt cx="4743" cy="1456"/>
          </a:xfrm>
        </p:grpSpPr>
        <p:pic>
          <p:nvPicPr>
            <p:cNvPr id="39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52"/>
            <a:stretch>
              <a:fillRect/>
            </a:stretch>
          </p:blipFill>
          <p:spPr bwMode="auto">
            <a:xfrm>
              <a:off x="2951" y="0"/>
              <a:ext cx="3118" cy="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6"/>
            <p:cNvSpPr>
              <a:spLocks/>
            </p:cNvSpPr>
            <p:nvPr/>
          </p:nvSpPr>
          <p:spPr bwMode="auto">
            <a:xfrm rot="20601429">
              <a:off x="1326" y="614"/>
              <a:ext cx="0" cy="812"/>
            </a:xfrm>
            <a:prstGeom prst="rect">
              <a:avLst/>
            </a:prstGeom>
            <a:noFill/>
            <a:ln>
              <a:noFill/>
            </a:ln>
            <a:effectLst>
              <a:outerShdw blurRad="76200" algn="ctr" rotWithShape="0">
                <a:schemeClr val="bg2">
                  <a:alpha val="79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 defTabSz="456489"/>
              <a:endParaRPr lang="en-US" altLang="en-US" sz="3300" dirty="0">
                <a:solidFill>
                  <a:srgbClr val="FFFFFF"/>
                </a:solidFill>
                <a:ea typeface="Gill Sans" charset="0"/>
                <a:cs typeface="Gill Sans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44712" y="52669"/>
            <a:ext cx="4336635" cy="493084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Terrestrial Space Weather</a:t>
            </a:r>
          </a:p>
        </p:txBody>
      </p:sp>
    </p:spTree>
    <p:extLst>
      <p:ext uri="{BB962C8B-B14F-4D97-AF65-F5344CB8AC3E}">
        <p14:creationId xmlns:p14="http://schemas.microsoft.com/office/powerpoint/2010/main" val="251490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9212" y="67397"/>
            <a:ext cx="3382217" cy="1393072"/>
          </a:xfrm>
        </p:spPr>
        <p:txBody>
          <a:bodyPr>
            <a:normAutofit fontScale="90000"/>
          </a:bodyPr>
          <a:lstStyle/>
          <a:p>
            <a:r>
              <a:rPr lang="en-US" sz="3100" dirty="0">
                <a:solidFill>
                  <a:srgbClr val="FFFF00"/>
                </a:solidFill>
              </a:rPr>
              <a:t>Space Weather’s Terrestrial Influence</a:t>
            </a:r>
            <a:br>
              <a:rPr lang="en-US" sz="3100" dirty="0">
                <a:solidFill>
                  <a:srgbClr val="FFFF00"/>
                </a:solidFill>
              </a:rPr>
            </a:br>
            <a:r>
              <a:rPr lang="en-US" sz="2200" dirty="0">
                <a:solidFill>
                  <a:srgbClr val="FFFF00"/>
                </a:solidFill>
              </a:rPr>
              <a:t>(an example)</a:t>
            </a:r>
            <a:endParaRPr lang="en-US" sz="3100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visglobe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6718245" y="4184648"/>
            <a:ext cx="2933182" cy="28261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9744" y="5966978"/>
            <a:ext cx="5159183" cy="1323139"/>
          </a:xfrm>
          <a:prstGeom prst="rect">
            <a:avLst/>
          </a:prstGeom>
          <a:solidFill>
            <a:schemeClr val="bg2"/>
          </a:solidFill>
        </p:spPr>
        <p:txBody>
          <a:bodyPr wrap="square" lIns="100772" tIns="50387" rIns="100772" bIns="50387" rtlCol="0">
            <a:spAutoFit/>
          </a:bodyPr>
          <a:lstStyle/>
          <a:p>
            <a:pPr defTabSz="503868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2600" dirty="0">
                <a:solidFill>
                  <a:srgbClr val="FFC000"/>
                </a:solidFill>
                <a:latin typeface="Calibri"/>
              </a:rPr>
              <a:t>Space weather interacts with Earth’s B-Field and can dramatically affect the Earth</a:t>
            </a:r>
          </a:p>
        </p:txBody>
      </p:sp>
      <p:pic>
        <p:nvPicPr>
          <p:cNvPr id="7" name="Picture 1" descr="Ionosphere-Thermosphere_Processes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" y="67397"/>
            <a:ext cx="6269211" cy="5899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on-ms-jan_2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84896" y="1417637"/>
            <a:ext cx="3657891" cy="2743200"/>
          </a:xfrm>
        </p:spPr>
      </p:pic>
    </p:spTree>
    <p:extLst>
      <p:ext uri="{BB962C8B-B14F-4D97-AF65-F5344CB8AC3E}">
        <p14:creationId xmlns:p14="http://schemas.microsoft.com/office/powerpoint/2010/main" val="215751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985" y="-106363"/>
            <a:ext cx="6602727" cy="747816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Observing &amp; Modeling Space </a:t>
            </a: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7512" y="1382591"/>
            <a:ext cx="3087014" cy="378757"/>
          </a:xfrm>
          <a:prstGeom prst="rect">
            <a:avLst/>
          </a:prstGeom>
          <a:noFill/>
        </p:spPr>
        <p:txBody>
          <a:bodyPr wrap="square" lIns="100772" tIns="50387" rIns="100772" bIns="50387" rtlCol="0">
            <a:spAutoFit/>
          </a:bodyPr>
          <a:lstStyle/>
          <a:p>
            <a:pPr defTabSz="503868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98128" y="390649"/>
            <a:ext cx="3906398" cy="317202"/>
          </a:xfrm>
          <a:prstGeom prst="rect">
            <a:avLst/>
          </a:prstGeom>
          <a:noFill/>
        </p:spPr>
        <p:txBody>
          <a:bodyPr wrap="square" lIns="100772" tIns="50387" rIns="100772" bIns="50387" rtlCol="0">
            <a:spAutoFit/>
          </a:bodyPr>
          <a:lstStyle/>
          <a:p>
            <a:pPr defTabSz="503868" fontAlgn="auto" hangingPunct="1">
              <a:lnSpc>
                <a:spcPct val="100000"/>
              </a:lnSpc>
              <a:spcBef>
                <a:spcPts val="0"/>
              </a:spcBef>
              <a:spcAft>
                <a:spcPts val="661"/>
              </a:spcAft>
              <a:buClrTx/>
              <a:buSzTx/>
              <a:buFont typeface="Arial"/>
              <a:buChar char="•"/>
            </a:pPr>
            <a:endParaRPr lang="en-US" sz="14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098" y="7099824"/>
            <a:ext cx="3299715" cy="305340"/>
          </a:xfrm>
          <a:prstGeom prst="rect">
            <a:avLst/>
          </a:prstGeom>
          <a:noFill/>
        </p:spPr>
        <p:txBody>
          <a:bodyPr wrap="none" lIns="100772" tIns="50387" rIns="100772" bIns="50387" rtlCol="0">
            <a:spAutoFit/>
          </a:bodyPr>
          <a:lstStyle/>
          <a:p>
            <a:pPr defTabSz="503868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300" dirty="0">
                <a:solidFill>
                  <a:srgbClr val="FFC000"/>
                </a:solidFill>
                <a:latin typeface="Calibri"/>
              </a:rPr>
              <a:t>Courtesy NOAA: http://</a:t>
            </a:r>
            <a:r>
              <a:rPr lang="en-US" sz="1300" dirty="0" err="1">
                <a:solidFill>
                  <a:srgbClr val="FFC000"/>
                </a:solidFill>
                <a:latin typeface="Calibri"/>
              </a:rPr>
              <a:t>www.swpc.noaa.gov</a:t>
            </a:r>
            <a:r>
              <a:rPr lang="en-US" sz="13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/</a:t>
            </a:r>
          </a:p>
        </p:txBody>
      </p:sp>
      <p:pic>
        <p:nvPicPr>
          <p:cNvPr id="14" name="Picture 13" descr="20120307_014400_anim_tim-de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30721"/>
            <a:ext cx="4846327" cy="3028954"/>
          </a:xfrm>
          <a:prstGeom prst="rect">
            <a:avLst/>
          </a:prstGeom>
        </p:spPr>
      </p:pic>
      <p:pic>
        <p:nvPicPr>
          <p:cNvPr id="15" name="Picture 14" descr="test2.jpg"/>
          <p:cNvPicPr>
            <a:picLocks noChangeAspect="1"/>
          </p:cNvPicPr>
          <p:nvPr/>
        </p:nvPicPr>
        <p:blipFill rotWithShape="1">
          <a:blip r:embed="rId4" cstate="print"/>
          <a:srcRect r="48145"/>
          <a:stretch/>
        </p:blipFill>
        <p:spPr>
          <a:xfrm>
            <a:off x="4846929" y="4530721"/>
            <a:ext cx="2488304" cy="28363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31662" y="4561692"/>
            <a:ext cx="2648963" cy="281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dirty="0" smtClean="0">
                <a:solidFill>
                  <a:srgbClr val="FFC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AR1429 </a:t>
            </a:r>
            <a:r>
              <a:rPr lang="en-US" sz="1400" dirty="0">
                <a:solidFill>
                  <a:srgbClr val="FFC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unleashed a powerful X5-class solar flare on 7 March 2012, commencing the "St. Patrick Day storms" of 2012. The blast also propelled a massive coronal mass ejection (CME) toward Earth. </a:t>
            </a:r>
            <a:r>
              <a:rPr lang="en-US" sz="1400" dirty="0" smtClean="0">
                <a:solidFill>
                  <a:srgbClr val="FFC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NASA's </a:t>
            </a:r>
            <a:r>
              <a:rPr lang="en-US" sz="1400" dirty="0">
                <a:solidFill>
                  <a:srgbClr val="FFC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Solar Dynamics Observatory recorded the flare at multiple extreme ultraviolet </a:t>
            </a:r>
            <a:r>
              <a:rPr lang="en-US" sz="1400" dirty="0" smtClean="0">
                <a:solidFill>
                  <a:srgbClr val="FFC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wavelengths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5675" y="4000777"/>
            <a:ext cx="4872001" cy="693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3D CME model run from CCMC/</a:t>
            </a:r>
            <a:r>
              <a:rPr lang="en-US" sz="1400" dirty="0" err="1">
                <a:solidFill>
                  <a:srgbClr val="FFC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iSWA</a:t>
            </a:r>
            <a:r>
              <a:rPr lang="en-US" sz="1400" dirty="0">
                <a:solidFill>
                  <a:srgbClr val="FFC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shows how the CME would propagate through the inner solar system.</a:t>
            </a:r>
          </a:p>
          <a:p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16" name="Picture 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005" y="518147"/>
            <a:ext cx="2520156" cy="2575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659956" y="596584"/>
            <a:ext cx="1649858" cy="2382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July 23, 2012, one of the fastest CMEs of the Space Age rocketed away from the western limb of the sun travelling </a:t>
            </a:r>
          </a:p>
          <a:p>
            <a:r>
              <a:rPr lang="en-US" sz="1600" dirty="0"/>
              <a:t>3500 km/s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23523" y="3686758"/>
            <a:ext cx="5038725" cy="5502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Surrounding the sun has allowed us to detect major storms that otherwise we might have missed. 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6026" y="526070"/>
            <a:ext cx="3593486" cy="2890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0" y="3170237"/>
            <a:ext cx="2463568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A Solar </a:t>
            </a:r>
            <a:r>
              <a:rPr lang="en-US" sz="1600" dirty="0" err="1">
                <a:solidFill>
                  <a:srgbClr val="FFFF00"/>
                </a:solidFill>
              </a:rPr>
              <a:t>Superstorm</a:t>
            </a:r>
            <a:r>
              <a:rPr lang="en-US" sz="1600" dirty="0">
                <a:solidFill>
                  <a:srgbClr val="FFFF00"/>
                </a:solidFill>
              </a:rPr>
              <a:t> Narrowly Missed Earth in July 2012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44575" y="481883"/>
            <a:ext cx="1991138" cy="3297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STEREO-A was in the line of fire, and the spacecraft was hit by a severe solar radiation storm. It was stronger than any proton event observed since 1976. Without STEREO-A, this major event would have passed unnoticed</a:t>
            </a:r>
          </a:p>
        </p:txBody>
      </p:sp>
    </p:spTree>
    <p:extLst>
      <p:ext uri="{BB962C8B-B14F-4D97-AF65-F5344CB8AC3E}">
        <p14:creationId xmlns:p14="http://schemas.microsoft.com/office/powerpoint/2010/main" val="358931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954712" y="1570037"/>
            <a:ext cx="3886200" cy="5175142"/>
          </a:xfrm>
          <a:prstGeom prst="rect">
            <a:avLst/>
          </a:prstGeom>
        </p:spPr>
        <p:txBody>
          <a:bodyPr wrap="square" lIns="100458" tIns="50232" rIns="100458" bIns="50232">
            <a:spAutoFit/>
          </a:bodyPr>
          <a:lstStyle/>
          <a:p>
            <a:pPr marL="310490" indent="-179659" defTabSz="1004709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100" kern="0" dirty="0" smtClean="0">
                <a:solidFill>
                  <a:srgbClr val="FFC000"/>
                </a:solidFill>
                <a:ea typeface="ヒラギノ角ゴ Pro W3" pitchFamily="-109" charset="-128"/>
                <a:cs typeface="ヒラギノ角ゴ Pro W3" pitchFamily="-109" charset="-128"/>
              </a:rPr>
              <a:t>Heliophysics has 18 </a:t>
            </a:r>
            <a:r>
              <a:rPr lang="en-US" sz="2100" kern="0" dirty="0">
                <a:solidFill>
                  <a:srgbClr val="FFC000"/>
                </a:solidFill>
                <a:ea typeface="ヒラギノ角ゴ Pro W3" pitchFamily="-109" charset="-128"/>
                <a:cs typeface="ヒラギノ角ゴ Pro W3" pitchFamily="-109" charset="-128"/>
              </a:rPr>
              <a:t>operating </a:t>
            </a:r>
            <a:r>
              <a:rPr lang="en-US" sz="2100" kern="0" dirty="0" smtClean="0">
                <a:solidFill>
                  <a:srgbClr val="FFC000"/>
                </a:solidFill>
                <a:ea typeface="ヒラギノ角ゴ Pro W3" pitchFamily="-109" charset="-128"/>
                <a:cs typeface="ヒラギノ角ゴ Pro W3" pitchFamily="-109" charset="-128"/>
              </a:rPr>
              <a:t>missions (on 29 spacecraft): </a:t>
            </a:r>
            <a:r>
              <a:rPr lang="en-US" sz="2100" dirty="0">
                <a:solidFill>
                  <a:srgbClr val="FFC000"/>
                </a:solidFill>
              </a:rPr>
              <a:t>Voyager, Geotail, Wind, </a:t>
            </a:r>
            <a:r>
              <a:rPr lang="en-US" sz="2100" dirty="0">
                <a:solidFill>
                  <a:srgbClr val="FF0000"/>
                </a:solidFill>
              </a:rPr>
              <a:t>SOHO</a:t>
            </a:r>
            <a:r>
              <a:rPr lang="en-US" sz="2100" dirty="0">
                <a:solidFill>
                  <a:srgbClr val="000000"/>
                </a:solidFill>
              </a:rPr>
              <a:t>, </a:t>
            </a:r>
            <a:r>
              <a:rPr lang="en-US" sz="2100" dirty="0">
                <a:solidFill>
                  <a:srgbClr val="FF0000"/>
                </a:solidFill>
              </a:rPr>
              <a:t>ACE</a:t>
            </a:r>
            <a:r>
              <a:rPr lang="en-US" sz="2100" dirty="0">
                <a:solidFill>
                  <a:srgbClr val="000000"/>
                </a:solidFill>
              </a:rPr>
              <a:t>, </a:t>
            </a:r>
            <a:r>
              <a:rPr lang="en-US" sz="2100" dirty="0">
                <a:solidFill>
                  <a:srgbClr val="FFC000"/>
                </a:solidFill>
              </a:rPr>
              <a:t>Cluster, TIMED, RHESSI, TWINS, Hinode,</a:t>
            </a:r>
            <a:r>
              <a:rPr lang="en-US" sz="2100" dirty="0">
                <a:solidFill>
                  <a:srgbClr val="000000"/>
                </a:solidFill>
              </a:rPr>
              <a:t> </a:t>
            </a:r>
            <a:r>
              <a:rPr lang="en-US" sz="2100" dirty="0">
                <a:solidFill>
                  <a:srgbClr val="FF0000"/>
                </a:solidFill>
              </a:rPr>
              <a:t>STEREO</a:t>
            </a:r>
            <a:r>
              <a:rPr lang="en-US" sz="2100" dirty="0">
                <a:solidFill>
                  <a:srgbClr val="000000"/>
                </a:solidFill>
              </a:rPr>
              <a:t>, </a:t>
            </a:r>
            <a:r>
              <a:rPr lang="en-US" sz="2100" dirty="0">
                <a:solidFill>
                  <a:srgbClr val="FFC000"/>
                </a:solidFill>
              </a:rPr>
              <a:t>THEMIS/ARTEMIS, AIM, CINDI, IBEX,</a:t>
            </a:r>
            <a:r>
              <a:rPr lang="en-US" sz="2100" dirty="0">
                <a:solidFill>
                  <a:srgbClr val="000000"/>
                </a:solidFill>
              </a:rPr>
              <a:t> </a:t>
            </a:r>
            <a:r>
              <a:rPr lang="en-US" sz="2100" dirty="0">
                <a:solidFill>
                  <a:srgbClr val="FF0000"/>
                </a:solidFill>
              </a:rPr>
              <a:t>SDO</a:t>
            </a:r>
            <a:r>
              <a:rPr lang="en-US" sz="2100" dirty="0">
                <a:solidFill>
                  <a:srgbClr val="000000"/>
                </a:solidFill>
              </a:rPr>
              <a:t>, </a:t>
            </a:r>
            <a:r>
              <a:rPr lang="en-US" sz="2100" dirty="0">
                <a:solidFill>
                  <a:srgbClr val="FF0000"/>
                </a:solidFill>
              </a:rPr>
              <a:t>Van Allen Probes</a:t>
            </a:r>
            <a:r>
              <a:rPr lang="en-US" sz="2100" dirty="0">
                <a:solidFill>
                  <a:srgbClr val="000000"/>
                </a:solidFill>
              </a:rPr>
              <a:t>, </a:t>
            </a:r>
            <a:r>
              <a:rPr lang="en-US" sz="2100" dirty="0">
                <a:solidFill>
                  <a:srgbClr val="FFC000"/>
                </a:solidFill>
              </a:rPr>
              <a:t>IRIS</a:t>
            </a:r>
            <a:br>
              <a:rPr lang="en-US" sz="2100" dirty="0">
                <a:solidFill>
                  <a:srgbClr val="FFC000"/>
                </a:solidFill>
              </a:rPr>
            </a:br>
            <a:r>
              <a:rPr lang="en-US" sz="2100" dirty="0">
                <a:solidFill>
                  <a:srgbClr val="FFC000"/>
                </a:solidFill>
              </a:rPr>
              <a:t/>
            </a:r>
            <a:br>
              <a:rPr lang="en-US" sz="2100" dirty="0">
                <a:solidFill>
                  <a:srgbClr val="FFC000"/>
                </a:solidFill>
              </a:rPr>
            </a:br>
            <a:r>
              <a:rPr lang="en-US" sz="2100" dirty="0">
                <a:solidFill>
                  <a:srgbClr val="FFC000"/>
                </a:solidFill>
              </a:rPr>
              <a:t>(Missions in </a:t>
            </a:r>
            <a:r>
              <a:rPr lang="en-US" sz="2100" dirty="0">
                <a:solidFill>
                  <a:srgbClr val="FF0000"/>
                </a:solidFill>
              </a:rPr>
              <a:t>red</a:t>
            </a:r>
            <a:r>
              <a:rPr lang="en-US" sz="2100" dirty="0">
                <a:solidFill>
                  <a:srgbClr val="000000"/>
                </a:solidFill>
              </a:rPr>
              <a:t> </a:t>
            </a:r>
            <a:r>
              <a:rPr lang="en-US" sz="2100" dirty="0">
                <a:solidFill>
                  <a:srgbClr val="FFC000"/>
                </a:solidFill>
              </a:rPr>
              <a:t>contribute to operational Space Weather.)</a:t>
            </a:r>
          </a:p>
          <a:p>
            <a:pPr marL="310490" indent="-179659" defTabSz="1004709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100" dirty="0">
              <a:solidFill>
                <a:srgbClr val="FFC000"/>
              </a:solidFill>
            </a:endParaRPr>
          </a:p>
          <a:p>
            <a:pPr marL="310490" indent="-179659" defTabSz="1004709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100" dirty="0" smtClean="0">
                <a:solidFill>
                  <a:srgbClr val="FFC000"/>
                </a:solidFill>
              </a:rPr>
              <a:t>6 missions are in various phases of development: </a:t>
            </a:r>
            <a:br>
              <a:rPr lang="en-US" sz="2100" dirty="0" smtClean="0">
                <a:solidFill>
                  <a:srgbClr val="FFC000"/>
                </a:solidFill>
              </a:rPr>
            </a:br>
            <a:r>
              <a:rPr lang="en-US" sz="2100" dirty="0">
                <a:solidFill>
                  <a:srgbClr val="FFC000"/>
                </a:solidFill>
              </a:rPr>
              <a:t>SET, MMS, SOC, SPP, ICON, and </a:t>
            </a:r>
            <a:r>
              <a:rPr lang="en-US" sz="2100" dirty="0" smtClean="0">
                <a:solidFill>
                  <a:srgbClr val="FFC000"/>
                </a:solidFill>
              </a:rPr>
              <a:t>GOLD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7728479" y="7157225"/>
            <a:ext cx="2352146" cy="402483"/>
          </a:xfrm>
          <a:prstGeom prst="rect">
            <a:avLst/>
          </a:prstGeom>
        </p:spPr>
        <p:txBody>
          <a:bodyPr vert="horz" lIns="100479" tIns="50242" rIns="100479" bIns="50242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3D804BE-5198-2946-A7CF-1560F12F4DF1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itle 5"/>
          <p:cNvSpPr txBox="1">
            <a:spLocks/>
          </p:cNvSpPr>
          <p:nvPr/>
        </p:nvSpPr>
        <p:spPr bwMode="auto">
          <a:xfrm>
            <a:off x="-141288" y="71794"/>
            <a:ext cx="9072563" cy="113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479" tIns="50242" rIns="100479" bIns="50242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000" i="1" dirty="0" err="1" smtClean="0">
                <a:solidFill>
                  <a:srgbClr val="FFFF00"/>
                </a:solidFill>
                <a:latin typeface="Arial"/>
                <a:ea typeface="ヒラギノ角ゴ Pro W3"/>
                <a:cs typeface="ヒラギノ角ゴ Pro W3"/>
              </a:rPr>
              <a:t>Heliophysics</a:t>
            </a:r>
            <a:r>
              <a:rPr lang="en-US" sz="4000" i="1" dirty="0" smtClean="0">
                <a:solidFill>
                  <a:srgbClr val="FFFF00"/>
                </a:solidFill>
                <a:latin typeface="Arial"/>
                <a:ea typeface="ヒラギノ角ゴ Pro W3"/>
                <a:cs typeface="ヒラギノ角ゴ Pro W3"/>
              </a:rPr>
              <a:t> System </a:t>
            </a:r>
            <a:r>
              <a:rPr lang="en-US" sz="4000" i="1" dirty="0">
                <a:solidFill>
                  <a:srgbClr val="FFFF00"/>
                </a:solidFill>
                <a:latin typeface="Arial"/>
                <a:ea typeface="ヒラギノ角ゴ Pro W3"/>
                <a:cs typeface="ヒラギノ角ゴ Pro W3"/>
              </a:rPr>
              <a:t>Observatory</a:t>
            </a:r>
            <a:r>
              <a:rPr lang="en-US" sz="3500" b="1" i="1" dirty="0">
                <a:solidFill>
                  <a:srgbClr val="FFFF00"/>
                </a:solidFill>
                <a:latin typeface="Arial"/>
                <a:ea typeface="ヒラギノ角ゴ Pro W3"/>
                <a:cs typeface="ヒラギノ角ゴ Pro W3"/>
              </a:rPr>
              <a:t/>
            </a:r>
            <a:br>
              <a:rPr lang="en-US" sz="3500" b="1" i="1" dirty="0">
                <a:solidFill>
                  <a:srgbClr val="FFFF00"/>
                </a:solidFill>
                <a:latin typeface="Arial"/>
                <a:ea typeface="ヒラギノ角ゴ Pro W3"/>
                <a:cs typeface="ヒラギノ角ゴ Pro W3"/>
              </a:rPr>
            </a:br>
            <a:r>
              <a:rPr lang="en-US" sz="1800" dirty="0">
                <a:solidFill>
                  <a:srgbClr val="FFFFFF"/>
                </a:solidFill>
                <a:latin typeface="Arial"/>
              </a:rPr>
              <a:t>A coordinated and complementary fleet of spacecraft to understand </a:t>
            </a:r>
            <a:br>
              <a:rPr lang="en-US" sz="1800" dirty="0">
                <a:solidFill>
                  <a:srgbClr val="FFFFFF"/>
                </a:solidFill>
                <a:latin typeface="Arial"/>
              </a:rPr>
            </a:br>
            <a:r>
              <a:rPr lang="en-US" sz="1800" dirty="0">
                <a:solidFill>
                  <a:srgbClr val="FFFFFF"/>
                </a:solidFill>
                <a:latin typeface="Arial"/>
              </a:rPr>
              <a:t>the Sun and its interactions with Earth and the solar system </a:t>
            </a:r>
            <a:endParaRPr lang="en-US" sz="1800" dirty="0">
              <a:solidFill>
                <a:srgbClr val="FFFFFF"/>
              </a:solidFill>
              <a:latin typeface="Arial"/>
              <a:ea typeface="ヒラギノ角ゴ Pro W3"/>
              <a:cs typeface="ヒラギノ角ゴ Pro W3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2" y="1332222"/>
            <a:ext cx="5715000" cy="6105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71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4040" y="1217948"/>
            <a:ext cx="9142567" cy="5912408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r>
              <a:rPr lang="en-US" sz="3200" dirty="0">
                <a:solidFill>
                  <a:srgbClr val="FFC000"/>
                </a:solidFill>
                <a:latin typeface="Arial Narrow" pitchFamily="34" charset="0"/>
              </a:rPr>
              <a:t>Addition of new HSO component where each component need not carry a comprehensive payload</a:t>
            </a:r>
            <a:endParaRPr lang="en-US" sz="3200" dirty="0">
              <a:latin typeface="Arial Narrow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The network can grow serendipitously, with key measurements  made on distributed platforms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Single instrument MOOs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err="1">
                <a:latin typeface="Arial Narrow" pitchFamily="34" charset="0"/>
              </a:rPr>
              <a:t>Cubesats</a:t>
            </a:r>
            <a:r>
              <a:rPr lang="en-US" sz="2800" dirty="0">
                <a:latin typeface="Arial Narrow" pitchFamily="34" charset="0"/>
              </a:rPr>
              <a:t> dedicated to one or two instruments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Individual measurement sets add value by complementing the existing </a:t>
            </a:r>
            <a:r>
              <a:rPr lang="en-US" sz="2800" dirty="0" smtClean="0">
                <a:latin typeface="Arial Narrow" pitchFamily="34" charset="0"/>
              </a:rPr>
              <a:t>network</a:t>
            </a:r>
          </a:p>
          <a:p>
            <a:pPr lvl="1">
              <a:buFont typeface="Arial" pitchFamily="34" charset="0"/>
              <a:buChar char="•"/>
            </a:pPr>
            <a:endParaRPr lang="en-US" sz="2600" dirty="0">
              <a:latin typeface="Arial Narrow" pitchFamily="34" charset="0"/>
            </a:endParaRPr>
          </a:p>
          <a:p>
            <a:r>
              <a:rPr lang="en-US" sz="3200" dirty="0">
                <a:solidFill>
                  <a:srgbClr val="FFC000"/>
                </a:solidFill>
                <a:latin typeface="Arial Narrow" pitchFamily="34" charset="0"/>
              </a:rPr>
              <a:t>In addition, we need techniques to assess the value of additional components to the HSO as a whole</a:t>
            </a:r>
            <a:endParaRPr lang="en-US" sz="3200" dirty="0">
              <a:latin typeface="Arial Narrow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Models of data assimilation effectiveness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What is the minimum infrastructure?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How can we assess and maintain system reliability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2064" y="237990"/>
            <a:ext cx="8592071" cy="602685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sz="3500" dirty="0">
                <a:solidFill>
                  <a:srgbClr val="FFFF00"/>
                </a:solidFill>
              </a:rPr>
              <a:t>Looking Forward: New HSO Components </a:t>
            </a:r>
          </a:p>
        </p:txBody>
      </p:sp>
    </p:spTree>
    <p:extLst>
      <p:ext uri="{BB962C8B-B14F-4D97-AF65-F5344CB8AC3E}">
        <p14:creationId xmlns:p14="http://schemas.microsoft.com/office/powerpoint/2010/main" val="140055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-446088" y="-68937"/>
            <a:ext cx="10067925" cy="1262063"/>
          </a:xfrm>
          <a:ln/>
        </p:spPr>
        <p:txBody>
          <a:bodyPr tIns="28134"/>
          <a:lstStyle/>
          <a:p>
            <a:pPr eaLnBrk="1" hangingPunct="1">
              <a:lnSpc>
                <a:spcPct val="80000"/>
              </a:lnSpc>
            </a:pPr>
            <a:r>
              <a:rPr lang="en-US" altLang="en-US" sz="4000" dirty="0" err="1">
                <a:solidFill>
                  <a:srgbClr val="FFFF00"/>
                </a:solidFill>
              </a:rPr>
              <a:t>Heliophysics</a:t>
            </a:r>
            <a:r>
              <a:rPr lang="en-US" altLang="en-US" sz="4000" dirty="0">
                <a:solidFill>
                  <a:srgbClr val="FFFF00"/>
                </a:solidFill>
              </a:rPr>
              <a:t> is an environmental science </a:t>
            </a:r>
            <a:r>
              <a:rPr lang="en-US" altLang="en-US" sz="2400" b="1" dirty="0">
                <a:solidFill>
                  <a:srgbClr val="FFFF00"/>
                </a:solidFill>
              </a:rPr>
              <a:t/>
            </a:r>
            <a:br>
              <a:rPr lang="en-US" altLang="en-US" sz="2400" b="1" dirty="0">
                <a:solidFill>
                  <a:srgbClr val="FFFF00"/>
                </a:solidFill>
              </a:rPr>
            </a:br>
            <a:r>
              <a:rPr lang="en-US" altLang="en-US" sz="1500" b="1" dirty="0">
                <a:solidFill>
                  <a:srgbClr val="FFFF00"/>
                </a:solidFill>
              </a:rPr>
              <a:t>– a hybrid between meteorology and astrophysics</a:t>
            </a:r>
            <a:r>
              <a:rPr lang="en-US" altLang="en-US" sz="2400" b="1" dirty="0">
                <a:solidFill>
                  <a:srgbClr val="FFFF00"/>
                </a:solidFill>
              </a:rPr>
              <a:t/>
            </a:r>
            <a:br>
              <a:rPr lang="en-US" altLang="en-US" sz="2400" b="1" dirty="0">
                <a:solidFill>
                  <a:srgbClr val="FFFF00"/>
                </a:solidFill>
              </a:rPr>
            </a:br>
            <a:r>
              <a:rPr lang="en-US" altLang="en-US" sz="2000" b="1" dirty="0">
                <a:solidFill>
                  <a:srgbClr val="FFC000"/>
                </a:solidFill>
              </a:rPr>
              <a:t>	</a:t>
            </a:r>
            <a:endParaRPr lang="en-US" altLang="en-US" sz="2000" dirty="0">
              <a:solidFill>
                <a:srgbClr val="FFC000"/>
              </a:solidFill>
            </a:endParaRPr>
          </a:p>
        </p:txBody>
      </p:sp>
      <p:pic>
        <p:nvPicPr>
          <p:cNvPr id="8" name="feb08.mpe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 cstate="print"/>
          <a:srcRect l="7483" t="24911" b="11781"/>
          <a:stretch/>
        </p:blipFill>
        <p:spPr>
          <a:xfrm>
            <a:off x="6133452" y="1955812"/>
            <a:ext cx="3113262" cy="3189502"/>
          </a:xfr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47103" y="5303553"/>
            <a:ext cx="2127250" cy="1528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97520" y="5395073"/>
            <a:ext cx="2104767" cy="136190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4956307" y="1171649"/>
            <a:ext cx="4581591" cy="1038590"/>
          </a:xfrm>
          <a:prstGeom prst="rect">
            <a:avLst/>
          </a:prstGeom>
        </p:spPr>
        <p:txBody>
          <a:bodyPr wrap="square" lIns="91132" tIns="45567" rIns="91132" bIns="45567">
            <a:spAutoFit/>
          </a:bodyPr>
          <a:lstStyle/>
          <a:p>
            <a:pPr defTabSz="455684"/>
            <a:r>
              <a:rPr lang="en-US" sz="2200" dirty="0">
                <a:solidFill>
                  <a:srgbClr val="FFFFFF"/>
                </a:solidFill>
              </a:rPr>
              <a:t>Weather on the sun today is space weather in low-Earth orbit later this week</a:t>
            </a:r>
          </a:p>
        </p:txBody>
      </p:sp>
      <p:pic>
        <p:nvPicPr>
          <p:cNvPr id="9" name="Ring of Fire Derecho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68011" y="2015264"/>
            <a:ext cx="3886160" cy="29145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08419" y="1197001"/>
            <a:ext cx="4403486" cy="607293"/>
          </a:xfrm>
          <a:prstGeom prst="rect">
            <a:avLst/>
          </a:prstGeom>
        </p:spPr>
        <p:txBody>
          <a:bodyPr wrap="square" lIns="91132" tIns="45567" rIns="91132" bIns="45567">
            <a:spAutoFit/>
          </a:bodyPr>
          <a:lstStyle/>
          <a:p>
            <a:pPr defTabSz="455684"/>
            <a:r>
              <a:rPr lang="en-US" dirty="0">
                <a:solidFill>
                  <a:srgbClr val="FFFFFF"/>
                </a:solidFill>
              </a:rPr>
              <a:t>Weather in </a:t>
            </a:r>
            <a:r>
              <a:rPr lang="en-US" dirty="0" smtClean="0">
                <a:solidFill>
                  <a:srgbClr val="FFFFFF"/>
                </a:solidFill>
              </a:rPr>
              <a:t>the mid-west </a:t>
            </a:r>
            <a:r>
              <a:rPr lang="en-US" dirty="0">
                <a:solidFill>
                  <a:srgbClr val="FFFFFF"/>
                </a:solidFill>
              </a:rPr>
              <a:t>today is    Washington’s weather tomorrow.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18966" y="6845919"/>
            <a:ext cx="1454165" cy="349929"/>
          </a:xfrm>
          <a:prstGeom prst="rect">
            <a:avLst/>
          </a:prstGeom>
        </p:spPr>
        <p:txBody>
          <a:bodyPr wrap="none" lIns="91401" tIns="45701" rIns="91401" bIns="45701">
            <a:spAutoFit/>
          </a:bodyPr>
          <a:lstStyle/>
          <a:p>
            <a:pPr defTabSz="455684"/>
            <a:r>
              <a:rPr lang="en-US" altLang="en-US" dirty="0">
                <a:solidFill>
                  <a:srgbClr val="FFC000"/>
                </a:solidFill>
              </a:rPr>
              <a:t>meteorology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48326" y="6850860"/>
            <a:ext cx="1466990" cy="349929"/>
          </a:xfrm>
          <a:prstGeom prst="rect">
            <a:avLst/>
          </a:prstGeom>
        </p:spPr>
        <p:txBody>
          <a:bodyPr wrap="none" lIns="91401" tIns="45701" rIns="91401" bIns="45701">
            <a:spAutoFit/>
          </a:bodyPr>
          <a:lstStyle/>
          <a:p>
            <a:pPr defTabSz="455684"/>
            <a:r>
              <a:rPr lang="en-US" altLang="en-US" dirty="0">
                <a:solidFill>
                  <a:srgbClr val="FFC000"/>
                </a:solidFill>
              </a:rPr>
              <a:t>astrophysics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 descr="C:\Users\lika\Desktop\swpcforecasterdavemarshallinopscenter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23" y="4371498"/>
            <a:ext cx="2485480" cy="18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122053" y="6286327"/>
            <a:ext cx="4403486" cy="607293"/>
          </a:xfrm>
          <a:prstGeom prst="rect">
            <a:avLst/>
          </a:prstGeom>
        </p:spPr>
        <p:txBody>
          <a:bodyPr wrap="square" lIns="91132" tIns="45567" rIns="91132" bIns="45567">
            <a:spAutoFit/>
          </a:bodyPr>
          <a:lstStyle/>
          <a:p>
            <a:pPr defTabSz="455684"/>
            <a:r>
              <a:rPr lang="en-US" dirty="0" smtClean="0">
                <a:solidFill>
                  <a:srgbClr val="FFFFFF"/>
                </a:solidFill>
              </a:rPr>
              <a:t>At NOAA’s SWPC, forecaster Dave Marshall sits at the crossroads.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695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5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13" y="3779838"/>
            <a:ext cx="2362200" cy="1752600"/>
          </a:xfrm>
        </p:spPr>
        <p:txBody>
          <a:bodyPr/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STEREO includes 5 telescopes  that monitor the sky at large angles from the </a:t>
            </a:r>
            <a:r>
              <a:rPr lang="en-US" sz="2000" dirty="0" smtClean="0">
                <a:solidFill>
                  <a:schemeClr val="tx1"/>
                </a:solidFill>
              </a:rPr>
              <a:t>Sun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10809_STEREO_Integration_Zoom_H264_320x180_29.97_iPhone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133" y="824746"/>
            <a:ext cx="5389180" cy="3031292"/>
          </a:xfrm>
        </p:spPr>
      </p:pic>
      <p:pic>
        <p:nvPicPr>
          <p:cNvPr id="5" name="10809_STEREO_Integration_H264_1280x720_30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 bwMode="auto">
          <a:xfrm>
            <a:off x="2912398" y="3779837"/>
            <a:ext cx="6928514" cy="38971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5910161" y="2027237"/>
            <a:ext cx="4114800" cy="1638133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r>
              <a:rPr lang="en-US" dirty="0"/>
              <a:t>NASA's STEREO spacecraft and new data processing techniques have succeeded in tracking space weather events from their origin in the Sun's </a:t>
            </a:r>
            <a:r>
              <a:rPr lang="en-US" dirty="0" smtClean="0"/>
              <a:t>ultra hot </a:t>
            </a:r>
            <a:r>
              <a:rPr lang="en-US" dirty="0"/>
              <a:t>corona to impact with the </a:t>
            </a:r>
            <a:r>
              <a:rPr lang="en-US" dirty="0" smtClean="0"/>
              <a:t>Earth’s magnetosphere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-24116"/>
            <a:ext cx="9078912" cy="830989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pPr defTabSz="457152" eaLnBrk="0">
              <a:lnSpc>
                <a:spcPct val="100000"/>
              </a:lnSpc>
              <a:spcBef>
                <a:spcPct val="30000"/>
              </a:spcBef>
              <a:defRPr/>
            </a:pPr>
            <a:r>
              <a:rPr lang="en-US" sz="2400" dirty="0">
                <a:solidFill>
                  <a:srgbClr val="FFFF00"/>
                </a:solidFill>
              </a:rPr>
              <a:t>The next frontier in space weather forecasting involves the </a:t>
            </a:r>
            <a:r>
              <a:rPr lang="en-US" sz="2400" dirty="0" smtClean="0">
                <a:solidFill>
                  <a:srgbClr val="FFFF00"/>
                </a:solidFill>
              </a:rPr>
              <a:t>uninterrupted </a:t>
            </a:r>
            <a:r>
              <a:rPr lang="en-US" sz="2400" dirty="0">
                <a:solidFill>
                  <a:srgbClr val="FFFF00"/>
                </a:solidFill>
              </a:rPr>
              <a:t>tracking of storm clouds from the sun to the planets.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245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91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7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756047" y="-106363"/>
            <a:ext cx="8568531" cy="671971"/>
          </a:xfrm>
        </p:spPr>
        <p:txBody>
          <a:bodyPr/>
          <a:lstStyle/>
          <a:p>
            <a:r>
              <a:rPr lang="en-US" altLang="en-US" sz="35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ILWS/Others </a:t>
            </a:r>
            <a:r>
              <a:rPr lang="en-US" altLang="en-US" sz="3500" dirty="0">
                <a:solidFill>
                  <a:srgbClr val="FFFF00"/>
                </a:solidFill>
                <a:latin typeface="Arial" charset="0"/>
                <a:cs typeface="Arial" charset="0"/>
              </a:rPr>
              <a:t>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6021" y="427037"/>
            <a:ext cx="10080625" cy="8607825"/>
          </a:xfrm>
          <a:prstGeom prst="rect">
            <a:avLst/>
          </a:prstGeom>
          <a:noFill/>
        </p:spPr>
        <p:txBody>
          <a:bodyPr lIns="100794" tIns="50397" rIns="100794" bIns="50397">
            <a:spAutoFit/>
          </a:bodyPr>
          <a:lstStyle/>
          <a:p>
            <a:pPr algn="l">
              <a:defRPr/>
            </a:pPr>
            <a:r>
              <a:rPr lang="en-US" sz="2200" dirty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Sponsored COSPAR/ILWS Roadmap: </a:t>
            </a:r>
          </a:p>
          <a:p>
            <a:pPr algn="l">
              <a:defRPr/>
            </a:pP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Advancing space weather  science to protect </a:t>
            </a:r>
          </a:p>
          <a:p>
            <a:pPr algn="l">
              <a:defRPr/>
            </a:pP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society’s technological infrastructure </a:t>
            </a:r>
            <a:r>
              <a:rPr lang="en-US" sz="24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(</a:t>
            </a:r>
            <a:r>
              <a:rPr lang="en-US" sz="2200" i="1" dirty="0">
                <a:solidFill>
                  <a:srgbClr val="FFC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to be published in </a:t>
            </a:r>
          </a:p>
          <a:p>
            <a:pPr algn="l">
              <a:defRPr/>
            </a:pPr>
            <a:r>
              <a:rPr lang="en-US" sz="2200" i="1" dirty="0">
                <a:solidFill>
                  <a:srgbClr val="FFC000"/>
                </a:solidFill>
                <a:latin typeface="Times New Roman" charset="0"/>
                <a:ea typeface="ＭＳ Ｐゴシック" charset="-128"/>
              </a:rPr>
              <a:t>Adv. in </a:t>
            </a:r>
            <a:r>
              <a:rPr lang="en-US" sz="2200" i="1" dirty="0" err="1">
                <a:solidFill>
                  <a:srgbClr val="FFC000"/>
                </a:solidFill>
                <a:latin typeface="Times New Roman" charset="0"/>
                <a:ea typeface="ＭＳ Ｐゴシック" charset="-128"/>
              </a:rPr>
              <a:t>Sp.Res</a:t>
            </a:r>
            <a:r>
              <a:rPr lang="en-US" sz="2200" i="1" dirty="0">
                <a:solidFill>
                  <a:srgbClr val="FFC000"/>
                </a:solidFill>
                <a:latin typeface="Times New Roman" charset="0"/>
                <a:ea typeface="ＭＳ Ｐゴシック" charset="-128"/>
              </a:rPr>
              <a:t>. with a summary article in Space Weather Journal in Spring, 2015)</a:t>
            </a:r>
            <a:endParaRPr lang="en-US" sz="2200" i="1" dirty="0">
              <a:solidFill>
                <a:srgbClr val="FFC00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en-US" sz="2200" dirty="0" smtClean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COSPAR/ILWS </a:t>
            </a:r>
            <a:r>
              <a:rPr lang="en-US" sz="2200" dirty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Charge  to the Road Map Team:</a:t>
            </a: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Focus on high-priority challenges in key areas of research</a:t>
            </a: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leading to a better understanding of the space environment and</a:t>
            </a: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 demonstrable improvement in the provision of timely, reliable information</a:t>
            </a: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pertinent to effects on </a:t>
            </a:r>
            <a:r>
              <a:rPr lang="en-US" sz="2200" dirty="0" err="1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civiian</a:t>
            </a: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space- and ground-based systems,</a:t>
            </a: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for all stakeholders around the world.</a:t>
            </a: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endParaRPr lang="en-US" sz="21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en-US" sz="2000" i="1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The Road Map prioritized those advances that can be made on short, intermediate and decadal time scales, identifying gaps and opportunities form a predominantly, but not exclusively, geocentric perspective</a:t>
            </a:r>
            <a:r>
              <a:rPr lang="en-US" sz="2000" i="1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.</a:t>
            </a:r>
          </a:p>
          <a:p>
            <a:pPr algn="l">
              <a:defRPr/>
            </a:pPr>
            <a:r>
              <a:rPr lang="en-US" sz="2200" b="1" dirty="0" smtClean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Looking forward to M4 announcement</a:t>
            </a:r>
          </a:p>
          <a:p>
            <a:pPr algn="l">
              <a:defRPr/>
            </a:pPr>
            <a:endParaRPr lang="en-US" sz="2200" b="1" dirty="0">
              <a:solidFill>
                <a:srgbClr val="00B0F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en-US" sz="2200" dirty="0" smtClean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Organization </a:t>
            </a:r>
            <a:r>
              <a:rPr lang="en-US" sz="2200" dirty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of a week long COSPAR/ILWS/SCOSTEP-</a:t>
            </a:r>
            <a:r>
              <a:rPr lang="en-US" sz="2200" dirty="0" err="1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VarSITI</a:t>
            </a:r>
            <a:r>
              <a:rPr lang="en-US" sz="2200" dirty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Workshop</a:t>
            </a: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ILWS workshop will merge with COSPAR/</a:t>
            </a:r>
            <a:r>
              <a:rPr lang="en-US" sz="2200" dirty="0" err="1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SWx</a:t>
            </a: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and </a:t>
            </a:r>
            <a:r>
              <a:rPr lang="en-US" sz="2200" dirty="0" err="1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VarSITI</a:t>
            </a: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to hold a workshop in </a:t>
            </a:r>
            <a:r>
              <a:rPr lang="en-US" sz="22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Goa, India in </a:t>
            </a:r>
            <a:r>
              <a:rPr lang="en-US" sz="2400" dirty="0"/>
              <a:t>25-29th January, 2016</a:t>
            </a: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r>
              <a:rPr lang="en-US" sz="22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Announcement </a:t>
            </a: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to come soon. </a:t>
            </a:r>
            <a:endParaRPr lang="en-US" sz="2200" dirty="0" smtClean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endParaRPr lang="en-US" sz="22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881188" indent="-1881188">
              <a:spcAft>
                <a:spcPts val="600"/>
              </a:spcAft>
              <a:buFontTx/>
              <a:buNone/>
            </a:pPr>
            <a:r>
              <a:rPr lang="en-US" altLang="en-US" b="1" dirty="0">
                <a:cs typeface="Arial" charset="0"/>
              </a:rPr>
              <a:t>March </a:t>
            </a:r>
            <a:r>
              <a:rPr lang="en-US" altLang="en-US" b="1" dirty="0" smtClean="0">
                <a:cs typeface="Arial" charset="0"/>
              </a:rPr>
              <a:t> 2-6 2015</a:t>
            </a:r>
            <a:r>
              <a:rPr lang="en-US" altLang="en-US" b="1" dirty="0">
                <a:cs typeface="Arial" charset="0"/>
              </a:rPr>
              <a:t>: 	</a:t>
            </a:r>
            <a:r>
              <a:rPr lang="en-US" altLang="en-US" b="1" dirty="0" smtClean="0">
                <a:cs typeface="Arial" charset="0"/>
              </a:rPr>
              <a:t>United Nations/Japan Workshop on Space Weather Workshop “Science and Data </a:t>
            </a:r>
            <a:r>
              <a:rPr lang="en-US" altLang="en-US" b="1" dirty="0" err="1" smtClean="0">
                <a:cs typeface="Arial" charset="0"/>
              </a:rPr>
              <a:t>Ptoducts</a:t>
            </a:r>
            <a:r>
              <a:rPr lang="en-US" altLang="en-US" b="1" dirty="0" smtClean="0">
                <a:cs typeface="Arial" charset="0"/>
              </a:rPr>
              <a:t> from ISWI Instruments”</a:t>
            </a:r>
            <a:endParaRPr lang="en-US" sz="22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endParaRPr lang="en-US" sz="22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endParaRPr lang="en-US" sz="22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endParaRPr lang="en-US" sz="22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algn="l">
              <a:defRPr/>
            </a:pPr>
            <a:endParaRPr lang="en-US" sz="2400" dirty="0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317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756047" y="335986"/>
            <a:ext cx="8568531" cy="671971"/>
          </a:xfrm>
        </p:spPr>
        <p:txBody>
          <a:bodyPr/>
          <a:lstStyle/>
          <a:p>
            <a:r>
              <a:rPr lang="en-US" altLang="en-US" sz="3100" dirty="0">
                <a:solidFill>
                  <a:srgbClr val="FFFF00"/>
                </a:solidFill>
                <a:latin typeface="Arial" charset="0"/>
                <a:cs typeface="Arial" charset="0"/>
              </a:rPr>
              <a:t>National Space Weather Program/Office of Science and Technology Policy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8010" y="1175950"/>
            <a:ext cx="10080625" cy="7357547"/>
          </a:xfrm>
          <a:prstGeom prst="rect">
            <a:avLst/>
          </a:prstGeom>
          <a:noFill/>
        </p:spPr>
        <p:txBody>
          <a:bodyPr lIns="100794" tIns="50397" rIns="100794" bIns="50397">
            <a:spAutoFit/>
          </a:bodyPr>
          <a:lstStyle/>
          <a:p>
            <a:pPr algn="l">
              <a:defRPr/>
            </a:pPr>
            <a:r>
              <a:rPr lang="en-US" sz="2200" dirty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NSWP</a:t>
            </a:r>
          </a:p>
          <a:p>
            <a:pPr algn="l">
              <a:defRPr/>
            </a:pPr>
            <a:r>
              <a:rPr lang="en-US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NSWP </a:t>
            </a:r>
            <a:r>
              <a:rPr lang="en-US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Is being reorganized. Stay tuned.</a:t>
            </a:r>
          </a:p>
          <a:p>
            <a:pPr algn="l">
              <a:defRPr/>
            </a:pPr>
            <a:endParaRPr lang="en-US" sz="22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en-US" sz="2200" dirty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OSTP</a:t>
            </a:r>
          </a:p>
          <a:p>
            <a:pPr algn="l">
              <a:defRPr/>
            </a:pPr>
            <a:r>
              <a:rPr lang="en-US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Ensuring </a:t>
            </a:r>
            <a:r>
              <a:rPr lang="en-US" sz="200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that </a:t>
            </a:r>
            <a:r>
              <a:rPr lang="en-US" sz="200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US is </a:t>
            </a:r>
            <a:r>
              <a:rPr lang="en-US" sz="2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prepared to respond to and recover from severe space weather storms is a priority to President Obama and to this Administration.</a:t>
            </a:r>
          </a:p>
          <a:p>
            <a:pPr algn="l">
              <a:defRPr/>
            </a:pPr>
            <a:endParaRPr lang="en-US" sz="22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We cannot ignore the potential impact space weather may have on key infrastructures and technologies</a:t>
            </a:r>
          </a:p>
          <a:p>
            <a:pPr algn="l">
              <a:defRPr/>
            </a:pP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including the electric power grid, GPS applications, aviation and satellite operations.</a:t>
            </a: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/>
            </a:r>
            <a:b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 </a:t>
            </a:r>
            <a:b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• These technologies form the very backbone of the critical technology infrastructure we rely on for so much of </a:t>
            </a:r>
          </a:p>
          <a:p>
            <a:pPr algn="l">
              <a:defRPr/>
            </a:pP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  what we do today.</a:t>
            </a:r>
            <a:b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• In November 2014, in his role as Chair of the National Science and Technology Council (NSTC), and on </a:t>
            </a:r>
          </a:p>
          <a:p>
            <a:pPr algn="l">
              <a:defRPr/>
            </a:pP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 behalf of the  President of the United States, Dr. John </a:t>
            </a:r>
            <a:r>
              <a:rPr lang="en-US" sz="1500" dirty="0" err="1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Holdren</a:t>
            </a: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chartered the interagency </a:t>
            </a:r>
          </a:p>
          <a:p>
            <a:pPr algn="l">
              <a:defRPr/>
            </a:pP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 </a:t>
            </a:r>
            <a:r>
              <a:rPr lang="en-US" sz="1500" dirty="0">
                <a:solidFill>
                  <a:srgbClr val="00B0F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Space Weather Operations, Research, and  Mitigation </a:t>
            </a:r>
            <a:r>
              <a:rPr lang="en-US" sz="1500" b="1" dirty="0">
                <a:solidFill>
                  <a:srgbClr val="FFC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(SWORM) </a:t>
            </a: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Task Force.</a:t>
            </a:r>
            <a:b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• The Task Force will develop a National Space Weather Strategy (NSWS) that will articulate high-level strategic</a:t>
            </a:r>
          </a:p>
          <a:p>
            <a:pPr algn="l">
              <a:defRPr/>
            </a:pP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 goals for enhancing our Nation’s preparedness for a severe space weather event.</a:t>
            </a:r>
            <a:b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• In addition, a Space Weather Action Plan will be developed that will establish a process to implement the </a:t>
            </a:r>
          </a:p>
          <a:p>
            <a:pPr algn="l">
              <a:defRPr/>
            </a:pP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 National Strategy.</a:t>
            </a:r>
            <a:b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• Strengthening America’s resilience to space weather is a challenge that will require insight, expertise, and </a:t>
            </a:r>
          </a:p>
          <a:p>
            <a:pPr algn="l">
              <a:defRPr/>
            </a:pP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 dedication from many; consequently, this will be a coordinated approach across numerous </a:t>
            </a:r>
          </a:p>
          <a:p>
            <a:pPr algn="l">
              <a:defRPr/>
            </a:pP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 Federal Departments and Agencies.</a:t>
            </a:r>
            <a:b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• Both the Strategy and the Action Plan are expected to be complete in 2015.</a:t>
            </a: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/>
            </a:r>
            <a:b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/>
            </a:r>
            <a:br>
              <a:rPr lang="en-US" sz="22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endParaRPr lang="en-US" sz="2200" dirty="0">
              <a:solidFill>
                <a:srgbClr val="00B0F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algn="l">
              <a:defRPr/>
            </a:pPr>
            <a:endParaRPr lang="en-US" sz="2200" dirty="0">
              <a:solidFill>
                <a:srgbClr val="00B0F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77979" indent="-377979">
              <a:buFont typeface="Arial" panose="020B0604020202020204" pitchFamily="34" charset="0"/>
              <a:buChar char="•"/>
              <a:defRPr/>
            </a:pPr>
            <a:endParaRPr lang="en-US" sz="2200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algn="l">
              <a:defRPr/>
            </a:pPr>
            <a:endParaRPr lang="en-US" sz="2400" dirty="0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86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lika\Desktop\desktop_06_30_13\LWS14_talk\heliophysics_slide_pixmap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053" y="722183"/>
            <a:ext cx="12329486" cy="686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74383" y="364785"/>
            <a:ext cx="1988122" cy="745801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Solar </a:t>
            </a:r>
            <a:r>
              <a:rPr lang="en-US" sz="1500" dirty="0" err="1">
                <a:solidFill>
                  <a:srgbClr val="FFC000"/>
                </a:solidFill>
                <a:latin typeface="Comic Sans MS" panose="030F0702030302020204" pitchFamily="66" charset="0"/>
              </a:rPr>
              <a:t>variabiity</a:t>
            </a:r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On global/regional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74384" y="2267903"/>
            <a:ext cx="1491090" cy="960475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Solar-stellar </a:t>
            </a:r>
            <a:r>
              <a:rPr lang="en-US" sz="1500" dirty="0" err="1">
                <a:solidFill>
                  <a:srgbClr val="FFC000"/>
                </a:solidFill>
                <a:latin typeface="Comic Sans MS" panose="030F0702030302020204" pitchFamily="66" charset="0"/>
              </a:rPr>
              <a:t>connectio</a:t>
            </a:r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,</a:t>
            </a:r>
          </a:p>
          <a:p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Habitability of exoplanets</a:t>
            </a:r>
            <a:r>
              <a:rPr lang="en-US" sz="15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0465" y="5316994"/>
            <a:ext cx="2828175" cy="960475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lvl="0"/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Planetary atmospheres</a:t>
            </a:r>
          </a:p>
          <a:p>
            <a:pPr lvl="0"/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and their  interactions with solar </a:t>
            </a:r>
            <a:r>
              <a:rPr lang="en-US" sz="1500" dirty="0" err="1">
                <a:solidFill>
                  <a:srgbClr val="FFC000"/>
                </a:solidFill>
                <a:latin typeface="Comic Sans MS" panose="030F0702030302020204" pitchFamily="66" charset="0"/>
              </a:rPr>
              <a:t>variabilty</a:t>
            </a:r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,(climate &amp; weather)</a:t>
            </a:r>
          </a:p>
        </p:txBody>
      </p:sp>
      <p:sp>
        <p:nvSpPr>
          <p:cNvPr id="8" name="Rectangle 7"/>
          <p:cNvSpPr/>
          <p:nvPr/>
        </p:nvSpPr>
        <p:spPr>
          <a:xfrm>
            <a:off x="2030125" y="2765822"/>
            <a:ext cx="2212138" cy="745801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lvl="0"/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Understanding /</a:t>
            </a:r>
            <a:r>
              <a:rPr lang="en-US" sz="1500" dirty="0" err="1">
                <a:solidFill>
                  <a:srgbClr val="FFC000"/>
                </a:solidFill>
                <a:latin typeface="Comic Sans MS" panose="030F0702030302020204" pitchFamily="66" charset="0"/>
              </a:rPr>
              <a:t>modelingradiation</a:t>
            </a:r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 from SEPs &amp; GCRs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94192" y="6368720"/>
            <a:ext cx="3276203" cy="745801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lvl="0"/>
            <a:r>
              <a:rPr lang="en-US" sz="1500" dirty="0">
                <a:solidFill>
                  <a:srgbClr val="FFFF00"/>
                </a:solidFill>
                <a:latin typeface="Comic Sans MS" panose="030F0702030302020204" pitchFamily="66" charset="0"/>
              </a:rPr>
              <a:t>Predict solar energetic particle events that affect the safety of humans and technology in space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8006" y="6230498"/>
            <a:ext cx="3178197" cy="960475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lvl="0"/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Quantifies the physics, dynamics, and behavior of the Sun-Earth system over the 11-year solar cycle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4032" y="7985"/>
            <a:ext cx="3874740" cy="960475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r>
              <a:rPr lang="en-US" sz="1500" dirty="0">
                <a:solidFill>
                  <a:srgbClr val="FFC000"/>
                </a:solidFill>
                <a:latin typeface="Comic Sans MS" panose="030F0702030302020204" pitchFamily="66" charset="0"/>
              </a:rPr>
              <a:t>Characterizes Earth’s radiation environment to design reliable electronic subsystems for use in air and space transportation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64335" y="3902551"/>
            <a:ext cx="748578" cy="316452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ILWS</a:t>
            </a:r>
          </a:p>
        </p:txBody>
      </p:sp>
    </p:spTree>
    <p:extLst>
      <p:ext uri="{BB962C8B-B14F-4D97-AF65-F5344CB8AC3E}">
        <p14:creationId xmlns:p14="http://schemas.microsoft.com/office/powerpoint/2010/main" val="2507352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rgbClr val="2F3946">
                  <a:alpha val="84999"/>
                </a:srgbClr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rgbClr val="2F3946">
                  <a:alpha val="84999"/>
                </a:srgbClr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12065</TotalTime>
  <Words>1351</Words>
  <Application>Microsoft Office PowerPoint</Application>
  <PresentationFormat>Custom</PresentationFormat>
  <Paragraphs>262</Paragraphs>
  <Slides>18</Slides>
  <Notes>15</Notes>
  <HiddenSlides>0</HiddenSlides>
  <MMClips>7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2_Office Theme</vt:lpstr>
      <vt:lpstr>Title &amp; Bullets</vt:lpstr>
      <vt:lpstr>PowerPoint Presentation</vt:lpstr>
      <vt:lpstr>ILWS</vt:lpstr>
      <vt:lpstr>ILWS Mantra</vt:lpstr>
      <vt:lpstr>What is Heliophysics    </vt:lpstr>
      <vt:lpstr>Evolution of System Studies </vt:lpstr>
      <vt:lpstr>PowerPoint Presentation</vt:lpstr>
      <vt:lpstr>Sun-Earth System Science: Growth from a “consuming” science to a “producing” science for the benefit of humankind  </vt:lpstr>
      <vt:lpstr>PowerPoint Presentation</vt:lpstr>
      <vt:lpstr>PowerPoint Presentation</vt:lpstr>
      <vt:lpstr>Space Weather’s Terrestrial Influence (an example)</vt:lpstr>
      <vt:lpstr>Observing &amp; Modeling Space weather</vt:lpstr>
      <vt:lpstr>PowerPoint Presentation</vt:lpstr>
      <vt:lpstr>PowerPoint Presentation</vt:lpstr>
      <vt:lpstr>Heliophysics is an environmental science  – a hybrid between meteorology and astrophysics  </vt:lpstr>
      <vt:lpstr>STEREO includes 5 telescopes  that monitor the sky at large angles from the Sun</vt:lpstr>
      <vt:lpstr>ILWS/Others Activities</vt:lpstr>
      <vt:lpstr>National Space Weather Program/Office of Science and Technology Policy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Interplanetary Space Weather Alerts: Science Benefits</dc:title>
  <dc:creator>Tony Phillips</dc:creator>
  <cp:lastModifiedBy>lika</cp:lastModifiedBy>
  <cp:revision>558</cp:revision>
  <cp:lastPrinted>1601-01-01T00:00:00Z</cp:lastPrinted>
  <dcterms:created xsi:type="dcterms:W3CDTF">2011-09-12T16:00:26Z</dcterms:created>
  <dcterms:modified xsi:type="dcterms:W3CDTF">2015-02-03T13:51:54Z</dcterms:modified>
</cp:coreProperties>
</file>