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2"/>
  </p:handoutMasterIdLst>
  <p:sldIdLst>
    <p:sldId id="257" r:id="rId2"/>
    <p:sldId id="258" r:id="rId3"/>
    <p:sldId id="259" r:id="rId4"/>
    <p:sldId id="260" r:id="rId5"/>
    <p:sldId id="263" r:id="rId6"/>
    <p:sldId id="264" r:id="rId7"/>
    <p:sldId id="261" r:id="rId8"/>
    <p:sldId id="265" r:id="rId9"/>
    <p:sldId id="266" r:id="rId10"/>
    <p:sldId id="267" r:id="rId11"/>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90" y="2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59870F17-4E1D-46AC-A543-6B2907B82452}" type="datetimeFigureOut">
              <a:rPr lang="en-US" smtClean="0"/>
              <a:t>4/8/2015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3E293D4A-B888-48D6-BFC8-33438726EC18}" type="slidenum">
              <a:rPr lang="en-US" smtClean="0"/>
              <a:t>‹#›</a:t>
            </a:fld>
            <a:endParaRPr lang="en-US"/>
          </a:p>
        </p:txBody>
      </p:sp>
    </p:spTree>
    <p:extLst>
      <p:ext uri="{BB962C8B-B14F-4D97-AF65-F5344CB8AC3E}">
        <p14:creationId xmlns:p14="http://schemas.microsoft.com/office/powerpoint/2010/main" val="27873827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070FEFD-3F33-445A-8872-09D83CDCB731}" type="datetimeFigureOut">
              <a:rPr lang="en-US"/>
              <a:pPr>
                <a:defRPr/>
              </a:pPr>
              <a:t>4/8/2015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C72F44-B692-4A85-A58D-30375B63B71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4C8CEE7-588C-46AF-9586-A1FF5387274F}" type="datetimeFigureOut">
              <a:rPr lang="en-US"/>
              <a:pPr>
                <a:defRPr/>
              </a:pPr>
              <a:t>4/8/2015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5CAA8C-144F-4DCB-A5E4-7E35E802162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27665C-D3E1-43A5-8653-3A014279FC7D}" type="datetimeFigureOut">
              <a:rPr lang="en-US"/>
              <a:pPr>
                <a:defRPr/>
              </a:pPr>
              <a:t>4/8/2015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9CFE4F-5D3C-447E-A882-D383EF0B3F7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8D33B38-42B6-4EEB-8732-5219D5524BA6}" type="datetimeFigureOut">
              <a:rPr lang="en-US"/>
              <a:pPr>
                <a:defRPr/>
              </a:pPr>
              <a:t>4/8/2015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A7B40DB-386E-4C2D-9A61-52D1336B20A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F2160F6-5DD2-4162-AB6F-4EC8935B67A3}" type="datetimeFigureOut">
              <a:rPr lang="en-US"/>
              <a:pPr>
                <a:defRPr/>
              </a:pPr>
              <a:t>4/8/2015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2BD8E4-0FE0-42AA-98F6-6B25052BB74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6CB90C4-5B62-4B8A-8854-27485A057431}" type="datetimeFigureOut">
              <a:rPr lang="en-US"/>
              <a:pPr>
                <a:defRPr/>
              </a:pPr>
              <a:t>4/8/2015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1D80A5-2840-4490-8E33-50ABC918FC6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9888FBC-1EAF-497F-9389-D23F921B6331}" type="datetimeFigureOut">
              <a:rPr lang="en-US"/>
              <a:pPr>
                <a:defRPr/>
              </a:pPr>
              <a:t>4/8/2015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551C72-404B-40DB-81B1-D94C6B9E507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C1659C2-8A81-4EF2-BF8E-AB80D1F939E8}" type="datetimeFigureOut">
              <a:rPr lang="en-US"/>
              <a:pPr>
                <a:defRPr/>
              </a:pPr>
              <a:t>4/8/2015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98F8A0D-24C7-46D0-96B9-49E55D5422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2FE3F3-4B50-4D0A-B0B4-1C7A2A6B51DC}" type="datetimeFigureOut">
              <a:rPr lang="en-US"/>
              <a:pPr>
                <a:defRPr/>
              </a:pPr>
              <a:t>4/8/2015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6C687AC-E0D9-4558-8D78-D1AD2B3E7BE6}" type="slidenum">
              <a:rPr lang="en-US"/>
              <a:pPr>
                <a:defRPr/>
              </a:pPr>
              <a:t>‹#›</a:t>
            </a:fld>
            <a:endParaRPr lang="en-US"/>
          </a:p>
        </p:txBody>
      </p:sp>
      <p:sp>
        <p:nvSpPr>
          <p:cNvPr id="6" name="Rectangle 5"/>
          <p:cNvSpPr/>
          <p:nvPr userDrawn="1"/>
        </p:nvSpPr>
        <p:spPr>
          <a:xfrm>
            <a:off x="0" y="0"/>
            <a:ext cx="9144000" cy="1143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descr="C:\Users\terry.onsager.SWPC\Downloads\logo_top1_3_new.png"/>
          <p:cNvPicPr>
            <a:picLocks noChangeAspect="1" noChangeArrowheads="1"/>
          </p:cNvPicPr>
          <p:nvPr userDrawn="1"/>
        </p:nvPicPr>
        <p:blipFill>
          <a:blip r:embed="rId2" cstate="print"/>
          <a:srcRect/>
          <a:stretch>
            <a:fillRect/>
          </a:stretch>
        </p:blipFill>
        <p:spPr bwMode="auto">
          <a:xfrm>
            <a:off x="142008" y="51955"/>
            <a:ext cx="1371600" cy="1371600"/>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8" descr="Picture1"/>
          <p:cNvPicPr>
            <a:picLocks noChangeAspect="1" noChangeArrowheads="1"/>
          </p:cNvPicPr>
          <p:nvPr userDrawn="1"/>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a:lvl1pPr>
          </a:lstStyle>
          <a:p>
            <a:pPr>
              <a:defRPr/>
            </a:pPr>
            <a:fld id="{F31EDC93-5FF3-40E7-9EBA-31B7725BDF87}" type="datetimeFigureOut">
              <a:rPr lang="en-US"/>
              <a:pPr>
                <a:defRPr/>
              </a:pPr>
              <a:t>4/8/2015</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8554E1BF-335D-440D-B815-86D2C19031D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6612BA-A560-4A7D-8FBC-78D5A66954E9}" type="datetimeFigureOut">
              <a:rPr lang="en-US"/>
              <a:pPr>
                <a:defRPr/>
              </a:pPr>
              <a:t>4/8/2015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C51D3B8-1515-4269-973B-6CA68E8DD0F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A08BAB3-BDA1-4562-BEB5-817D962ACE49}" type="datetimeFigureOut">
              <a:rPr lang="en-US"/>
              <a:pPr>
                <a:defRPr/>
              </a:pPr>
              <a:t>4/8/2015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D5B8497-B50B-4FB8-8074-565B820DA14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pitchFamily="34" charset="0"/>
              </a:defRPr>
            </a:lvl1pPr>
          </a:lstStyle>
          <a:p>
            <a:pPr fontAlgn="base">
              <a:spcBef>
                <a:spcPct val="0"/>
              </a:spcBef>
              <a:spcAft>
                <a:spcPct val="0"/>
              </a:spcAft>
              <a:defRPr/>
            </a:pPr>
            <a:fld id="{A6E4A189-EA1B-4208-82E1-C18EA23250D6}" type="datetimeFigureOut">
              <a:rPr lang="en-US">
                <a:ea typeface="ＭＳ Ｐゴシック" pitchFamily="34" charset="-128"/>
              </a:rPr>
              <a:pPr fontAlgn="base">
                <a:spcBef>
                  <a:spcPct val="0"/>
                </a:spcBef>
                <a:spcAft>
                  <a:spcPct val="0"/>
                </a:spcAft>
                <a:defRPr/>
              </a:pPr>
              <a:t>4/8/2015</a:t>
            </a:fld>
            <a:endParaRPr lang="en-US">
              <a:ea typeface="ＭＳ Ｐゴシック" pitchFamily="34" charset="-128"/>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cs typeface="Arial" pitchFamily="34" charset="0"/>
              </a:defRPr>
            </a:lvl1pPr>
          </a:lstStyle>
          <a:p>
            <a:pPr fontAlgn="base">
              <a:spcBef>
                <a:spcPct val="0"/>
              </a:spcBef>
              <a:spcAft>
                <a:spcPct val="0"/>
              </a:spcAft>
              <a:defRPr/>
            </a:pPr>
            <a:fld id="{60EEF856-8A54-4AF3-8A49-20FFA288B6D2}" type="slidenum">
              <a:rPr lang="en-US">
                <a:ea typeface="ＭＳ Ｐゴシック" pitchFamily="34" charset="-128"/>
              </a:rPr>
              <a:pPr fontAlgn="base">
                <a:spcBef>
                  <a:spcPct val="0"/>
                </a:spcBef>
                <a:spcAft>
                  <a:spcPct val="0"/>
                </a:spcAft>
                <a:defRPr/>
              </a:pPr>
              <a:t>‹#›</a:t>
            </a:fld>
            <a:endParaRPr lang="en-US">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087951" y="183890"/>
            <a:ext cx="3927036" cy="830997"/>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ISES Director’s Report</a:t>
            </a:r>
          </a:p>
          <a:p>
            <a:pPr algn="ctr"/>
            <a:r>
              <a:rPr lang="en-US" sz="2000" dirty="0" smtClean="0">
                <a:solidFill>
                  <a:schemeClr val="bg1"/>
                </a:solidFill>
                <a:latin typeface="Arial" pitchFamily="34" charset="0"/>
                <a:cs typeface="Arial" pitchFamily="34" charset="0"/>
              </a:rPr>
              <a:t>Terry Onsager,  April 9, 2015 </a:t>
            </a:r>
            <a:endParaRPr lang="en-US" sz="2000" dirty="0">
              <a:solidFill>
                <a:schemeClr val="bg1"/>
              </a:solidFill>
              <a:latin typeface="Arial" pitchFamily="34" charset="0"/>
              <a:cs typeface="Arial" pitchFamily="34" charset="0"/>
            </a:endParaRPr>
          </a:p>
        </p:txBody>
      </p:sp>
      <p:sp>
        <p:nvSpPr>
          <p:cNvPr id="8" name="TextBox 7"/>
          <p:cNvSpPr txBox="1"/>
          <p:nvPr/>
        </p:nvSpPr>
        <p:spPr>
          <a:xfrm>
            <a:off x="1903331" y="2408037"/>
            <a:ext cx="5111656" cy="2677656"/>
          </a:xfrm>
          <a:prstGeom prst="rect">
            <a:avLst/>
          </a:prstGeom>
          <a:noFill/>
        </p:spPr>
        <p:txBody>
          <a:bodyPr wrap="none" rtlCol="0">
            <a:spAutoFit/>
          </a:bodyPr>
          <a:lstStyle/>
          <a:p>
            <a:pPr marL="233363" indent="-233363"/>
            <a:r>
              <a:rPr lang="en-US" sz="2400" dirty="0">
                <a:latin typeface="Arial" pitchFamily="34" charset="0"/>
                <a:cs typeface="Arial" pitchFamily="34" charset="0"/>
              </a:rPr>
              <a:t>•	</a:t>
            </a:r>
            <a:r>
              <a:rPr lang="en-US" sz="2400" dirty="0" smtClean="0">
                <a:latin typeface="Arial" pitchFamily="34" charset="0"/>
                <a:cs typeface="Arial" pitchFamily="34" charset="0"/>
              </a:rPr>
              <a:t>Accomplishments</a:t>
            </a:r>
          </a:p>
          <a:p>
            <a:pPr marL="233363" indent="-233363"/>
            <a:endParaRPr lang="en-US" sz="2400" dirty="0">
              <a:latin typeface="Arial" pitchFamily="34" charset="0"/>
              <a:cs typeface="Arial" pitchFamily="34" charset="0"/>
            </a:endParaRPr>
          </a:p>
          <a:p>
            <a:pPr marL="233363" indent="-233363"/>
            <a:r>
              <a:rPr lang="en-US" sz="2400" dirty="0" smtClean="0">
                <a:latin typeface="Arial" pitchFamily="34" charset="0"/>
                <a:cs typeface="Arial" pitchFamily="34" charset="0"/>
              </a:rPr>
              <a:t>•	Actions from 2014 Annual Meeting</a:t>
            </a:r>
          </a:p>
          <a:p>
            <a:pPr marL="233363" indent="-233363"/>
            <a:endParaRPr lang="en-US" sz="2400" dirty="0" smtClean="0">
              <a:latin typeface="Arial" pitchFamily="34" charset="0"/>
              <a:cs typeface="Arial" pitchFamily="34" charset="0"/>
            </a:endParaRPr>
          </a:p>
          <a:p>
            <a:pPr marL="233363" indent="-233363"/>
            <a:r>
              <a:rPr lang="en-US" sz="2400" dirty="0" smtClean="0">
                <a:latin typeface="Arial" pitchFamily="34" charset="0"/>
                <a:cs typeface="Arial" pitchFamily="34" charset="0"/>
              </a:rPr>
              <a:t>•	Complementary Activities</a:t>
            </a:r>
          </a:p>
          <a:p>
            <a:pPr marL="233363" indent="-233363"/>
            <a:endParaRPr lang="en-US" sz="2400" dirty="0">
              <a:latin typeface="Arial" pitchFamily="34" charset="0"/>
              <a:cs typeface="Arial" pitchFamily="34" charset="0"/>
            </a:endParaRPr>
          </a:p>
          <a:p>
            <a:pPr marL="233363" indent="-233363"/>
            <a:r>
              <a:rPr lang="en-US" sz="2400" dirty="0">
                <a:latin typeface="Arial" pitchFamily="34" charset="0"/>
                <a:cs typeface="Arial" pitchFamily="34" charset="0"/>
              </a:rPr>
              <a:t>•	</a:t>
            </a:r>
            <a:r>
              <a:rPr lang="en-US" sz="2400" dirty="0" smtClean="0">
                <a:latin typeface="Arial" pitchFamily="34" charset="0"/>
                <a:cs typeface="Arial" pitchFamily="34" charset="0"/>
              </a:rPr>
              <a:t>Challenges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4176014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p:cNvSpPr>
          <p:nvPr/>
        </p:nvSpPr>
        <p:spPr bwMode="auto">
          <a:xfrm>
            <a:off x="455014" y="1748238"/>
            <a:ext cx="8497789" cy="4713521"/>
          </a:xfrm>
          <a:prstGeom prst="rect">
            <a:avLst/>
          </a:prstGeom>
          <a:noFill/>
          <a:ln w="9525">
            <a:noFill/>
            <a:miter lim="800000"/>
            <a:headEnd/>
            <a:tailEnd/>
          </a:ln>
        </p:spPr>
        <p:txBody>
          <a:bodyPr/>
          <a:lstStyle/>
          <a:p>
            <a:pPr marL="225425" indent="-225425">
              <a:spcBef>
                <a:spcPts val="1200"/>
              </a:spcBef>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smtClean="0">
                <a:solidFill>
                  <a:srgbClr val="000000"/>
                </a:solidFill>
                <a:latin typeface="Arial" pitchFamily="34" charset="0"/>
              </a:rPr>
              <a:t>Back-up of space-based solar and solar wind measurements</a:t>
            </a:r>
          </a:p>
          <a:p>
            <a:pPr marL="225425" indent="-225425">
              <a:spcBef>
                <a:spcPts val="1200"/>
              </a:spcBef>
              <a:tabLst>
                <a:tab pos="457200" algn="l"/>
              </a:tabLst>
              <a:defRPr/>
            </a:pPr>
            <a:r>
              <a:rPr lang="en-US" sz="2000" dirty="0">
                <a:solidFill>
                  <a:srgbClr val="000000"/>
                </a:solidFill>
                <a:latin typeface="Arial" pitchFamily="34" charset="0"/>
              </a:rPr>
              <a:t>	-	Receiving antennas for real-time data (e.g., DSCOVR, STEREO, etc.)</a:t>
            </a:r>
          </a:p>
          <a:p>
            <a:pPr marL="225425" indent="-225425">
              <a:spcBef>
                <a:spcPts val="1200"/>
              </a:spcBef>
              <a:tabLst>
                <a:tab pos="457200" algn="l"/>
              </a:tabLst>
              <a:defRPr/>
            </a:pPr>
            <a:r>
              <a:rPr lang="en-US" sz="2000" dirty="0" smtClean="0">
                <a:solidFill>
                  <a:srgbClr val="000000"/>
                </a:solidFill>
                <a:latin typeface="Arial" pitchFamily="34" charset="0"/>
              </a:rPr>
              <a:t>	-	Coronagraph, solar E/M emissions, solar wind plasma and mag field</a:t>
            </a:r>
          </a:p>
          <a:p>
            <a:pPr marL="225425" indent="-225425">
              <a:spcBef>
                <a:spcPts val="1200"/>
              </a:spcBef>
              <a:tabLst>
                <a:tab pos="457200" algn="l"/>
              </a:tabLst>
              <a:defRPr/>
            </a:pPr>
            <a:r>
              <a:rPr lang="en-US" sz="2000" dirty="0" smtClean="0">
                <a:solidFill>
                  <a:srgbClr val="000000"/>
                </a:solidFill>
                <a:latin typeface="Arial" pitchFamily="34" charset="0"/>
              </a:rPr>
              <a:t>•</a:t>
            </a:r>
            <a:r>
              <a:rPr lang="en-US" sz="2000" dirty="0">
                <a:solidFill>
                  <a:srgbClr val="000000"/>
                </a:solidFill>
                <a:latin typeface="Arial" pitchFamily="34" charset="0"/>
              </a:rPr>
              <a:t>	Off Sun-Earth-line coronagraph (e.g., L5)</a:t>
            </a:r>
          </a:p>
          <a:p>
            <a:pPr marL="225425" indent="-225425">
              <a:spcBef>
                <a:spcPts val="1200"/>
              </a:spcBef>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err="1" smtClean="0">
                <a:solidFill>
                  <a:srgbClr val="000000"/>
                </a:solidFill>
                <a:latin typeface="Arial" pitchFamily="34" charset="0"/>
              </a:rPr>
              <a:t>Ionospheric</a:t>
            </a:r>
            <a:r>
              <a:rPr lang="en-US" sz="2000" dirty="0" smtClean="0">
                <a:solidFill>
                  <a:srgbClr val="000000"/>
                </a:solidFill>
                <a:latin typeface="Arial" pitchFamily="34" charset="0"/>
              </a:rPr>
              <a:t> measurements (ground-based and space-based)</a:t>
            </a:r>
          </a:p>
          <a:p>
            <a:pPr marL="225425" indent="-225425">
              <a:spcBef>
                <a:spcPts val="1200"/>
              </a:spcBef>
              <a:tabLst>
                <a:tab pos="457200" algn="l"/>
              </a:tabLst>
              <a:defRPr/>
            </a:pPr>
            <a:r>
              <a:rPr lang="en-US" sz="2000" dirty="0">
                <a:solidFill>
                  <a:srgbClr val="000000"/>
                </a:solidFill>
                <a:latin typeface="Arial" pitchFamily="34" charset="0"/>
              </a:rPr>
              <a:t>	</a:t>
            </a:r>
            <a:r>
              <a:rPr lang="en-US" sz="2000" dirty="0" smtClean="0">
                <a:solidFill>
                  <a:srgbClr val="000000"/>
                </a:solidFill>
                <a:latin typeface="Arial" pitchFamily="34" charset="0"/>
              </a:rPr>
              <a:t>-	Global TEC, scintillation, FUV images, electron density profile</a:t>
            </a:r>
          </a:p>
          <a:p>
            <a:pPr marL="225425" indent="-225425">
              <a:spcBef>
                <a:spcPts val="1200"/>
              </a:spcBef>
              <a:defRPr/>
            </a:pPr>
            <a:r>
              <a:rPr lang="en-US" sz="2000" dirty="0">
                <a:solidFill>
                  <a:srgbClr val="000000"/>
                </a:solidFill>
                <a:latin typeface="Arial" pitchFamily="34" charset="0"/>
              </a:rPr>
              <a:t>•	</a:t>
            </a:r>
            <a:r>
              <a:rPr lang="en-US" sz="2000" dirty="0" err="1">
                <a:solidFill>
                  <a:srgbClr val="000000"/>
                </a:solidFill>
                <a:latin typeface="Arial" pitchFamily="34" charset="0"/>
              </a:rPr>
              <a:t>Magnetospheric</a:t>
            </a:r>
            <a:r>
              <a:rPr lang="en-US" sz="2000" dirty="0">
                <a:solidFill>
                  <a:srgbClr val="000000"/>
                </a:solidFill>
                <a:latin typeface="Arial" pitchFamily="34" charset="0"/>
              </a:rPr>
              <a:t> in-situ measurements</a:t>
            </a:r>
          </a:p>
          <a:p>
            <a:pPr marL="225425" indent="-225425">
              <a:spcBef>
                <a:spcPts val="1200"/>
              </a:spcBef>
              <a:tabLst>
                <a:tab pos="457200" algn="l"/>
              </a:tabLst>
              <a:defRPr/>
            </a:pPr>
            <a:r>
              <a:rPr lang="en-US" sz="2000" dirty="0">
                <a:solidFill>
                  <a:srgbClr val="000000"/>
                </a:solidFill>
                <a:latin typeface="Arial" pitchFamily="34" charset="0"/>
                <a:cs typeface="Arial" panose="020B0604020202020204" pitchFamily="34" charset="0"/>
              </a:rPr>
              <a:t>	-	Energetic electrons and protons, low energetic electrons, mag field</a:t>
            </a:r>
            <a:endParaRPr lang="en-US" sz="2000" dirty="0">
              <a:latin typeface="Arial" panose="020B0604020202020204" pitchFamily="34" charset="0"/>
              <a:cs typeface="Arial" panose="020B0604020202020204" pitchFamily="34" charset="0"/>
            </a:endParaRPr>
          </a:p>
          <a:p>
            <a:pPr marL="225425" indent="-225425">
              <a:spcBef>
                <a:spcPts val="1200"/>
              </a:spcBef>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smtClean="0">
                <a:solidFill>
                  <a:srgbClr val="000000"/>
                </a:solidFill>
                <a:latin typeface="Arial" pitchFamily="34" charset="0"/>
              </a:rPr>
              <a:t>Earth-surface magnetic field</a:t>
            </a:r>
          </a:p>
          <a:p>
            <a:pPr marL="225425" indent="-225425">
              <a:spcBef>
                <a:spcPts val="1200"/>
              </a:spcBef>
              <a:tabLst>
                <a:tab pos="457200" algn="l"/>
              </a:tabLst>
              <a:defRPr/>
            </a:pPr>
            <a:r>
              <a:rPr lang="en-US" sz="2000" dirty="0">
                <a:solidFill>
                  <a:srgbClr val="000000"/>
                </a:solidFill>
                <a:latin typeface="Arial" pitchFamily="34" charset="0"/>
                <a:cs typeface="Arial" panose="020B0604020202020204" pitchFamily="34" charset="0"/>
              </a:rPr>
              <a:t>	</a:t>
            </a:r>
            <a:r>
              <a:rPr lang="en-US" sz="2000" dirty="0" smtClean="0">
                <a:solidFill>
                  <a:srgbClr val="000000"/>
                </a:solidFill>
                <a:latin typeface="Arial" pitchFamily="34" charset="0"/>
                <a:cs typeface="Arial" panose="020B0604020202020204" pitchFamily="34" charset="0"/>
              </a:rPr>
              <a:t>-	Global ground magnetometer data</a:t>
            </a:r>
            <a:endParaRPr lang="en-US" sz="2000" dirty="0">
              <a:solidFill>
                <a:srgbClr val="000000"/>
              </a:solidFill>
              <a:latin typeface="Arial" pitchFamily="34" charset="0"/>
              <a:cs typeface="Arial" panose="020B0604020202020204" pitchFamily="34" charset="0"/>
            </a:endParaRPr>
          </a:p>
        </p:txBody>
      </p:sp>
      <p:sp>
        <p:nvSpPr>
          <p:cNvPr id="3" name="TextBox 3"/>
          <p:cNvSpPr txBox="1">
            <a:spLocks noChangeArrowheads="1"/>
          </p:cNvSpPr>
          <p:nvPr/>
        </p:nvSpPr>
        <p:spPr bwMode="auto">
          <a:xfrm>
            <a:off x="2475718" y="140027"/>
            <a:ext cx="5896122" cy="954107"/>
          </a:xfrm>
          <a:prstGeom prst="rect">
            <a:avLst/>
          </a:prstGeom>
          <a:noFill/>
          <a:ln w="9525">
            <a:noFill/>
            <a:miter lim="800000"/>
            <a:headEnd/>
            <a:tailEnd/>
          </a:ln>
        </p:spPr>
        <p:txBody>
          <a:bodyPr wrap="square">
            <a:spAutoFit/>
          </a:bodyPr>
          <a:lstStyle/>
          <a:p>
            <a:pPr algn="ctr"/>
            <a:r>
              <a:rPr lang="en-US" sz="2800" dirty="0" smtClean="0">
                <a:solidFill>
                  <a:schemeClr val="bg1"/>
                </a:solidFill>
              </a:rPr>
              <a:t>High-Priority Needs for Real-Time Data</a:t>
            </a:r>
          </a:p>
          <a:p>
            <a:pPr algn="ctr"/>
            <a:r>
              <a:rPr lang="en-US" sz="2800" dirty="0" smtClean="0">
                <a:solidFill>
                  <a:schemeClr val="bg1"/>
                </a:solidFill>
              </a:rPr>
              <a:t>In Approximate Priority Order</a:t>
            </a:r>
            <a:endParaRPr lang="en-US" sz="2800" dirty="0">
              <a:solidFill>
                <a:schemeClr val="bg1"/>
              </a:solidFill>
            </a:endParaRPr>
          </a:p>
        </p:txBody>
      </p:sp>
    </p:spTree>
    <p:extLst>
      <p:ext uri="{BB962C8B-B14F-4D97-AF65-F5344CB8AC3E}">
        <p14:creationId xmlns:p14="http://schemas.microsoft.com/office/powerpoint/2010/main" val="164657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73452" y="298191"/>
            <a:ext cx="3002746" cy="523220"/>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Accomplishments</a:t>
            </a:r>
            <a:endParaRPr lang="en-US" sz="2000" dirty="0">
              <a:solidFill>
                <a:schemeClr val="bg1"/>
              </a:solidFill>
              <a:latin typeface="Arial" pitchFamily="34" charset="0"/>
              <a:cs typeface="Arial" pitchFamily="34" charset="0"/>
            </a:endParaRPr>
          </a:p>
        </p:txBody>
      </p:sp>
      <p:sp>
        <p:nvSpPr>
          <p:cNvPr id="3" name="TextBox 2"/>
          <p:cNvSpPr txBox="1"/>
          <p:nvPr/>
        </p:nvSpPr>
        <p:spPr>
          <a:xfrm>
            <a:off x="667192" y="2006658"/>
            <a:ext cx="8130524" cy="4401205"/>
          </a:xfrm>
          <a:prstGeom prst="rect">
            <a:avLst/>
          </a:prstGeom>
          <a:noFill/>
        </p:spPr>
        <p:txBody>
          <a:bodyPr wrap="square" rtlCol="0">
            <a:spAutoFit/>
          </a:bodyPr>
          <a:lstStyle/>
          <a:p>
            <a:pPr marL="233363" indent="-233363"/>
            <a:r>
              <a:rPr lang="en-US" sz="2000" dirty="0" smtClean="0">
                <a:latin typeface="Arial" pitchFamily="34" charset="0"/>
                <a:cs typeface="Arial" pitchFamily="34" charset="0"/>
              </a:rPr>
              <a:t>•	WMO Information System Pilot Project – Flare forecast metadata defined and registered in WIS. RWC Australia forecasts available</a:t>
            </a:r>
          </a:p>
          <a:p>
            <a:pPr marL="233363" indent="-233363"/>
            <a:endParaRPr lang="en-US" sz="2000" dirty="0">
              <a:latin typeface="Arial" pitchFamily="34" charset="0"/>
              <a:cs typeface="Arial" pitchFamily="34" charset="0"/>
            </a:endParaRPr>
          </a:p>
          <a:p>
            <a:pPr marL="233363" indent="-233363"/>
            <a:r>
              <a:rPr lang="en-US" sz="2000" dirty="0">
                <a:latin typeface="Arial" pitchFamily="34" charset="0"/>
                <a:cs typeface="Arial" pitchFamily="34" charset="0"/>
              </a:rPr>
              <a:t>•	</a:t>
            </a:r>
            <a:r>
              <a:rPr lang="en-US" sz="2000" dirty="0" smtClean="0">
                <a:latin typeface="Arial" pitchFamily="34" charset="0"/>
                <a:cs typeface="Arial" pitchFamily="34" charset="0"/>
              </a:rPr>
              <a:t>ISES Centers have indicated numerous new data, products, and services being offered – summarized in ISES/ICSU Biennial Report</a:t>
            </a:r>
          </a:p>
          <a:p>
            <a:pPr marL="233363" indent="-233363"/>
            <a:endParaRPr lang="en-US" sz="2000" dirty="0">
              <a:latin typeface="Arial" pitchFamily="34" charset="0"/>
              <a:cs typeface="Arial" pitchFamily="34" charset="0"/>
            </a:endParaRPr>
          </a:p>
          <a:p>
            <a:pPr marL="233363" indent="-233363"/>
            <a:r>
              <a:rPr lang="en-US" sz="2000" dirty="0">
                <a:latin typeface="Arial" pitchFamily="34" charset="0"/>
                <a:cs typeface="Arial" pitchFamily="34" charset="0"/>
              </a:rPr>
              <a:t>•	</a:t>
            </a:r>
            <a:r>
              <a:rPr lang="en-US" sz="2000" dirty="0" smtClean="0">
                <a:latin typeface="Arial" pitchFamily="34" charset="0"/>
                <a:cs typeface="Arial" pitchFamily="34" charset="0"/>
              </a:rPr>
              <a:t>ISES-WMO Exchange-of-Letters text finalized – Awaiting letter from WMO</a:t>
            </a:r>
          </a:p>
          <a:p>
            <a:pPr marL="233363" indent="-233363"/>
            <a:endParaRPr lang="en-US" sz="2000" dirty="0">
              <a:latin typeface="Arial" pitchFamily="34" charset="0"/>
              <a:cs typeface="Arial" pitchFamily="34" charset="0"/>
            </a:endParaRPr>
          </a:p>
          <a:p>
            <a:pPr marL="233363" indent="-233363"/>
            <a:r>
              <a:rPr lang="en-US" sz="2000" dirty="0">
                <a:latin typeface="Arial" pitchFamily="34" charset="0"/>
                <a:cs typeface="Arial" pitchFamily="34" charset="0"/>
              </a:rPr>
              <a:t>•	</a:t>
            </a:r>
            <a:r>
              <a:rPr lang="en-US" sz="2000" dirty="0" smtClean="0">
                <a:latin typeface="Arial" pitchFamily="34" charset="0"/>
                <a:cs typeface="Arial" pitchFamily="34" charset="0"/>
              </a:rPr>
              <a:t>ISES members contributed substantially to the WMO four-year plan and to the COSPAR space weather roadmap</a:t>
            </a:r>
          </a:p>
          <a:p>
            <a:pPr marL="233363" indent="-233363"/>
            <a:endParaRPr lang="en-US" sz="2000" dirty="0">
              <a:latin typeface="Arial" pitchFamily="34" charset="0"/>
              <a:cs typeface="Arial" pitchFamily="34" charset="0"/>
            </a:endParaRPr>
          </a:p>
          <a:p>
            <a:pPr marL="233363" indent="-233363"/>
            <a:r>
              <a:rPr lang="en-US" sz="2000" dirty="0">
                <a:latin typeface="Arial" pitchFamily="34" charset="0"/>
                <a:cs typeface="Arial" pitchFamily="34" charset="0"/>
              </a:rPr>
              <a:t>•	</a:t>
            </a:r>
            <a:r>
              <a:rPr lang="en-US" sz="2000" dirty="0" smtClean="0">
                <a:latin typeface="Arial" pitchFamily="34" charset="0"/>
                <a:cs typeface="Arial" pitchFamily="34" charset="0"/>
              </a:rPr>
              <a:t>Others?</a:t>
            </a:r>
            <a:endParaRPr lang="en-US" sz="2000" dirty="0">
              <a:latin typeface="Arial" pitchFamily="34" charset="0"/>
              <a:cs typeface="Arial" pitchFamily="34" charset="0"/>
            </a:endParaRPr>
          </a:p>
          <a:p>
            <a:pPr marL="233363" indent="-233363"/>
            <a:r>
              <a:rPr lang="en-US" sz="2000" dirty="0" smtClean="0">
                <a:latin typeface="Arial" pitchFamily="34" charset="0"/>
                <a:cs typeface="Arial"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0510" y="308582"/>
            <a:ext cx="6902275" cy="523220"/>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Actions from 2014 Annual Meeting (1 of 2)</a:t>
            </a:r>
            <a:endParaRPr lang="en-US" sz="2000" dirty="0">
              <a:solidFill>
                <a:schemeClr val="bg1"/>
              </a:solidFill>
              <a:latin typeface="Arial" pitchFamily="34" charset="0"/>
              <a:cs typeface="Arial" pitchFamily="34" charset="0"/>
            </a:endParaRPr>
          </a:p>
        </p:txBody>
      </p:sp>
      <p:sp>
        <p:nvSpPr>
          <p:cNvPr id="3" name="TextBox 2"/>
          <p:cNvSpPr txBox="1"/>
          <p:nvPr/>
        </p:nvSpPr>
        <p:spPr>
          <a:xfrm>
            <a:off x="534045" y="1906131"/>
            <a:ext cx="8130524" cy="3970318"/>
          </a:xfrm>
          <a:prstGeom prst="rect">
            <a:avLst/>
          </a:prstGeom>
          <a:noFill/>
        </p:spPr>
        <p:txBody>
          <a:bodyPr wrap="square" rtlCol="0">
            <a:spAutoFit/>
          </a:bodyPr>
          <a:lstStyle/>
          <a:p>
            <a:pPr marL="233363" indent="-233363"/>
            <a:r>
              <a:rPr lang="en-US" dirty="0">
                <a:latin typeface="Arial" pitchFamily="34" charset="0"/>
                <a:cs typeface="Arial" pitchFamily="34" charset="0"/>
              </a:rPr>
              <a:t>Action 1: Post all of the relevant documents on the ISES webpage for easy access. </a:t>
            </a:r>
            <a:r>
              <a:rPr lang="en-US" dirty="0" smtClean="0">
                <a:latin typeface="Arial" pitchFamily="34" charset="0"/>
                <a:cs typeface="Arial" pitchFamily="34" charset="0"/>
              </a:rPr>
              <a:t>(Completed)</a:t>
            </a:r>
            <a:endParaRPr lang="en-US" dirty="0">
              <a:latin typeface="Arial" pitchFamily="34" charset="0"/>
              <a:cs typeface="Arial" pitchFamily="34" charset="0"/>
            </a:endParaRPr>
          </a:p>
          <a:p>
            <a:pPr marL="233363" indent="-233363"/>
            <a:endParaRPr lang="en-US" dirty="0">
              <a:latin typeface="Arial" pitchFamily="34" charset="0"/>
              <a:cs typeface="Arial" pitchFamily="34" charset="0"/>
            </a:endParaRPr>
          </a:p>
          <a:p>
            <a:pPr marL="233363" indent="-233363"/>
            <a:r>
              <a:rPr lang="en-US" dirty="0">
                <a:latin typeface="Arial" pitchFamily="34" charset="0"/>
                <a:cs typeface="Arial" pitchFamily="34" charset="0"/>
              </a:rPr>
              <a:t>Action 2: ISES members are encouraged to stay informed of the actions that will be decided by ICAO and to participate through the appropriate organizations as needed. </a:t>
            </a:r>
            <a:r>
              <a:rPr lang="en-US" dirty="0" smtClean="0">
                <a:latin typeface="Arial" pitchFamily="34" charset="0"/>
                <a:cs typeface="Arial" pitchFamily="34" charset="0"/>
              </a:rPr>
              <a:t>(Ongoing)</a:t>
            </a:r>
            <a:endParaRPr lang="en-US" dirty="0">
              <a:latin typeface="Arial" pitchFamily="34" charset="0"/>
              <a:cs typeface="Arial" pitchFamily="34" charset="0"/>
            </a:endParaRPr>
          </a:p>
          <a:p>
            <a:pPr marL="233363" indent="-233363"/>
            <a:endParaRPr lang="en-US" dirty="0">
              <a:latin typeface="Arial" pitchFamily="34" charset="0"/>
              <a:cs typeface="Arial" pitchFamily="34" charset="0"/>
            </a:endParaRPr>
          </a:p>
          <a:p>
            <a:pPr marL="233363" indent="-233363"/>
            <a:r>
              <a:rPr lang="en-US" dirty="0">
                <a:latin typeface="Arial" pitchFamily="34" charset="0"/>
                <a:cs typeface="Arial" pitchFamily="34" charset="0"/>
              </a:rPr>
              <a:t>Action 3: Investigate XML/GML as a format for space weather products in WIS and recommend if this format should be used in the WIS pilot project. </a:t>
            </a:r>
            <a:r>
              <a:rPr lang="en-US" dirty="0" smtClean="0">
                <a:latin typeface="Arial" pitchFamily="34" charset="0"/>
                <a:cs typeface="Arial" pitchFamily="34" charset="0"/>
              </a:rPr>
              <a:t>(Completed – XML Metadata created) </a:t>
            </a:r>
            <a:endParaRPr lang="en-US" dirty="0">
              <a:latin typeface="Arial" pitchFamily="34" charset="0"/>
              <a:cs typeface="Arial" pitchFamily="34" charset="0"/>
            </a:endParaRPr>
          </a:p>
          <a:p>
            <a:pPr marL="233363" indent="-233363"/>
            <a:endParaRPr lang="en-US" dirty="0">
              <a:latin typeface="Arial" pitchFamily="34" charset="0"/>
              <a:cs typeface="Arial" pitchFamily="34" charset="0"/>
            </a:endParaRPr>
          </a:p>
          <a:p>
            <a:pPr marL="233363" indent="-233363"/>
            <a:r>
              <a:rPr lang="en-US" dirty="0">
                <a:latin typeface="Arial" pitchFamily="34" charset="0"/>
                <a:cs typeface="Arial" pitchFamily="34" charset="0"/>
              </a:rPr>
              <a:t>Action 4: Define the metadata format, register the test products in WIS through DCPCs, and test the use of WIS to submit and to retrieve space weather products. </a:t>
            </a:r>
            <a:r>
              <a:rPr lang="en-US" dirty="0" smtClean="0">
                <a:latin typeface="Arial" pitchFamily="34" charset="0"/>
                <a:cs typeface="Arial" pitchFamily="34" charset="0"/>
              </a:rPr>
              <a:t>(Ongoing)</a:t>
            </a:r>
            <a:endParaRPr lang="en-US"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0510" y="308582"/>
            <a:ext cx="6902275" cy="523220"/>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Actions from 2013 Annual Meeting (2 of 2)</a:t>
            </a:r>
            <a:endParaRPr lang="en-US" sz="2000" dirty="0">
              <a:solidFill>
                <a:schemeClr val="bg1"/>
              </a:solidFill>
              <a:latin typeface="Arial" pitchFamily="34" charset="0"/>
              <a:cs typeface="Arial" pitchFamily="34" charset="0"/>
            </a:endParaRPr>
          </a:p>
        </p:txBody>
      </p:sp>
      <p:sp>
        <p:nvSpPr>
          <p:cNvPr id="4" name="Rectangle 3"/>
          <p:cNvSpPr/>
          <p:nvPr/>
        </p:nvSpPr>
        <p:spPr>
          <a:xfrm>
            <a:off x="510363" y="1448968"/>
            <a:ext cx="8262422" cy="5355312"/>
          </a:xfrm>
          <a:prstGeom prst="rect">
            <a:avLst/>
          </a:prstGeom>
        </p:spPr>
        <p:txBody>
          <a:bodyPr wrap="square">
            <a:spAutoFit/>
          </a:bodyPr>
          <a:lstStyle/>
          <a:p>
            <a:pPr marR="57150"/>
            <a:r>
              <a:rPr lang="en-US" dirty="0">
                <a:latin typeface="Arial" panose="020B0604020202020204" pitchFamily="34" charset="0"/>
                <a:ea typeface="Times New Roman" panose="02020603050405020304" pitchFamily="18" charset="0"/>
                <a:cs typeface="Arial" panose="020B0604020202020204" pitchFamily="34" charset="0"/>
              </a:rPr>
              <a:t>Action 5: Compile and distribute a document that indicates all text changes between the original and the current ISES Constitution and supporting documents for review and discussion by all Members, with final text to be ratified by vote at the 2015 ISES Annual Meeting. </a:t>
            </a:r>
            <a:r>
              <a:rPr lang="en-US" dirty="0" smtClean="0">
                <a:latin typeface="Arial" panose="020B0604020202020204" pitchFamily="34" charset="0"/>
                <a:ea typeface="Times New Roman" panose="02020603050405020304" pitchFamily="18" charset="0"/>
                <a:cs typeface="Arial" panose="020B0604020202020204" pitchFamily="34" charset="0"/>
              </a:rPr>
              <a:t>(To be discussed at this meeting)</a:t>
            </a:r>
            <a:endParaRPr lang="en-US" dirty="0">
              <a:latin typeface="Arial" panose="020B0604020202020204" pitchFamily="34" charset="0"/>
              <a:ea typeface="Times New Roman" panose="02020603050405020304" pitchFamily="18" charset="0"/>
              <a:cs typeface="Arial" panose="020B0604020202020204" pitchFamily="34" charset="0"/>
            </a:endParaRPr>
          </a:p>
          <a:p>
            <a:pPr marR="57150"/>
            <a:r>
              <a:rPr lang="en-US" dirty="0">
                <a:latin typeface="Arial" panose="020B0604020202020204" pitchFamily="34" charset="0"/>
                <a:ea typeface="Times New Roman" panose="02020603050405020304" pitchFamily="18" charset="0"/>
                <a:cs typeface="Arial" panose="020B0604020202020204" pitchFamily="34" charset="0"/>
              </a:rPr>
              <a:t> </a:t>
            </a:r>
          </a:p>
          <a:p>
            <a:pPr marR="57150"/>
            <a:r>
              <a:rPr lang="en-US" dirty="0">
                <a:latin typeface="Arial" panose="020B0604020202020204" pitchFamily="34" charset="0"/>
                <a:ea typeface="Times New Roman" panose="02020603050405020304" pitchFamily="18" charset="0"/>
                <a:cs typeface="Arial" panose="020B0604020202020204" pitchFamily="34" charset="0"/>
              </a:rPr>
              <a:t>Action 6: Draft and recommend an approach for describing a set of products and their regions of applicability for inclusion on the ISES web site. </a:t>
            </a:r>
            <a:r>
              <a:rPr lang="en-US" dirty="0" smtClean="0">
                <a:latin typeface="Arial" panose="020B0604020202020204" pitchFamily="34" charset="0"/>
                <a:ea typeface="Times New Roman" panose="02020603050405020304" pitchFamily="18" charset="0"/>
                <a:cs typeface="Arial" panose="020B0604020202020204" pitchFamily="34" charset="0"/>
              </a:rPr>
              <a:t>(To be discussed at this meeting)</a:t>
            </a:r>
            <a:endParaRPr lang="en-US" dirty="0">
              <a:latin typeface="Arial" panose="020B0604020202020204" pitchFamily="34" charset="0"/>
              <a:ea typeface="Times New Roman" panose="02020603050405020304" pitchFamily="18" charset="0"/>
              <a:cs typeface="Arial" panose="020B0604020202020204" pitchFamily="34" charset="0"/>
            </a:endParaRPr>
          </a:p>
          <a:p>
            <a:pPr marR="57150"/>
            <a:r>
              <a:rPr lang="en-US" dirty="0">
                <a:latin typeface="Arial" panose="020B0604020202020204" pitchFamily="34" charset="0"/>
                <a:ea typeface="Times New Roman" panose="02020603050405020304" pitchFamily="18" charset="0"/>
                <a:cs typeface="Arial" panose="020B0604020202020204" pitchFamily="34" charset="0"/>
              </a:rPr>
              <a:t> </a:t>
            </a:r>
          </a:p>
          <a:p>
            <a:pPr marR="57150"/>
            <a:r>
              <a:rPr lang="en-US" dirty="0">
                <a:latin typeface="Arial" panose="020B0604020202020204" pitchFamily="34" charset="0"/>
                <a:ea typeface="Times New Roman" panose="02020603050405020304" pitchFamily="18" charset="0"/>
                <a:cs typeface="Arial" panose="020B0604020202020204" pitchFamily="34" charset="0"/>
              </a:rPr>
              <a:t>Action 7: Recommend a set of common products and information that should be exchanged in machine-readable format, and recommend a format for exchange (e.g., current ISES codes or WIS Pilot Project format) and a format for display on the ISES web page. </a:t>
            </a:r>
            <a:r>
              <a:rPr lang="en-US" dirty="0" smtClean="0">
                <a:latin typeface="Arial" panose="020B0604020202020204" pitchFamily="34" charset="0"/>
                <a:ea typeface="Times New Roman" panose="02020603050405020304" pitchFamily="18" charset="0"/>
                <a:cs typeface="Arial" panose="020B0604020202020204" pitchFamily="34" charset="0"/>
              </a:rPr>
              <a:t>(To be discussed at this meeting)</a:t>
            </a:r>
            <a:endParaRPr lang="en-US" dirty="0">
              <a:latin typeface="Arial" panose="020B0604020202020204" pitchFamily="34" charset="0"/>
              <a:ea typeface="Times New Roman" panose="02020603050405020304" pitchFamily="18" charset="0"/>
              <a:cs typeface="Arial" panose="020B0604020202020204" pitchFamily="34" charset="0"/>
            </a:endParaRPr>
          </a:p>
          <a:p>
            <a:pPr marR="57150"/>
            <a:r>
              <a:rPr lang="en-US" dirty="0">
                <a:latin typeface="Arial" panose="020B0604020202020204" pitchFamily="34" charset="0"/>
                <a:ea typeface="Times New Roman" panose="02020603050405020304" pitchFamily="18" charset="0"/>
                <a:cs typeface="Arial" panose="020B0604020202020204" pitchFamily="34" charset="0"/>
              </a:rPr>
              <a:t> </a:t>
            </a:r>
          </a:p>
          <a:p>
            <a:pPr marR="57150"/>
            <a:r>
              <a:rPr lang="en-US" dirty="0">
                <a:latin typeface="Arial" panose="020B0604020202020204" pitchFamily="34" charset="0"/>
                <a:ea typeface="Times New Roman" panose="02020603050405020304" pitchFamily="18" charset="0"/>
                <a:cs typeface="Arial" panose="020B0604020202020204" pitchFamily="34" charset="0"/>
              </a:rPr>
              <a:t>Action 8: Organize a forecast verification workshop to be held in conjunction with the U.S. Space Weather Workshop to explore forecast verification techniques and metrics that could be applied in a consistent manner among RWCs. </a:t>
            </a:r>
            <a:r>
              <a:rPr lang="en-US" dirty="0" smtClean="0">
                <a:latin typeface="Arial" panose="020B0604020202020204" pitchFamily="34" charset="0"/>
                <a:ea typeface="Times New Roman" panose="02020603050405020304" pitchFamily="18" charset="0"/>
                <a:cs typeface="Arial" panose="020B0604020202020204" pitchFamily="34" charset="0"/>
              </a:rPr>
              <a:t>(Completed)</a:t>
            </a:r>
            <a:endParaRPr lang="en-US" dirty="0">
              <a:effectLst/>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62476" y="308582"/>
            <a:ext cx="4222054" cy="523220"/>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Complementary Activities</a:t>
            </a:r>
            <a:endParaRPr lang="en-US" sz="2000" dirty="0">
              <a:solidFill>
                <a:schemeClr val="bg1"/>
              </a:solidFill>
              <a:latin typeface="Arial" pitchFamily="34" charset="0"/>
              <a:cs typeface="Arial" pitchFamily="34" charset="0"/>
            </a:endParaRPr>
          </a:p>
        </p:txBody>
      </p:sp>
      <p:sp>
        <p:nvSpPr>
          <p:cNvPr id="3" name="TextBox 2"/>
          <p:cNvSpPr txBox="1"/>
          <p:nvPr/>
        </p:nvSpPr>
        <p:spPr>
          <a:xfrm>
            <a:off x="955967" y="1890908"/>
            <a:ext cx="7346373" cy="4093428"/>
          </a:xfrm>
          <a:prstGeom prst="rect">
            <a:avLst/>
          </a:prstGeom>
          <a:noFill/>
        </p:spPr>
        <p:txBody>
          <a:bodyPr wrap="square" rtlCol="0">
            <a:spAutoFit/>
          </a:bodyPr>
          <a:lstStyle/>
          <a:p>
            <a:pPr marL="233363" indent="-233363">
              <a:spcBef>
                <a:spcPts val="1200"/>
              </a:spcBef>
            </a:pPr>
            <a:r>
              <a:rPr lang="en-US" dirty="0" smtClean="0">
                <a:latin typeface="Arial" pitchFamily="34" charset="0"/>
                <a:cs typeface="Arial" pitchFamily="34" charset="0"/>
              </a:rPr>
              <a:t>•	World Meteorological Organization</a:t>
            </a:r>
          </a:p>
          <a:p>
            <a:pPr marL="233363" indent="-233363">
              <a:spcBef>
                <a:spcPts val="1200"/>
              </a:spcBef>
              <a:tabLst>
                <a:tab pos="457200" algn="l"/>
              </a:tabLst>
            </a:pPr>
            <a:r>
              <a:rPr lang="en-US" dirty="0">
                <a:latin typeface="Arial" pitchFamily="34" charset="0"/>
                <a:cs typeface="Arial" pitchFamily="34" charset="0"/>
              </a:rPr>
              <a:t>	</a:t>
            </a:r>
            <a:r>
              <a:rPr lang="en-US" dirty="0" smtClean="0">
                <a:latin typeface="Arial" pitchFamily="34" charset="0"/>
                <a:cs typeface="Arial" pitchFamily="34" charset="0"/>
              </a:rPr>
              <a:t>– 	Strong overlap and synergy with ISES</a:t>
            </a:r>
            <a:endParaRPr lang="en-US" dirty="0">
              <a:latin typeface="Arial" pitchFamily="34" charset="0"/>
              <a:cs typeface="Arial" pitchFamily="34" charset="0"/>
            </a:endParaRPr>
          </a:p>
          <a:p>
            <a:pPr marL="233363" indent="-233363">
              <a:spcBef>
                <a:spcPts val="1200"/>
              </a:spcBef>
              <a:tabLst>
                <a:tab pos="457200" algn="l"/>
                <a:tab pos="685800" algn="l"/>
              </a:tabLst>
            </a:pPr>
            <a:r>
              <a:rPr lang="en-US" dirty="0" smtClean="0">
                <a:latin typeface="Arial" pitchFamily="34" charset="0"/>
                <a:cs typeface="Arial" pitchFamily="34" charset="0"/>
              </a:rPr>
              <a:t>• 	International Civil Aviation Organization </a:t>
            </a:r>
          </a:p>
          <a:p>
            <a:pPr marL="457200" indent="-457200">
              <a:spcBef>
                <a:spcPts val="1200"/>
              </a:spcBef>
              <a:tabLst>
                <a:tab pos="228600" algn="l"/>
                <a:tab pos="685800" algn="l"/>
              </a:tabLst>
            </a:pPr>
            <a:r>
              <a:rPr lang="en-US" dirty="0">
                <a:latin typeface="Arial" pitchFamily="34" charset="0"/>
                <a:cs typeface="Arial" pitchFamily="34" charset="0"/>
              </a:rPr>
              <a:t>	</a:t>
            </a:r>
            <a:r>
              <a:rPr lang="en-US" dirty="0" smtClean="0">
                <a:latin typeface="Arial" pitchFamily="34" charset="0"/>
                <a:cs typeface="Arial" pitchFamily="34" charset="0"/>
              </a:rPr>
              <a:t>–	Opportunity and challenge to establish coordinated global and regional capability</a:t>
            </a:r>
          </a:p>
          <a:p>
            <a:pPr marL="457200" indent="-457200">
              <a:spcBef>
                <a:spcPts val="1200"/>
              </a:spcBef>
              <a:tabLst>
                <a:tab pos="228600" algn="l"/>
                <a:tab pos="685800" algn="l"/>
              </a:tabLst>
            </a:pPr>
            <a:r>
              <a:rPr lang="en-US" dirty="0" smtClean="0">
                <a:latin typeface="Arial" pitchFamily="34" charset="0"/>
                <a:cs typeface="Arial" pitchFamily="34" charset="0"/>
              </a:rPr>
              <a:t>• 	Coordination Group for Meteorological Satellites (CGMS)</a:t>
            </a:r>
          </a:p>
          <a:p>
            <a:pPr marL="457200" indent="-457200">
              <a:spcBef>
                <a:spcPts val="1200"/>
              </a:spcBef>
              <a:tabLst>
                <a:tab pos="228600" algn="l"/>
                <a:tab pos="685800" algn="l"/>
              </a:tabLst>
            </a:pPr>
            <a:r>
              <a:rPr lang="en-US" dirty="0">
                <a:latin typeface="Arial" pitchFamily="34" charset="0"/>
                <a:cs typeface="Arial" pitchFamily="34" charset="0"/>
              </a:rPr>
              <a:t>	</a:t>
            </a:r>
            <a:r>
              <a:rPr lang="en-US" dirty="0" smtClean="0">
                <a:latin typeface="Arial" pitchFamily="34" charset="0"/>
                <a:cs typeface="Arial" pitchFamily="34" charset="0"/>
              </a:rPr>
              <a:t>-	Increasing emphasis on space weather </a:t>
            </a:r>
          </a:p>
          <a:p>
            <a:pPr marL="457200" indent="-457200">
              <a:spcBef>
                <a:spcPts val="1200"/>
              </a:spcBef>
              <a:tabLst>
                <a:tab pos="228600" algn="l"/>
                <a:tab pos="685800" algn="l"/>
              </a:tabLst>
            </a:pPr>
            <a:r>
              <a:rPr lang="en-US" dirty="0" smtClean="0">
                <a:latin typeface="Arial" pitchFamily="34" charset="0"/>
                <a:cs typeface="Arial" pitchFamily="34" charset="0"/>
              </a:rPr>
              <a:t>• 	UN Committee on the Peaceful Uses of Outer Space (UNCOPUOS)</a:t>
            </a:r>
          </a:p>
          <a:p>
            <a:pPr marL="457200" indent="-457200">
              <a:spcBef>
                <a:spcPts val="1200"/>
              </a:spcBef>
              <a:tabLst>
                <a:tab pos="228600" algn="l"/>
                <a:tab pos="685800" algn="l"/>
              </a:tabLst>
            </a:pPr>
            <a:r>
              <a:rPr lang="en-US" dirty="0" smtClean="0">
                <a:latin typeface="Arial" pitchFamily="34" charset="0"/>
                <a:cs typeface="Arial" pitchFamily="34" charset="0"/>
              </a:rPr>
              <a:t>	-	Draft guidelines being adopted for space weather</a:t>
            </a:r>
          </a:p>
          <a:p>
            <a:pPr marL="457200" indent="-457200">
              <a:spcBef>
                <a:spcPts val="1200"/>
              </a:spcBef>
              <a:tabLst>
                <a:tab pos="228600" algn="l"/>
                <a:tab pos="685800" algn="l"/>
              </a:tabLst>
            </a:pPr>
            <a:r>
              <a:rPr lang="en-US" dirty="0">
                <a:latin typeface="Arial" pitchFamily="34" charset="0"/>
                <a:cs typeface="Arial" pitchFamily="34" charset="0"/>
              </a:rPr>
              <a:t>	</a:t>
            </a:r>
            <a:r>
              <a:rPr lang="en-US" dirty="0" smtClean="0">
                <a:latin typeface="Arial" pitchFamily="34" charset="0"/>
                <a:cs typeface="Arial" pitchFamily="34" charset="0"/>
              </a:rPr>
              <a:t>-	Space Weather Expert Group formed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41309" y="308582"/>
            <a:ext cx="7067897" cy="523220"/>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UNCOPUOS Space Weather Expert Group</a:t>
            </a:r>
            <a:endParaRPr lang="en-US" sz="2000" dirty="0">
              <a:solidFill>
                <a:schemeClr val="bg1"/>
              </a:solidFill>
              <a:latin typeface="Arial" pitchFamily="34" charset="0"/>
              <a:cs typeface="Arial" pitchFamily="34" charset="0"/>
            </a:endParaRPr>
          </a:p>
        </p:txBody>
      </p:sp>
      <p:sp>
        <p:nvSpPr>
          <p:cNvPr id="3" name="TextBox 2"/>
          <p:cNvSpPr txBox="1"/>
          <p:nvPr/>
        </p:nvSpPr>
        <p:spPr>
          <a:xfrm>
            <a:off x="562563" y="2039762"/>
            <a:ext cx="8017912" cy="3508653"/>
          </a:xfrm>
          <a:prstGeom prst="rect">
            <a:avLst/>
          </a:prstGeom>
          <a:noFill/>
        </p:spPr>
        <p:txBody>
          <a:bodyPr wrap="square" rtlCol="0">
            <a:spAutoFit/>
          </a:bodyPr>
          <a:lstStyle/>
          <a:p>
            <a:pPr marL="233363" indent="-233363">
              <a:spcBef>
                <a:spcPts val="1200"/>
              </a:spcBef>
            </a:pPr>
            <a:r>
              <a:rPr lang="en-US" dirty="0" smtClean="0">
                <a:latin typeface="Arial" panose="020B0604020202020204" pitchFamily="34" charset="0"/>
                <a:cs typeface="Arial" pitchFamily="34" charset="0"/>
              </a:rPr>
              <a:t>•	Mandate: </a:t>
            </a:r>
          </a:p>
          <a:p>
            <a:pPr marL="233363" indent="-233363">
              <a:spcBef>
                <a:spcPts val="1200"/>
              </a:spcBef>
              <a:tabLst>
                <a:tab pos="457200" algn="l"/>
              </a:tabLst>
            </a:pPr>
            <a:r>
              <a:rPr lang="en-US" dirty="0">
                <a:latin typeface="Arial" pitchFamily="34" charset="0"/>
                <a:cs typeface="Arial" pitchFamily="34" charset="0"/>
              </a:rPr>
              <a:t>	</a:t>
            </a:r>
            <a:r>
              <a:rPr lang="en-US" dirty="0" smtClean="0">
                <a:latin typeface="Arial" pitchFamily="34" charset="0"/>
                <a:cs typeface="Arial" pitchFamily="34" charset="0"/>
              </a:rPr>
              <a:t>– 	</a:t>
            </a:r>
            <a:r>
              <a:rPr lang="en-US" dirty="0">
                <a:latin typeface="Arial" panose="020B0604020202020204" pitchFamily="34" charset="0"/>
                <a:cs typeface="Arial" panose="020B0604020202020204" pitchFamily="34" charset="0"/>
              </a:rPr>
              <a:t>T</a:t>
            </a:r>
            <a:r>
              <a:rPr lang="en-US" dirty="0" smtClean="0">
                <a:latin typeface="Arial" panose="020B0604020202020204" pitchFamily="34" charset="0"/>
                <a:cs typeface="Arial" panose="020B0604020202020204" pitchFamily="34" charset="0"/>
              </a:rPr>
              <a:t>o </a:t>
            </a:r>
            <a:r>
              <a:rPr lang="en-US" dirty="0">
                <a:latin typeface="Arial" panose="020B0604020202020204" pitchFamily="34" charset="0"/>
                <a:cs typeface="Arial" panose="020B0604020202020204" pitchFamily="34" charset="0"/>
              </a:rPr>
              <a:t>promote awareness, provide guidance, and enable communication and cooperation in space weather related activities among Member States and related national and international </a:t>
            </a:r>
            <a:r>
              <a:rPr lang="en-US" dirty="0" smtClean="0">
                <a:latin typeface="Arial" panose="020B0604020202020204" pitchFamily="34" charset="0"/>
                <a:cs typeface="Arial" panose="020B0604020202020204" pitchFamily="34" charset="0"/>
              </a:rPr>
              <a:t>organizations</a:t>
            </a:r>
            <a:r>
              <a:rPr lang="en-US" dirty="0">
                <a:latin typeface="Arial" panose="020B0604020202020204" pitchFamily="34" charset="0"/>
                <a:cs typeface="Arial" panose="020B0604020202020204" pitchFamily="34" charset="0"/>
              </a:rPr>
              <a:t>.</a:t>
            </a:r>
          </a:p>
          <a:p>
            <a:pPr marL="233363" indent="-233363">
              <a:spcBef>
                <a:spcPts val="1200"/>
              </a:spcBef>
              <a:tabLst>
                <a:tab pos="457200" algn="l"/>
                <a:tab pos="685800" algn="l"/>
              </a:tabLst>
            </a:pPr>
            <a:r>
              <a:rPr lang="en-US" dirty="0" smtClean="0">
                <a:latin typeface="Arial" pitchFamily="34" charset="0"/>
                <a:cs typeface="Arial" pitchFamily="34" charset="0"/>
              </a:rPr>
              <a:t>• 	Work Plan (abbreviated): </a:t>
            </a:r>
          </a:p>
          <a:p>
            <a:pPr marL="457200" lvl="0" indent="-457200">
              <a:spcBef>
                <a:spcPts val="1200"/>
              </a:spcBef>
              <a:tabLst>
                <a:tab pos="228600" algn="l"/>
                <a:tab pos="685800" algn="l"/>
              </a:tabLst>
            </a:pPr>
            <a:r>
              <a:rPr lang="en-US" dirty="0">
                <a:latin typeface="Arial" pitchFamily="34" charset="0"/>
                <a:cs typeface="Arial" pitchFamily="34" charset="0"/>
              </a:rPr>
              <a:t>	</a:t>
            </a:r>
            <a:r>
              <a:rPr lang="en-US" dirty="0" smtClean="0">
                <a:latin typeface="Arial" pitchFamily="34" charset="0"/>
                <a:cs typeface="Arial" pitchFamily="34" charset="0"/>
              </a:rPr>
              <a:t>–	</a:t>
            </a:r>
            <a:r>
              <a:rPr lang="en-US" dirty="0">
                <a:latin typeface="Arial" pitchFamily="34" charset="0"/>
                <a:cs typeface="Arial" pitchFamily="34" charset="0"/>
              </a:rPr>
              <a:t>P</a:t>
            </a:r>
            <a:r>
              <a:rPr lang="en-US" dirty="0" smtClean="0">
                <a:latin typeface="Arial" pitchFamily="34" charset="0"/>
                <a:cs typeface="Arial" pitchFamily="34" charset="0"/>
              </a:rPr>
              <a:t>romote the implementation of guidelines and recommendations</a:t>
            </a:r>
          </a:p>
          <a:p>
            <a:pPr marL="457200" lvl="0" indent="-457200">
              <a:spcBef>
                <a:spcPts val="1200"/>
              </a:spcBef>
              <a:tabLst>
                <a:tab pos="228600" algn="l"/>
                <a:tab pos="685800" algn="l"/>
              </a:tabLst>
            </a:pPr>
            <a:r>
              <a:rPr lang="en-US" dirty="0">
                <a:latin typeface="Arial" pitchFamily="34" charset="0"/>
                <a:cs typeface="Arial" pitchFamily="34" charset="0"/>
              </a:rPr>
              <a:t>	</a:t>
            </a:r>
            <a:r>
              <a:rPr lang="en-US" dirty="0" smtClean="0">
                <a:latin typeface="Arial" pitchFamily="34" charset="0"/>
                <a:cs typeface="Arial" pitchFamily="34" charset="0"/>
              </a:rPr>
              <a:t>– 	Inventory relevant organizations and promote coordination</a:t>
            </a:r>
          </a:p>
          <a:p>
            <a:pPr marL="457200" lvl="0" indent="-457200">
              <a:spcBef>
                <a:spcPts val="1200"/>
              </a:spcBef>
              <a:tabLst>
                <a:tab pos="228600" algn="l"/>
                <a:tab pos="685800" algn="l"/>
              </a:tabLst>
            </a:pPr>
            <a:r>
              <a:rPr lang="en-US" dirty="0">
                <a:latin typeface="Arial" pitchFamily="34" charset="0"/>
                <a:cs typeface="Arial" pitchFamily="34" charset="0"/>
              </a:rPr>
              <a:t>	– 	P</a:t>
            </a:r>
            <a:r>
              <a:rPr lang="en-US" dirty="0" smtClean="0">
                <a:latin typeface="Arial" pitchFamily="34" charset="0"/>
                <a:cs typeface="Arial" pitchFamily="34" charset="0"/>
              </a:rPr>
              <a:t>romote involvement in space weather services</a:t>
            </a:r>
          </a:p>
          <a:p>
            <a:pPr marL="457200" lvl="0" indent="-457200">
              <a:spcBef>
                <a:spcPts val="1200"/>
              </a:spcBef>
              <a:tabLst>
                <a:tab pos="228600" algn="l"/>
                <a:tab pos="685800" algn="l"/>
              </a:tabLst>
            </a:pPr>
            <a:r>
              <a:rPr lang="en-US" dirty="0">
                <a:latin typeface="Arial" pitchFamily="34" charset="0"/>
                <a:cs typeface="Arial" pitchFamily="34" charset="0"/>
              </a:rPr>
              <a:t>	– 	R</a:t>
            </a:r>
            <a:r>
              <a:rPr lang="en-US" dirty="0" smtClean="0">
                <a:latin typeface="Arial" pitchFamily="34" charset="0"/>
                <a:cs typeface="Arial" pitchFamily="34" charset="0"/>
              </a:rPr>
              <a:t>eport annually on progress</a:t>
            </a:r>
          </a:p>
        </p:txBody>
      </p:sp>
    </p:spTree>
    <p:extLst>
      <p:ext uri="{BB962C8B-B14F-4D97-AF65-F5344CB8AC3E}">
        <p14:creationId xmlns:p14="http://schemas.microsoft.com/office/powerpoint/2010/main" val="1993608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80279" y="308582"/>
            <a:ext cx="1986441" cy="523220"/>
          </a:xfrm>
          <a:prstGeom prst="rect">
            <a:avLst/>
          </a:prstGeom>
          <a:noFill/>
        </p:spPr>
        <p:txBody>
          <a:bodyPr wrap="none" rtlCol="0">
            <a:spAutoFit/>
          </a:bodyPr>
          <a:lstStyle/>
          <a:p>
            <a:pPr algn="ctr"/>
            <a:r>
              <a:rPr lang="en-US" sz="2800" dirty="0" smtClean="0">
                <a:solidFill>
                  <a:schemeClr val="bg1"/>
                </a:solidFill>
                <a:latin typeface="Arial" pitchFamily="34" charset="0"/>
                <a:cs typeface="Arial" pitchFamily="34" charset="0"/>
              </a:rPr>
              <a:t>Challenges</a:t>
            </a:r>
            <a:endParaRPr lang="en-US" sz="2000" dirty="0">
              <a:solidFill>
                <a:schemeClr val="bg1"/>
              </a:solidFill>
              <a:latin typeface="Arial" pitchFamily="34" charset="0"/>
              <a:cs typeface="Arial" pitchFamily="34" charset="0"/>
            </a:endParaRPr>
          </a:p>
        </p:txBody>
      </p:sp>
      <p:sp>
        <p:nvSpPr>
          <p:cNvPr id="3" name="TextBox 2"/>
          <p:cNvSpPr txBox="1"/>
          <p:nvPr/>
        </p:nvSpPr>
        <p:spPr>
          <a:xfrm>
            <a:off x="680531" y="1782645"/>
            <a:ext cx="8038165" cy="4416594"/>
          </a:xfrm>
          <a:prstGeom prst="rect">
            <a:avLst/>
          </a:prstGeom>
          <a:noFill/>
        </p:spPr>
        <p:txBody>
          <a:bodyPr wrap="square" rtlCol="0">
            <a:spAutoFit/>
          </a:bodyPr>
          <a:lstStyle/>
          <a:p>
            <a:pPr marL="457200" indent="-457200" algn="ctr">
              <a:spcBef>
                <a:spcPts val="1200"/>
              </a:spcBef>
              <a:tabLst>
                <a:tab pos="228600" algn="l"/>
              </a:tabLst>
            </a:pPr>
            <a:r>
              <a:rPr lang="en-US" dirty="0" smtClean="0">
                <a:latin typeface="Arial" pitchFamily="34" charset="0"/>
                <a:cs typeface="Arial" pitchFamily="34" charset="0"/>
              </a:rPr>
              <a:t>From November, 2011 – ISES Director Candidacy Compliance Submission</a:t>
            </a:r>
          </a:p>
          <a:p>
            <a:pPr marL="457200" indent="-457200" algn="ctr">
              <a:spcBef>
                <a:spcPts val="600"/>
              </a:spcBef>
              <a:tabLst>
                <a:tab pos="228600" algn="l"/>
              </a:tabLst>
            </a:pPr>
            <a:r>
              <a:rPr lang="en-US" dirty="0" smtClean="0">
                <a:latin typeface="Arial" pitchFamily="34" charset="0"/>
                <a:cs typeface="Arial" pitchFamily="34" charset="0"/>
              </a:rPr>
              <a:t>(</a:t>
            </a:r>
            <a:r>
              <a:rPr lang="en-US" dirty="0">
                <a:latin typeface="Arial" pitchFamily="34" charset="0"/>
                <a:cs typeface="Arial" pitchFamily="34" charset="0"/>
              </a:rPr>
              <a:t>Note: My four-year term as ISES Director will end at the 2016 meeting</a:t>
            </a:r>
            <a:r>
              <a:rPr lang="en-US" dirty="0" smtClean="0">
                <a:latin typeface="Arial" pitchFamily="34" charset="0"/>
                <a:cs typeface="Arial" pitchFamily="34" charset="0"/>
              </a:rPr>
              <a:t>.)</a:t>
            </a:r>
          </a:p>
          <a:p>
            <a:pPr marL="457200" indent="-457200">
              <a:spcBef>
                <a:spcPts val="1200"/>
              </a:spcBef>
              <a:tabLst>
                <a:tab pos="228600" algn="l"/>
              </a:tabLst>
            </a:pPr>
            <a:r>
              <a:rPr lang="en-US" dirty="0" smtClean="0">
                <a:latin typeface="Arial" pitchFamily="34" charset="0"/>
                <a:cs typeface="Arial" pitchFamily="34" charset="0"/>
              </a:rPr>
              <a:t>Three </a:t>
            </a:r>
            <a:r>
              <a:rPr lang="en-US" dirty="0">
                <a:latin typeface="Arial" pitchFamily="34" charset="0"/>
                <a:cs typeface="Arial" pitchFamily="34" charset="0"/>
              </a:rPr>
              <a:t>major challenges face ISES: </a:t>
            </a:r>
            <a:endParaRPr lang="en-US" dirty="0" smtClean="0">
              <a:latin typeface="Arial" pitchFamily="34" charset="0"/>
              <a:cs typeface="Arial" pitchFamily="34" charset="0"/>
            </a:endParaRPr>
          </a:p>
          <a:p>
            <a:pPr marL="233363" indent="-233363">
              <a:spcBef>
                <a:spcPts val="1200"/>
              </a:spcBef>
              <a:tabLst>
                <a:tab pos="228600" algn="l"/>
              </a:tabLst>
            </a:pPr>
            <a:r>
              <a:rPr lang="en-US" b="1" dirty="0" smtClean="0">
                <a:latin typeface="Arial" pitchFamily="34" charset="0"/>
                <a:cs typeface="Arial" pitchFamily="34" charset="0"/>
              </a:rPr>
              <a:t>1. </a:t>
            </a:r>
            <a:r>
              <a:rPr lang="en-US" b="1" dirty="0">
                <a:latin typeface="Arial" pitchFamily="34" charset="0"/>
                <a:cs typeface="Arial" pitchFamily="34" charset="0"/>
              </a:rPr>
              <a:t>Utilizing </a:t>
            </a:r>
            <a:r>
              <a:rPr lang="en-US" b="1" dirty="0" smtClean="0">
                <a:latin typeface="Arial" pitchFamily="34" charset="0"/>
                <a:cs typeface="Arial" pitchFamily="34" charset="0"/>
              </a:rPr>
              <a:t>our network </a:t>
            </a:r>
            <a:r>
              <a:rPr lang="en-US" b="1" dirty="0">
                <a:latin typeface="Arial" pitchFamily="34" charset="0"/>
                <a:cs typeface="Arial" pitchFamily="34" charset="0"/>
              </a:rPr>
              <a:t>of Regional Warning Centers to enhance our global and regional capabilities;</a:t>
            </a:r>
            <a:r>
              <a:rPr lang="en-US" dirty="0">
                <a:latin typeface="Arial" pitchFamily="34" charset="0"/>
                <a:cs typeface="Arial" pitchFamily="34" charset="0"/>
              </a:rPr>
              <a:t> </a:t>
            </a:r>
            <a:endParaRPr lang="en-US" dirty="0" smtClean="0">
              <a:latin typeface="Arial" pitchFamily="34" charset="0"/>
              <a:cs typeface="Arial" pitchFamily="34" charset="0"/>
            </a:endParaRPr>
          </a:p>
          <a:p>
            <a:pPr marL="233363" indent="-233363">
              <a:spcBef>
                <a:spcPts val="1200"/>
              </a:spcBef>
              <a:tabLst>
                <a:tab pos="228600" algn="l"/>
              </a:tabLst>
            </a:pPr>
            <a:r>
              <a:rPr lang="en-US" dirty="0" smtClean="0">
                <a:latin typeface="Arial" pitchFamily="34" charset="0"/>
                <a:cs typeface="Arial" pitchFamily="34" charset="0"/>
              </a:rPr>
              <a:t>2. Coordinating </a:t>
            </a:r>
            <a:r>
              <a:rPr lang="en-US" dirty="0">
                <a:latin typeface="Arial" pitchFamily="34" charset="0"/>
                <a:cs typeface="Arial" pitchFamily="34" charset="0"/>
              </a:rPr>
              <a:t>with the other international organizations that are becoming engaged in </a:t>
            </a:r>
            <a:r>
              <a:rPr lang="en-US" dirty="0" smtClean="0">
                <a:latin typeface="Arial" pitchFamily="34" charset="0"/>
                <a:cs typeface="Arial" pitchFamily="34" charset="0"/>
              </a:rPr>
              <a:t>space weather </a:t>
            </a:r>
            <a:r>
              <a:rPr lang="en-US" dirty="0">
                <a:latin typeface="Arial" pitchFamily="34" charset="0"/>
                <a:cs typeface="Arial" pitchFamily="34" charset="0"/>
              </a:rPr>
              <a:t>services, such as the WMO; </a:t>
            </a:r>
            <a:endParaRPr lang="en-US" dirty="0" smtClean="0">
              <a:latin typeface="Arial" pitchFamily="34" charset="0"/>
              <a:cs typeface="Arial" pitchFamily="34" charset="0"/>
            </a:endParaRPr>
          </a:p>
          <a:p>
            <a:pPr marL="233363" indent="-233363">
              <a:spcBef>
                <a:spcPts val="1200"/>
              </a:spcBef>
              <a:tabLst>
                <a:tab pos="228600" algn="l"/>
              </a:tabLst>
            </a:pPr>
            <a:r>
              <a:rPr lang="en-US" dirty="0" smtClean="0">
                <a:latin typeface="Arial" pitchFamily="34" charset="0"/>
                <a:cs typeface="Arial" pitchFamily="34" charset="0"/>
              </a:rPr>
              <a:t>3</a:t>
            </a:r>
            <a:r>
              <a:rPr lang="en-US" dirty="0">
                <a:latin typeface="Arial" pitchFamily="34" charset="0"/>
                <a:cs typeface="Arial" pitchFamily="34" charset="0"/>
              </a:rPr>
              <a:t>. Solidifying our institutional affiliation within </a:t>
            </a:r>
            <a:r>
              <a:rPr lang="en-US" dirty="0" smtClean="0">
                <a:latin typeface="Arial" pitchFamily="34" charset="0"/>
                <a:cs typeface="Arial" pitchFamily="34" charset="0"/>
              </a:rPr>
              <a:t>the World </a:t>
            </a:r>
            <a:r>
              <a:rPr lang="en-US" dirty="0">
                <a:latin typeface="Arial" pitchFamily="34" charset="0"/>
                <a:cs typeface="Arial" pitchFamily="34" charset="0"/>
              </a:rPr>
              <a:t>Data System or other appropriate organization</a:t>
            </a:r>
            <a:r>
              <a:rPr lang="en-US" dirty="0" smtClean="0">
                <a:latin typeface="Arial" pitchFamily="34" charset="0"/>
                <a:cs typeface="Arial" pitchFamily="34" charset="0"/>
              </a:rPr>
              <a:t>.</a:t>
            </a:r>
          </a:p>
          <a:p>
            <a:pPr marL="233363" indent="-233363">
              <a:spcBef>
                <a:spcPts val="1200"/>
              </a:spcBef>
              <a:tabLst>
                <a:tab pos="228600" algn="l"/>
              </a:tabLst>
            </a:pPr>
            <a:endParaRPr lang="en-US" dirty="0">
              <a:latin typeface="Arial" pitchFamily="34" charset="0"/>
              <a:cs typeface="Arial" pitchFamily="34" charset="0"/>
            </a:endParaRPr>
          </a:p>
          <a:p>
            <a:pPr>
              <a:spcBef>
                <a:spcPts val="1200"/>
              </a:spcBef>
            </a:pPr>
            <a:r>
              <a:rPr lang="en-US" dirty="0" smtClean="0">
                <a:latin typeface="Arial" pitchFamily="34" charset="0"/>
                <a:cs typeface="Arial" pitchFamily="34" charset="0"/>
              </a:rPr>
              <a:t>What should our priorities be to improve our products and services through cooperative ISES activities?</a:t>
            </a:r>
            <a:endParaRPr lang="en-US"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1884363" y="138113"/>
            <a:ext cx="7058025" cy="914400"/>
          </a:xfrm>
          <a:prstGeom prst="rect">
            <a:avLst/>
          </a:prstGeom>
        </p:spPr>
        <p:txBody>
          <a:bodyPr/>
          <a:lstStyle/>
          <a:p>
            <a:pPr algn="ctr" eaLnBrk="1" hangingPunct="1">
              <a:defRPr/>
            </a:pPr>
            <a:r>
              <a:rPr lang="en-US" sz="2800" dirty="0">
                <a:solidFill>
                  <a:schemeClr val="bg1"/>
                </a:solidFill>
                <a:latin typeface="+mj-lt"/>
                <a:ea typeface="+mj-ea"/>
                <a:cs typeface="+mj-cs"/>
              </a:rPr>
              <a:t>Deep Space Climate Observatory (DSCOVR) Solar Wind Mission</a:t>
            </a:r>
          </a:p>
        </p:txBody>
      </p:sp>
      <p:sp>
        <p:nvSpPr>
          <p:cNvPr id="3" name="Content Placeholder 4"/>
          <p:cNvSpPr txBox="1">
            <a:spLocks/>
          </p:cNvSpPr>
          <p:nvPr/>
        </p:nvSpPr>
        <p:spPr>
          <a:xfrm>
            <a:off x="3575050" y="2160588"/>
            <a:ext cx="5568950" cy="3840162"/>
          </a:xfrm>
          <a:prstGeom prst="rect">
            <a:avLst/>
          </a:prstGeom>
        </p:spPr>
        <p:txBody>
          <a:bodyPr/>
          <a:lstStyle/>
          <a:p>
            <a:pPr marL="342900" indent="-342900" eaLnBrk="1" hangingPunct="1">
              <a:lnSpc>
                <a:spcPct val="90000"/>
              </a:lnSpc>
              <a:spcBef>
                <a:spcPts val="1800"/>
              </a:spcBef>
              <a:buFont typeface="Arial" charset="0"/>
              <a:buChar char="•"/>
              <a:defRPr/>
            </a:pPr>
            <a:r>
              <a:rPr lang="en-US" dirty="0" smtClean="0">
                <a:latin typeface="+mn-lt"/>
                <a:cs typeface="+mn-cs"/>
              </a:rPr>
              <a:t>Launched February, </a:t>
            </a:r>
            <a:r>
              <a:rPr lang="en-US" dirty="0">
                <a:latin typeface="+mn-lt"/>
                <a:cs typeface="+mn-cs"/>
              </a:rPr>
              <a:t>2015</a:t>
            </a:r>
          </a:p>
          <a:p>
            <a:pPr marL="342900" lvl="1" indent="-342900" eaLnBrk="1" hangingPunct="1">
              <a:lnSpc>
                <a:spcPct val="90000"/>
              </a:lnSpc>
              <a:spcBef>
                <a:spcPts val="1800"/>
              </a:spcBef>
              <a:buFontTx/>
              <a:buChar char="•"/>
              <a:defRPr/>
            </a:pPr>
            <a:r>
              <a:rPr lang="en-US" dirty="0">
                <a:latin typeface="+mn-lt"/>
                <a:cs typeface="+mn-cs"/>
              </a:rPr>
              <a:t>Space weather is the primary mission; climate is secondary</a:t>
            </a:r>
          </a:p>
          <a:p>
            <a:pPr marL="342900" lvl="1" indent="-342900" eaLnBrk="1" hangingPunct="1">
              <a:lnSpc>
                <a:spcPct val="90000"/>
              </a:lnSpc>
              <a:spcBef>
                <a:spcPts val="1800"/>
              </a:spcBef>
              <a:buFontTx/>
              <a:buChar char="•"/>
              <a:defRPr/>
            </a:pPr>
            <a:r>
              <a:rPr lang="en-US" dirty="0">
                <a:latin typeface="+mn-lt"/>
                <a:cs typeface="+mn-cs"/>
              </a:rPr>
              <a:t>Faraday cup: solar wind density, speed, temperature</a:t>
            </a:r>
          </a:p>
          <a:p>
            <a:pPr marL="342900" lvl="1" indent="-342900" eaLnBrk="1" hangingPunct="1">
              <a:lnSpc>
                <a:spcPct val="90000"/>
              </a:lnSpc>
              <a:spcBef>
                <a:spcPts val="1800"/>
              </a:spcBef>
              <a:buFontTx/>
              <a:buChar char="•"/>
              <a:defRPr/>
            </a:pPr>
            <a:r>
              <a:rPr lang="en-US" dirty="0">
                <a:latin typeface="+mn-lt"/>
                <a:cs typeface="+mn-cs"/>
              </a:rPr>
              <a:t>Electron electrostatic analyzer</a:t>
            </a:r>
          </a:p>
          <a:p>
            <a:pPr marL="342900" lvl="1" indent="-342900" eaLnBrk="1" hangingPunct="1">
              <a:lnSpc>
                <a:spcPct val="90000"/>
              </a:lnSpc>
              <a:spcBef>
                <a:spcPts val="1800"/>
              </a:spcBef>
              <a:buFontTx/>
              <a:buChar char="•"/>
              <a:defRPr/>
            </a:pPr>
            <a:r>
              <a:rPr lang="en-US" dirty="0">
                <a:latin typeface="+mn-lt"/>
                <a:cs typeface="+mn-cs"/>
              </a:rPr>
              <a:t>Magnetometer</a:t>
            </a:r>
          </a:p>
          <a:p>
            <a:pPr marL="342900" lvl="1" indent="-342900" eaLnBrk="1" hangingPunct="1">
              <a:lnSpc>
                <a:spcPct val="90000"/>
              </a:lnSpc>
              <a:spcBef>
                <a:spcPts val="1800"/>
              </a:spcBef>
              <a:buFontTx/>
              <a:buChar char="•"/>
              <a:defRPr/>
            </a:pPr>
            <a:r>
              <a:rPr lang="en-US" dirty="0">
                <a:latin typeface="+mn-lt"/>
                <a:cs typeface="+mn-cs"/>
              </a:rPr>
              <a:t>International network of real-time receiving antennas: Germany, Japan, South Korea, U.S.</a:t>
            </a:r>
          </a:p>
          <a:p>
            <a:pPr marL="342900" lvl="1" indent="-342900" eaLnBrk="1" hangingPunct="1">
              <a:lnSpc>
                <a:spcPct val="90000"/>
              </a:lnSpc>
              <a:spcBef>
                <a:spcPts val="1800"/>
              </a:spcBef>
              <a:buFontTx/>
              <a:buChar char="•"/>
              <a:defRPr/>
            </a:pPr>
            <a:r>
              <a:rPr lang="en-US" dirty="0">
                <a:latin typeface="+mn-lt"/>
                <a:cs typeface="+mn-cs"/>
              </a:rPr>
              <a:t>Real-time data processed and provided by NOAA</a:t>
            </a:r>
          </a:p>
        </p:txBody>
      </p:sp>
      <p:pic>
        <p:nvPicPr>
          <p:cNvPr id="10244" name="Picture 6" descr="DSC_279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960563"/>
            <a:ext cx="3048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7441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p:cNvSpPr>
          <p:nvPr/>
        </p:nvSpPr>
        <p:spPr bwMode="auto">
          <a:xfrm>
            <a:off x="505814" y="2012399"/>
            <a:ext cx="8497789" cy="3463842"/>
          </a:xfrm>
          <a:prstGeom prst="rect">
            <a:avLst/>
          </a:prstGeom>
          <a:noFill/>
          <a:ln w="9525">
            <a:noFill/>
            <a:miter lim="800000"/>
            <a:headEnd/>
            <a:tailEnd/>
          </a:ln>
        </p:spPr>
        <p:txBody>
          <a:bodyPr/>
          <a:lstStyle/>
          <a:p>
            <a:pPr marL="225425" indent="-225425">
              <a:spcBef>
                <a:spcPts val="1200"/>
              </a:spcBef>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smtClean="0">
                <a:solidFill>
                  <a:srgbClr val="000000"/>
                </a:solidFill>
                <a:latin typeface="Arial" pitchFamily="34" charset="0"/>
              </a:rPr>
              <a:t>Improved accuracy of 1-4 day forecasts of geomagnetic storms</a:t>
            </a:r>
          </a:p>
          <a:p>
            <a:pPr marL="225425" indent="-225425">
              <a:spcBef>
                <a:spcPts val="1200"/>
              </a:spcBef>
              <a:tabLst>
                <a:tab pos="457200" algn="l"/>
              </a:tabLst>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smtClean="0">
                <a:solidFill>
                  <a:srgbClr val="000000"/>
                </a:solidFill>
                <a:latin typeface="Arial" pitchFamily="34" charset="0"/>
              </a:rPr>
              <a:t>Localized specifications and forecasts of the impacts of geomagnetic storms at ground level</a:t>
            </a:r>
            <a:endParaRPr lang="en-US" sz="2000" dirty="0">
              <a:solidFill>
                <a:srgbClr val="000000"/>
              </a:solidFill>
              <a:latin typeface="Arial" pitchFamily="34" charset="0"/>
            </a:endParaRPr>
          </a:p>
          <a:p>
            <a:pPr marL="225425" indent="-225425">
              <a:spcBef>
                <a:spcPts val="1200"/>
              </a:spcBef>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smtClean="0">
                <a:solidFill>
                  <a:srgbClr val="000000"/>
                </a:solidFill>
                <a:latin typeface="Arial" pitchFamily="34" charset="0"/>
              </a:rPr>
              <a:t>Forecasts of </a:t>
            </a:r>
            <a:r>
              <a:rPr lang="en-US" sz="2000" dirty="0" err="1" smtClean="0">
                <a:solidFill>
                  <a:srgbClr val="000000"/>
                </a:solidFill>
                <a:latin typeface="Arial" pitchFamily="34" charset="0"/>
              </a:rPr>
              <a:t>ionospheric</a:t>
            </a:r>
            <a:r>
              <a:rPr lang="en-US" sz="2000" dirty="0" smtClean="0">
                <a:solidFill>
                  <a:srgbClr val="000000"/>
                </a:solidFill>
                <a:latin typeface="Arial" pitchFamily="34" charset="0"/>
              </a:rPr>
              <a:t> conditions relevant to GNSS users</a:t>
            </a:r>
          </a:p>
          <a:p>
            <a:pPr marL="225425" indent="-225425">
              <a:spcBef>
                <a:spcPts val="1200"/>
              </a:spcBef>
              <a:defRPr/>
            </a:pPr>
            <a:r>
              <a:rPr lang="en-US" sz="2000" dirty="0">
                <a:solidFill>
                  <a:srgbClr val="000000"/>
                </a:solidFill>
                <a:latin typeface="Arial" pitchFamily="34" charset="0"/>
              </a:rPr>
              <a:t>•	</a:t>
            </a:r>
            <a:r>
              <a:rPr lang="en-US" sz="2000" dirty="0" smtClean="0">
                <a:solidFill>
                  <a:srgbClr val="000000"/>
                </a:solidFill>
                <a:latin typeface="Arial" pitchFamily="34" charset="0"/>
              </a:rPr>
              <a:t>Specifications and forecasts of the radiation environment for satellites and commercial aircraft</a:t>
            </a:r>
            <a:endParaRPr lang="en-US" sz="2000" dirty="0">
              <a:solidFill>
                <a:srgbClr val="000000"/>
              </a:solidFill>
              <a:latin typeface="Arial" pitchFamily="34" charset="0"/>
            </a:endParaRPr>
          </a:p>
          <a:p>
            <a:pPr marL="225425" indent="-225425">
              <a:spcBef>
                <a:spcPts val="1200"/>
              </a:spcBef>
              <a:tabLst>
                <a:tab pos="457200" algn="l"/>
              </a:tabLst>
              <a:defRPr/>
            </a:pPr>
            <a:r>
              <a:rPr lang="en-US" sz="2000" dirty="0" smtClean="0">
                <a:solidFill>
                  <a:srgbClr val="000000"/>
                </a:solidFill>
                <a:latin typeface="Arial" pitchFamily="34" charset="0"/>
              </a:rPr>
              <a:t>•</a:t>
            </a:r>
            <a:r>
              <a:rPr lang="en-US" sz="2000" dirty="0">
                <a:solidFill>
                  <a:srgbClr val="000000"/>
                </a:solidFill>
                <a:latin typeface="Arial" pitchFamily="34" charset="0"/>
              </a:rPr>
              <a:t>	</a:t>
            </a:r>
            <a:r>
              <a:rPr lang="en-US" sz="2000" dirty="0" smtClean="0">
                <a:solidFill>
                  <a:srgbClr val="000000"/>
                </a:solidFill>
                <a:latin typeface="Arial" pitchFamily="34" charset="0"/>
              </a:rPr>
              <a:t>Improved probability of solar active-region eruption, including flare x-rays and energetic particles</a:t>
            </a:r>
          </a:p>
        </p:txBody>
      </p:sp>
      <p:sp>
        <p:nvSpPr>
          <p:cNvPr id="3" name="TextBox 3"/>
          <p:cNvSpPr txBox="1">
            <a:spLocks noChangeArrowheads="1"/>
          </p:cNvSpPr>
          <p:nvPr/>
        </p:nvSpPr>
        <p:spPr bwMode="auto">
          <a:xfrm>
            <a:off x="2465558" y="292427"/>
            <a:ext cx="5896122" cy="523220"/>
          </a:xfrm>
          <a:prstGeom prst="rect">
            <a:avLst/>
          </a:prstGeom>
          <a:noFill/>
          <a:ln w="9525">
            <a:noFill/>
            <a:miter lim="800000"/>
            <a:headEnd/>
            <a:tailEnd/>
          </a:ln>
        </p:spPr>
        <p:txBody>
          <a:bodyPr wrap="square">
            <a:spAutoFit/>
          </a:bodyPr>
          <a:lstStyle/>
          <a:p>
            <a:pPr algn="ctr"/>
            <a:r>
              <a:rPr lang="en-US" sz="2800" dirty="0" smtClean="0">
                <a:solidFill>
                  <a:schemeClr val="bg1"/>
                </a:solidFill>
              </a:rPr>
              <a:t>Research and Modeling Priorities</a:t>
            </a:r>
            <a:endParaRPr lang="en-US" sz="2800" dirty="0">
              <a:solidFill>
                <a:schemeClr val="bg1"/>
              </a:solidFill>
            </a:endParaRPr>
          </a:p>
        </p:txBody>
      </p:sp>
    </p:spTree>
    <p:extLst>
      <p:ext uri="{BB962C8B-B14F-4D97-AF65-F5344CB8AC3E}">
        <p14:creationId xmlns:p14="http://schemas.microsoft.com/office/powerpoint/2010/main" val="236029697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399</Words>
  <Application>Microsoft Office PowerPoint</Application>
  <PresentationFormat>On-screen Show (4:3)</PresentationFormat>
  <Paragraphs>89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MS PGothic</vt:lpstr>
      <vt:lpstr>Arial</vt:lpstr>
      <vt:lpstr>Calibri</vt:lpstr>
      <vt:lpstr>Times New Roman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Terry.Onsager</dc:creator>
  <cp:lastModifiedBy>Terry Onsager</cp:lastModifiedBy>
  <cp:revision>25</cp:revision>
  <dcterms:created xsi:type="dcterms:W3CDTF">2014-07-30T22:47:26Z</dcterms:created>
  <dcterms:modified xsi:type="dcterms:W3CDTF">2015-04-08T20:28:18Z</dcterms:modified>
</cp:coreProperties>
</file>